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Default Extension="xlsx" ContentType="application/vnd.openxmlformats-officedocument.spreadsheetml.sheet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3.xml" ContentType="application/vnd.ms-office.chart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notesSlides/notesSlide17.xml" ContentType="application/vnd.openxmlformats-officedocument.presentationml.notesSlide+xml"/>
  <Override PartName="/ppt/diagrams/quickStyle1.xml" ContentType="application/vnd.openxmlformats-officedocument.drawingml.diagramStyl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charts/colors3.xml" ContentType="application/vnd.ms-office.chartcolorstyle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Default Extension="vml" ContentType="application/vnd.openxmlformats-officedocument.vmlDrawing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charts/style4.xml" ContentType="application/vnd.ms-office.chartstyle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notesSlides/notesSlide18.xml" ContentType="application/vnd.openxmlformats-officedocument.presentationml.notesSlide+xml"/>
  <Override PartName="/ppt/charts/colors4.xml" ContentType="application/vnd.ms-office.chartcolorstyl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256" r:id="rId2"/>
    <p:sldId id="285" r:id="rId3"/>
    <p:sldId id="260" r:id="rId4"/>
    <p:sldId id="261" r:id="rId5"/>
    <p:sldId id="289" r:id="rId6"/>
    <p:sldId id="267" r:id="rId7"/>
    <p:sldId id="268" r:id="rId8"/>
    <p:sldId id="324" r:id="rId9"/>
    <p:sldId id="325" r:id="rId10"/>
    <p:sldId id="323" r:id="rId11"/>
    <p:sldId id="315" r:id="rId12"/>
    <p:sldId id="269" r:id="rId13"/>
    <p:sldId id="316" r:id="rId14"/>
    <p:sldId id="322" r:id="rId15"/>
    <p:sldId id="290" r:id="rId16"/>
    <p:sldId id="317" r:id="rId17"/>
    <p:sldId id="319" r:id="rId18"/>
    <p:sldId id="314" r:id="rId19"/>
    <p:sldId id="318" r:id="rId20"/>
    <p:sldId id="279" r:id="rId21"/>
    <p:sldId id="326" r:id="rId22"/>
    <p:sldId id="344" r:id="rId23"/>
    <p:sldId id="296" r:id="rId24"/>
    <p:sldId id="295" r:id="rId25"/>
    <p:sldId id="332" r:id="rId26"/>
    <p:sldId id="346" r:id="rId27"/>
    <p:sldId id="297" r:id="rId28"/>
    <p:sldId id="311" r:id="rId29"/>
    <p:sldId id="327" r:id="rId30"/>
    <p:sldId id="328" r:id="rId31"/>
    <p:sldId id="321" r:id="rId32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3941">
          <p15:clr>
            <a:srgbClr val="A4A3A4"/>
          </p15:clr>
        </p15:guide>
        <p15:guide id="4" pos="260">
          <p15:clr>
            <a:srgbClr val="A4A3A4"/>
          </p15:clr>
        </p15:guide>
        <p15:guide id="5" pos="54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19591"/>
    <a:srgbClr val="5E697B"/>
    <a:srgbClr val="383C3F"/>
    <a:srgbClr val="01908D"/>
    <a:srgbClr val="A6A6A6"/>
    <a:srgbClr val="01B1AF"/>
    <a:srgbClr val="DB4545"/>
    <a:srgbClr val="1DCD8F"/>
    <a:srgbClr val="017D7A"/>
    <a:srgbClr val="00565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97" autoAdjust="0"/>
    <p:restoredTop sz="87886" autoAdjust="0"/>
  </p:normalViewPr>
  <p:slideViewPr>
    <p:cSldViewPr snapToGrid="0">
      <p:cViewPr varScale="1">
        <p:scale>
          <a:sx n="76" d="100"/>
          <a:sy n="76" d="100"/>
        </p:scale>
        <p:origin x="-1853" y="-77"/>
      </p:cViewPr>
      <p:guideLst>
        <p:guide orient="horz" pos="2160"/>
        <p:guide orient="horz" pos="3941"/>
        <p:guide pos="2880"/>
        <p:guide pos="260"/>
        <p:guide pos="54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Office_Excel_____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Office_Excel_____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Microsoft_Office_Excel_____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Microsoft_Office_Excel_____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ko-KR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ko-KR" sz="1400" b="1" dirty="0"/>
              <a:t>주요 온라인 판매 품목</a:t>
            </a:r>
            <a:endParaRPr lang="en-US" sz="1400" b="1" dirty="0"/>
          </a:p>
        </c:rich>
      </c:tx>
      <c:layout/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35279709563323353"/>
          <c:y val="0.1286702791181763"/>
          <c:w val="0.2418285972221017"/>
          <c:h val="0.36539266341688686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판매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inEnd"/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Sheet1!$A$2:$A$6</c:f>
              <c:strCache>
                <c:ptCount val="5"/>
                <c:pt idx="0">
                  <c:v>1위: 컴퓨터 및 가전제품 21.8%</c:v>
                </c:pt>
                <c:pt idx="1">
                  <c:v>2위: 의류 및 액세서리 16.9%</c:v>
                </c:pt>
                <c:pt idx="2">
                  <c:v>3위: 자동차 부품 10.3%</c:v>
                </c:pt>
                <c:pt idx="3">
                  <c:v>4위: 책/음반/비디오 8.8%</c:v>
                </c:pt>
                <c:pt idx="4">
                  <c:v>기타 45.2%</c:v>
                </c:pt>
              </c:strCache>
            </c:strRef>
          </c:cat>
          <c:val>
            <c:numRef>
              <c:f>Sheet1!$B$2:$B$6</c:f>
              <c:numCache>
                <c:formatCode>0.00%</c:formatCode>
                <c:ptCount val="5"/>
                <c:pt idx="0">
                  <c:v>0.21800000000000022</c:v>
                </c:pt>
                <c:pt idx="1">
                  <c:v>0.16900000000000026</c:v>
                </c:pt>
                <c:pt idx="2">
                  <c:v>0.10299999999999998</c:v>
                </c:pt>
                <c:pt idx="3">
                  <c:v>8.8000000000000134E-2</c:v>
                </c:pt>
                <c:pt idx="4">
                  <c:v>0.45200000000000001</c:v>
                </c:pt>
              </c:numCache>
            </c:numRef>
          </c:val>
        </c:ser>
        <c:dLbls>
          <c:showPercent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8918073967335882"/>
          <c:y val="0.22194663165868364"/>
          <c:w val="0.30501246321631836"/>
          <c:h val="0.21424296514281618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ko-KR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ko-KR" altLang="en-US" sz="1200" dirty="0" smtClean="0"/>
              <a:t>월별 판매수량</a:t>
            </a:r>
            <a:endParaRPr lang="ko-KR" altLang="en-US" sz="1200" dirty="0"/>
          </a:p>
        </c:rich>
      </c:tx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온라인(아마존)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Sheet1!$A$2:$A$7</c:f>
              <c:numCache>
                <c:formatCode>General</c:formatCode>
                <c:ptCount val="6"/>
                <c:pt idx="0">
                  <c:v>2016.1</c:v>
                </c:pt>
                <c:pt idx="1">
                  <c:v>2016.2</c:v>
                </c:pt>
                <c:pt idx="2">
                  <c:v>2016.3</c:v>
                </c:pt>
                <c:pt idx="3">
                  <c:v>2016.4</c:v>
                </c:pt>
                <c:pt idx="4">
                  <c:v>2016.5</c:v>
                </c:pt>
                <c:pt idx="5">
                  <c:v>2016.6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82</c:v>
                </c:pt>
                <c:pt idx="1">
                  <c:v>210</c:v>
                </c:pt>
                <c:pt idx="2">
                  <c:v>228</c:v>
                </c:pt>
                <c:pt idx="3">
                  <c:v>253</c:v>
                </c:pt>
                <c:pt idx="4">
                  <c:v>335</c:v>
                </c:pt>
                <c:pt idx="5">
                  <c:v>242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오프라인(미국로컬)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Sheet1!$A$2:$A$7</c:f>
              <c:numCache>
                <c:formatCode>General</c:formatCode>
                <c:ptCount val="6"/>
                <c:pt idx="0">
                  <c:v>2016.1</c:v>
                </c:pt>
                <c:pt idx="1">
                  <c:v>2016.2</c:v>
                </c:pt>
                <c:pt idx="2">
                  <c:v>2016.3</c:v>
                </c:pt>
                <c:pt idx="3">
                  <c:v>2016.4</c:v>
                </c:pt>
                <c:pt idx="4">
                  <c:v>2016.5</c:v>
                </c:pt>
                <c:pt idx="5">
                  <c:v>2016.6</c:v>
                </c:pt>
              </c:numCache>
            </c:numRef>
          </c:cat>
          <c:val>
            <c:numRef>
              <c:f>Sheet1!$C$2:$C$7</c:f>
              <c:numCache>
                <c:formatCode>General</c:formatCode>
                <c:ptCount val="6"/>
                <c:pt idx="0">
                  <c:v>51</c:v>
                </c:pt>
                <c:pt idx="1">
                  <c:v>36</c:v>
                </c:pt>
                <c:pt idx="2">
                  <c:v>25</c:v>
                </c:pt>
                <c:pt idx="3">
                  <c:v>14</c:v>
                </c:pt>
                <c:pt idx="4">
                  <c:v>45</c:v>
                </c:pt>
                <c:pt idx="5">
                  <c:v>77</c:v>
                </c:pt>
              </c:numCache>
            </c:numRef>
          </c:val>
        </c:ser>
        <c:gapWidth val="219"/>
        <c:overlap val="-27"/>
        <c:axId val="164199808"/>
        <c:axId val="164320384"/>
      </c:barChart>
      <c:catAx>
        <c:axId val="16419980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164320384"/>
        <c:crosses val="autoZero"/>
        <c:auto val="1"/>
        <c:lblAlgn val="ctr"/>
        <c:lblOffset val="100"/>
      </c:catAx>
      <c:valAx>
        <c:axId val="16432038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1641998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ko-KR" altLang="en-US" sz="1200" dirty="0" smtClean="0"/>
              <a:t>월별 판매현황</a:t>
            </a:r>
            <a:endParaRPr lang="ko-KR" altLang="en-US" sz="1200" dirty="0"/>
          </a:p>
        </c:rich>
      </c:tx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판매수량(2월예상치)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Sheet1!$A$2:$A$7</c:f>
              <c:strCache>
                <c:ptCount val="5"/>
                <c:pt idx="0">
                  <c:v>2016.10</c:v>
                </c:pt>
                <c:pt idx="1">
                  <c:v>2016.11</c:v>
                </c:pt>
                <c:pt idx="2">
                  <c:v>2016.12</c:v>
                </c:pt>
                <c:pt idx="3">
                  <c:v>2017.01</c:v>
                </c:pt>
                <c:pt idx="4">
                  <c:v>2017.02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38</c:v>
                </c:pt>
                <c:pt idx="1">
                  <c:v>242</c:v>
                </c:pt>
                <c:pt idx="2">
                  <c:v>319</c:v>
                </c:pt>
                <c:pt idx="3">
                  <c:v>425</c:v>
                </c:pt>
                <c:pt idx="4">
                  <c:v>600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열1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strRef>
              <c:f>Sheet1!$A$2:$A$7</c:f>
              <c:strCache>
                <c:ptCount val="5"/>
                <c:pt idx="0">
                  <c:v>2016.10</c:v>
                </c:pt>
                <c:pt idx="1">
                  <c:v>2016.11</c:v>
                </c:pt>
                <c:pt idx="2">
                  <c:v>2016.12</c:v>
                </c:pt>
                <c:pt idx="3">
                  <c:v>2017.01</c:v>
                </c:pt>
                <c:pt idx="4">
                  <c:v>2017.02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</c:numCache>
            </c:numRef>
          </c:val>
        </c:ser>
        <c:gapWidth val="219"/>
        <c:overlap val="-27"/>
        <c:axId val="164448896"/>
        <c:axId val="164475264"/>
      </c:barChart>
      <c:catAx>
        <c:axId val="16444889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164475264"/>
        <c:crosses val="autoZero"/>
        <c:auto val="1"/>
        <c:lblAlgn val="ctr"/>
        <c:lblOffset val="100"/>
      </c:catAx>
      <c:valAx>
        <c:axId val="16447526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1644488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1"/>
        <c:delete val="1"/>
      </c:legendEntry>
      <c:layout>
        <c:manualLayout>
          <c:xMode val="edge"/>
          <c:yMode val="edge"/>
          <c:x val="0.13443895523029717"/>
          <c:y val="0.84249043121776523"/>
          <c:w val="0.76454868394848052"/>
          <c:h val="9.3525759780742346E-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ko-KR" altLang="en-US" sz="1200" dirty="0" smtClean="0"/>
              <a:t>월별 판매수량</a:t>
            </a:r>
            <a:endParaRPr lang="ko-KR" altLang="en-US" sz="1200" dirty="0"/>
          </a:p>
        </c:rich>
      </c:tx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28929927856460408"/>
          <c:y val="0.21505433225805984"/>
          <c:w val="0.67170302795814518"/>
          <c:h val="0.47002729208140986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온라인(아마존)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Sheet1!$A$2:$A$7</c:f>
              <c:numCache>
                <c:formatCode>General</c:formatCode>
                <c:ptCount val="6"/>
                <c:pt idx="0">
                  <c:v>2016.1</c:v>
                </c:pt>
                <c:pt idx="1">
                  <c:v>2016.2</c:v>
                </c:pt>
                <c:pt idx="2">
                  <c:v>2016.3</c:v>
                </c:pt>
                <c:pt idx="3">
                  <c:v>2016.4</c:v>
                </c:pt>
                <c:pt idx="4">
                  <c:v>2016.5</c:v>
                </c:pt>
                <c:pt idx="5">
                  <c:v>2016.6</c:v>
                </c:pt>
              </c:numCache>
            </c:numRef>
          </c:cat>
          <c:val>
            <c:numRef>
              <c:f>Sheet1!$B$2:$B$7</c:f>
              <c:numCache>
                <c:formatCode>#,##0_);[Red]\(#,##0\)</c:formatCode>
                <c:ptCount val="6"/>
                <c:pt idx="0">
                  <c:v>877</c:v>
                </c:pt>
                <c:pt idx="1">
                  <c:v>2719</c:v>
                </c:pt>
                <c:pt idx="2">
                  <c:v>4449</c:v>
                </c:pt>
                <c:pt idx="3">
                  <c:v>4397</c:v>
                </c:pt>
                <c:pt idx="4">
                  <c:v>5850</c:v>
                </c:pt>
                <c:pt idx="5">
                  <c:v>10038</c:v>
                </c:pt>
              </c:numCache>
            </c:numRef>
          </c:val>
        </c:ser>
        <c:gapWidth val="219"/>
        <c:overlap val="-27"/>
        <c:axId val="164389248"/>
        <c:axId val="164390784"/>
      </c:barChart>
      <c:catAx>
        <c:axId val="16438924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164390784"/>
        <c:crosses val="autoZero"/>
        <c:auto val="1"/>
        <c:lblAlgn val="ctr"/>
        <c:lblOffset val="100"/>
      </c:catAx>
      <c:valAx>
        <c:axId val="16439078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_);[Red]\(#,##0\)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1643892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0013ED-9B5B-408F-B1D0-2F9913E5CB56}" type="doc">
      <dgm:prSet loTypeId="urn:microsoft.com/office/officeart/2005/8/layout/pyramid4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A6D69A1D-3337-44C0-A915-BA1B81DF27E6}">
      <dgm:prSet phldrT="[텍스트]"/>
      <dgm:spPr>
        <a:solidFill>
          <a:srgbClr val="00B050"/>
        </a:solidFill>
      </dgm:spPr>
      <dgm:t>
        <a:bodyPr/>
        <a:lstStyle/>
        <a:p>
          <a:pPr latinLnBrk="1"/>
          <a:r>
            <a:rPr lang="ko-KR" altLang="en-US" dirty="0" err="1" smtClean="0"/>
            <a:t>고객사</a:t>
          </a:r>
          <a:endParaRPr lang="ko-KR" altLang="en-US" dirty="0"/>
        </a:p>
      </dgm:t>
    </dgm:pt>
    <dgm:pt modelId="{37F4692D-7E2D-408D-A828-8EC617CA7661}" type="parTrans" cxnId="{E7F43D78-A7BF-4CE7-AE99-60BEB3E8DA1C}">
      <dgm:prSet/>
      <dgm:spPr/>
      <dgm:t>
        <a:bodyPr/>
        <a:lstStyle/>
        <a:p>
          <a:pPr latinLnBrk="1"/>
          <a:endParaRPr lang="ko-KR" altLang="en-US"/>
        </a:p>
      </dgm:t>
    </dgm:pt>
    <dgm:pt modelId="{8D3B0537-794A-49D4-8531-84DCFDDB285C}" type="sibTrans" cxnId="{E7F43D78-A7BF-4CE7-AE99-60BEB3E8DA1C}">
      <dgm:prSet/>
      <dgm:spPr/>
      <dgm:t>
        <a:bodyPr/>
        <a:lstStyle/>
        <a:p>
          <a:pPr latinLnBrk="1"/>
          <a:endParaRPr lang="ko-KR" altLang="en-US"/>
        </a:p>
      </dgm:t>
    </dgm:pt>
    <dgm:pt modelId="{7F743D33-871E-458C-96E7-B76647319CC3}">
      <dgm:prSet phldrT="[텍스트]"/>
      <dgm:spPr>
        <a:solidFill>
          <a:schemeClr val="tx1"/>
        </a:solidFill>
      </dgm:spPr>
      <dgm:t>
        <a:bodyPr/>
        <a:lstStyle/>
        <a:p>
          <a:pPr latinLnBrk="1"/>
          <a:r>
            <a:rPr lang="ko-KR" altLang="en-US" dirty="0" smtClean="0"/>
            <a:t>온라인</a:t>
          </a:r>
          <a:endParaRPr lang="en-US" altLang="ko-KR" dirty="0" smtClean="0"/>
        </a:p>
        <a:p>
          <a:pPr latinLnBrk="1"/>
          <a:r>
            <a:rPr lang="ko-KR" altLang="en-US" dirty="0" smtClean="0"/>
            <a:t>주문자</a:t>
          </a:r>
          <a:endParaRPr lang="ko-KR" altLang="en-US" dirty="0"/>
        </a:p>
      </dgm:t>
    </dgm:pt>
    <dgm:pt modelId="{1906329E-DBC3-4CA7-96CD-4FC16F05A882}" type="parTrans" cxnId="{FCC50DA6-1E61-422E-A8D1-C01E4D8DB78B}">
      <dgm:prSet/>
      <dgm:spPr/>
      <dgm:t>
        <a:bodyPr/>
        <a:lstStyle/>
        <a:p>
          <a:pPr latinLnBrk="1"/>
          <a:endParaRPr lang="ko-KR" altLang="en-US"/>
        </a:p>
      </dgm:t>
    </dgm:pt>
    <dgm:pt modelId="{422BCB1F-6DB7-48F0-9BDE-47809E28CE7B}" type="sibTrans" cxnId="{FCC50DA6-1E61-422E-A8D1-C01E4D8DB78B}">
      <dgm:prSet/>
      <dgm:spPr/>
      <dgm:t>
        <a:bodyPr/>
        <a:lstStyle/>
        <a:p>
          <a:pPr latinLnBrk="1"/>
          <a:endParaRPr lang="ko-KR" altLang="en-US"/>
        </a:p>
      </dgm:t>
    </dgm:pt>
    <dgm:pt modelId="{EFC7E7CD-0559-443D-AC66-1D4A4650247E}">
      <dgm:prSet phldrT="[텍스트]"/>
      <dgm:spPr>
        <a:solidFill>
          <a:srgbClr val="FF0000"/>
        </a:solidFill>
      </dgm:spPr>
      <dgm:t>
        <a:bodyPr/>
        <a:lstStyle/>
        <a:p>
          <a:pPr latinLnBrk="1"/>
          <a:r>
            <a:rPr lang="en-US" altLang="ko-KR" b="1" dirty="0" smtClean="0"/>
            <a:t>KGL</a:t>
          </a:r>
        </a:p>
        <a:p>
          <a:pPr latinLnBrk="1"/>
          <a:r>
            <a:rPr lang="en-US" altLang="ko-KR" b="1" dirty="0" smtClean="0"/>
            <a:t>C/S</a:t>
          </a:r>
          <a:endParaRPr lang="ko-KR" altLang="en-US" b="1" dirty="0"/>
        </a:p>
      </dgm:t>
    </dgm:pt>
    <dgm:pt modelId="{646A2A99-2F37-4F2D-8580-BDA04CA66C40}" type="parTrans" cxnId="{FE8BCC38-9DB5-49BB-98F9-B6F3D9A63FE8}">
      <dgm:prSet/>
      <dgm:spPr/>
      <dgm:t>
        <a:bodyPr/>
        <a:lstStyle/>
        <a:p>
          <a:pPr latinLnBrk="1"/>
          <a:endParaRPr lang="ko-KR" altLang="en-US"/>
        </a:p>
      </dgm:t>
    </dgm:pt>
    <dgm:pt modelId="{8DC8429F-0E10-445B-BC84-993FF8096BF0}" type="sibTrans" cxnId="{FE8BCC38-9DB5-49BB-98F9-B6F3D9A63FE8}">
      <dgm:prSet/>
      <dgm:spPr/>
      <dgm:t>
        <a:bodyPr/>
        <a:lstStyle/>
        <a:p>
          <a:pPr latinLnBrk="1"/>
          <a:endParaRPr lang="ko-KR" altLang="en-US"/>
        </a:p>
      </dgm:t>
    </dgm:pt>
    <dgm:pt modelId="{E9925B33-C96D-4959-8D80-E476F97A4E6F}">
      <dgm:prSet phldrT="[텍스트]"/>
      <dgm:spPr>
        <a:solidFill>
          <a:srgbClr val="FFC000"/>
        </a:solidFill>
      </dgm:spPr>
      <dgm:t>
        <a:bodyPr/>
        <a:lstStyle/>
        <a:p>
          <a:pPr latinLnBrk="1"/>
          <a:r>
            <a:rPr lang="ko-KR" altLang="en-US" dirty="0" err="1" smtClean="0"/>
            <a:t>운송사</a:t>
          </a:r>
          <a:r>
            <a:rPr lang="ko-KR" altLang="en-US" dirty="0" smtClean="0"/>
            <a:t> </a:t>
          </a:r>
          <a:r>
            <a:rPr lang="en-US" altLang="ko-KR" dirty="0" smtClean="0"/>
            <a:t>FEDEX</a:t>
          </a:r>
          <a:endParaRPr lang="ko-KR" altLang="en-US" dirty="0"/>
        </a:p>
      </dgm:t>
    </dgm:pt>
    <dgm:pt modelId="{EE896BFE-BF9B-4C2F-8CFD-FB7971E4B607}" type="parTrans" cxnId="{B24F479D-178E-4F48-83D4-E5E84349A2D4}">
      <dgm:prSet/>
      <dgm:spPr/>
      <dgm:t>
        <a:bodyPr/>
        <a:lstStyle/>
        <a:p>
          <a:pPr latinLnBrk="1"/>
          <a:endParaRPr lang="ko-KR" altLang="en-US"/>
        </a:p>
      </dgm:t>
    </dgm:pt>
    <dgm:pt modelId="{969E51E3-E17D-4D64-A117-642F2AA40E27}" type="sibTrans" cxnId="{B24F479D-178E-4F48-83D4-E5E84349A2D4}">
      <dgm:prSet/>
      <dgm:spPr/>
      <dgm:t>
        <a:bodyPr/>
        <a:lstStyle/>
        <a:p>
          <a:pPr latinLnBrk="1"/>
          <a:endParaRPr lang="ko-KR" altLang="en-US"/>
        </a:p>
      </dgm:t>
    </dgm:pt>
    <dgm:pt modelId="{EC5CC7D2-2BE3-4F8F-A76E-9A457B5A4DE2}" type="pres">
      <dgm:prSet presAssocID="{540013ED-9B5B-408F-B1D0-2F9913E5CB56}" presName="compositeShape" presStyleCnt="0">
        <dgm:presLayoutVars>
          <dgm:chMax val="9"/>
          <dgm:dir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8EF1790-E3C4-4AD7-8FB5-254D8D9ACC99}" type="pres">
      <dgm:prSet presAssocID="{540013ED-9B5B-408F-B1D0-2F9913E5CB56}" presName="triangle1" presStyleLbl="node1" presStyleIdx="0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66B4938-C64F-4153-B98C-0D7BC6869E95}" type="pres">
      <dgm:prSet presAssocID="{540013ED-9B5B-408F-B1D0-2F9913E5CB56}" presName="triangle2" presStyleLbl="node1" presStyleIdx="1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5F76112-1064-4E78-A3A7-F933C787E8A2}" type="pres">
      <dgm:prSet presAssocID="{540013ED-9B5B-408F-B1D0-2F9913E5CB56}" presName="triangle3" presStyleLbl="node1" presStyleIdx="2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CAB95497-A91F-4B54-A346-14E15EA8C52A}" type="pres">
      <dgm:prSet presAssocID="{540013ED-9B5B-408F-B1D0-2F9913E5CB56}" presName="triangle4" presStyleLbl="node1" presStyleIdx="3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AF214290-5247-400D-88C3-A93AF11CBF20}" type="presOf" srcId="{E9925B33-C96D-4959-8D80-E476F97A4E6F}" destId="{CAB95497-A91F-4B54-A346-14E15EA8C52A}" srcOrd="0" destOrd="0" presId="urn:microsoft.com/office/officeart/2005/8/layout/pyramid4"/>
    <dgm:cxn modelId="{C90AE22D-42A4-4FD2-A79D-AE8B0020C9FA}" type="presOf" srcId="{A6D69A1D-3337-44C0-A915-BA1B81DF27E6}" destId="{F8EF1790-E3C4-4AD7-8FB5-254D8D9ACC99}" srcOrd="0" destOrd="0" presId="urn:microsoft.com/office/officeart/2005/8/layout/pyramid4"/>
    <dgm:cxn modelId="{5F7460FF-9B32-43F0-9694-3A906078509D}" type="presOf" srcId="{7F743D33-871E-458C-96E7-B76647319CC3}" destId="{B66B4938-C64F-4153-B98C-0D7BC6869E95}" srcOrd="0" destOrd="0" presId="urn:microsoft.com/office/officeart/2005/8/layout/pyramid4"/>
    <dgm:cxn modelId="{FE8BCC38-9DB5-49BB-98F9-B6F3D9A63FE8}" srcId="{540013ED-9B5B-408F-B1D0-2F9913E5CB56}" destId="{EFC7E7CD-0559-443D-AC66-1D4A4650247E}" srcOrd="2" destOrd="0" parTransId="{646A2A99-2F37-4F2D-8580-BDA04CA66C40}" sibTransId="{8DC8429F-0E10-445B-BC84-993FF8096BF0}"/>
    <dgm:cxn modelId="{43D0B6B4-7F1B-44D2-8302-918A062200FC}" type="presOf" srcId="{540013ED-9B5B-408F-B1D0-2F9913E5CB56}" destId="{EC5CC7D2-2BE3-4F8F-A76E-9A457B5A4DE2}" srcOrd="0" destOrd="0" presId="urn:microsoft.com/office/officeart/2005/8/layout/pyramid4"/>
    <dgm:cxn modelId="{FCC50DA6-1E61-422E-A8D1-C01E4D8DB78B}" srcId="{540013ED-9B5B-408F-B1D0-2F9913E5CB56}" destId="{7F743D33-871E-458C-96E7-B76647319CC3}" srcOrd="1" destOrd="0" parTransId="{1906329E-DBC3-4CA7-96CD-4FC16F05A882}" sibTransId="{422BCB1F-6DB7-48F0-9BDE-47809E28CE7B}"/>
    <dgm:cxn modelId="{E7F43D78-A7BF-4CE7-AE99-60BEB3E8DA1C}" srcId="{540013ED-9B5B-408F-B1D0-2F9913E5CB56}" destId="{A6D69A1D-3337-44C0-A915-BA1B81DF27E6}" srcOrd="0" destOrd="0" parTransId="{37F4692D-7E2D-408D-A828-8EC617CA7661}" sibTransId="{8D3B0537-794A-49D4-8531-84DCFDDB285C}"/>
    <dgm:cxn modelId="{B24F479D-178E-4F48-83D4-E5E84349A2D4}" srcId="{540013ED-9B5B-408F-B1D0-2F9913E5CB56}" destId="{E9925B33-C96D-4959-8D80-E476F97A4E6F}" srcOrd="3" destOrd="0" parTransId="{EE896BFE-BF9B-4C2F-8CFD-FB7971E4B607}" sibTransId="{969E51E3-E17D-4D64-A117-642F2AA40E27}"/>
    <dgm:cxn modelId="{AC2E1E8D-4C8B-47F4-9A53-A16F96346F17}" type="presOf" srcId="{EFC7E7CD-0559-443D-AC66-1D4A4650247E}" destId="{75F76112-1064-4E78-A3A7-F933C787E8A2}" srcOrd="0" destOrd="0" presId="urn:microsoft.com/office/officeart/2005/8/layout/pyramid4"/>
    <dgm:cxn modelId="{15049D2D-FF28-4DDD-A999-281058AAA5B5}" type="presParOf" srcId="{EC5CC7D2-2BE3-4F8F-A76E-9A457B5A4DE2}" destId="{F8EF1790-E3C4-4AD7-8FB5-254D8D9ACC99}" srcOrd="0" destOrd="0" presId="urn:microsoft.com/office/officeart/2005/8/layout/pyramid4"/>
    <dgm:cxn modelId="{A4A57788-9093-4D4A-B668-0453A122724A}" type="presParOf" srcId="{EC5CC7D2-2BE3-4F8F-A76E-9A457B5A4DE2}" destId="{B66B4938-C64F-4153-B98C-0D7BC6869E95}" srcOrd="1" destOrd="0" presId="urn:microsoft.com/office/officeart/2005/8/layout/pyramid4"/>
    <dgm:cxn modelId="{DB6476A0-472F-4162-B1DF-A55D75B40414}" type="presParOf" srcId="{EC5CC7D2-2BE3-4F8F-A76E-9A457B5A4DE2}" destId="{75F76112-1064-4E78-A3A7-F933C787E8A2}" srcOrd="2" destOrd="0" presId="urn:microsoft.com/office/officeart/2005/8/layout/pyramid4"/>
    <dgm:cxn modelId="{3157EFE2-7649-4858-B9AA-5CB783AAB1E8}" type="presParOf" srcId="{EC5CC7D2-2BE3-4F8F-A76E-9A457B5A4DE2}" destId="{CAB95497-A91F-4B54-A346-14E15EA8C52A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8EF1790-E3C4-4AD7-8FB5-254D8D9ACC99}">
      <dsp:nvSpPr>
        <dsp:cNvPr id="0" name=""/>
        <dsp:cNvSpPr/>
      </dsp:nvSpPr>
      <dsp:spPr>
        <a:xfrm>
          <a:off x="1540497" y="0"/>
          <a:ext cx="1891510" cy="1891510"/>
        </a:xfrm>
        <a:prstGeom prst="triangle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700" kern="1200" dirty="0" err="1" smtClean="0"/>
            <a:t>고객사</a:t>
          </a:r>
          <a:endParaRPr lang="ko-KR" altLang="en-US" sz="1700" kern="1200" dirty="0"/>
        </a:p>
      </dsp:txBody>
      <dsp:txXfrm>
        <a:off x="1540497" y="0"/>
        <a:ext cx="1891510" cy="1891510"/>
      </dsp:txXfrm>
    </dsp:sp>
    <dsp:sp modelId="{B66B4938-C64F-4153-B98C-0D7BC6869E95}">
      <dsp:nvSpPr>
        <dsp:cNvPr id="0" name=""/>
        <dsp:cNvSpPr/>
      </dsp:nvSpPr>
      <dsp:spPr>
        <a:xfrm>
          <a:off x="594742" y="1891510"/>
          <a:ext cx="1891510" cy="1891510"/>
        </a:xfrm>
        <a:prstGeom prst="triangle">
          <a:avLst/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700" kern="1200" dirty="0" smtClean="0"/>
            <a:t>온라인</a:t>
          </a:r>
          <a:endParaRPr lang="en-US" altLang="ko-KR" sz="1700" kern="1200" dirty="0" smtClean="0"/>
        </a:p>
        <a:p>
          <a:pPr lvl="0" algn="ctr" defTabSz="7556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700" kern="1200" dirty="0" smtClean="0"/>
            <a:t>주문자</a:t>
          </a:r>
          <a:endParaRPr lang="ko-KR" altLang="en-US" sz="1700" kern="1200" dirty="0"/>
        </a:p>
      </dsp:txBody>
      <dsp:txXfrm>
        <a:off x="594742" y="1891510"/>
        <a:ext cx="1891510" cy="1891510"/>
      </dsp:txXfrm>
    </dsp:sp>
    <dsp:sp modelId="{75F76112-1064-4E78-A3A7-F933C787E8A2}">
      <dsp:nvSpPr>
        <dsp:cNvPr id="0" name=""/>
        <dsp:cNvSpPr/>
      </dsp:nvSpPr>
      <dsp:spPr>
        <a:xfrm rot="10800000">
          <a:off x="1540497" y="1891510"/>
          <a:ext cx="1891510" cy="1891510"/>
        </a:xfrm>
        <a:prstGeom prst="triangle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700" b="1" kern="1200" dirty="0" smtClean="0"/>
            <a:t>KGL</a:t>
          </a:r>
        </a:p>
        <a:p>
          <a:pPr lvl="0" algn="ctr" defTabSz="7556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700" b="1" kern="1200" dirty="0" smtClean="0"/>
            <a:t>C/S</a:t>
          </a:r>
          <a:endParaRPr lang="ko-KR" altLang="en-US" sz="1700" b="1" kern="1200" dirty="0"/>
        </a:p>
      </dsp:txBody>
      <dsp:txXfrm rot="10800000">
        <a:off x="1540497" y="1891510"/>
        <a:ext cx="1891510" cy="1891510"/>
      </dsp:txXfrm>
    </dsp:sp>
    <dsp:sp modelId="{CAB95497-A91F-4B54-A346-14E15EA8C52A}">
      <dsp:nvSpPr>
        <dsp:cNvPr id="0" name=""/>
        <dsp:cNvSpPr/>
      </dsp:nvSpPr>
      <dsp:spPr>
        <a:xfrm>
          <a:off x="2486252" y="1891510"/>
          <a:ext cx="1891510" cy="1891510"/>
        </a:xfrm>
        <a:prstGeom prst="triangle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700" kern="1200" dirty="0" err="1" smtClean="0"/>
            <a:t>운송사</a:t>
          </a:r>
          <a:r>
            <a:rPr lang="ko-KR" altLang="en-US" sz="1700" kern="1200" dirty="0" smtClean="0"/>
            <a:t> </a:t>
          </a:r>
          <a:r>
            <a:rPr lang="en-US" altLang="ko-KR" sz="1700" kern="1200" dirty="0" smtClean="0"/>
            <a:t>FEDEX</a:t>
          </a:r>
          <a:endParaRPr lang="ko-KR" altLang="en-US" sz="1700" kern="1200" dirty="0"/>
        </a:p>
      </dsp:txBody>
      <dsp:txXfrm>
        <a:off x="2486252" y="1891510"/>
        <a:ext cx="1891510" cy="18915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image" Target="../media/image5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484280-F1EC-4E4E-92AB-EDED8118DBC8}" type="datetimeFigureOut">
              <a:rPr lang="ko-KR" altLang="en-US" smtClean="0"/>
              <a:pPr/>
              <a:t>2017-09-06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7B211E-1A2B-40ED-937C-5922B6BF878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2378871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sz="1200" b="0" i="0" u="none" spc="-150" dirty="0">
              <a:solidFill>
                <a:schemeClr val="bg1"/>
              </a:solidFill>
              <a:latin typeface="Noto Sans CJK KR Medium" panose="020B0600000000000000" pitchFamily="34" charset="-127"/>
              <a:ea typeface="Noto Sans CJK KR Medium" panose="020B0600000000000000" pitchFamily="34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7B211E-1A2B-40ED-937C-5922B6BF878E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8259981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7B211E-1A2B-40ED-937C-5922B6BF878E}" type="slidenum">
              <a:rPr lang="ko-KR" altLang="en-US" smtClean="0"/>
              <a:pPr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5729385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7B211E-1A2B-40ED-937C-5922B6BF878E}" type="slidenum">
              <a:rPr lang="ko-KR" altLang="en-US" smtClean="0"/>
              <a:pPr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9348371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7B211E-1A2B-40ED-937C-5922B6BF878E}" type="slidenum">
              <a:rPr lang="ko-KR" altLang="en-US" smtClean="0"/>
              <a:pPr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42674680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7B211E-1A2B-40ED-937C-5922B6BF878E}" type="slidenum">
              <a:rPr lang="ko-KR" altLang="en-US" smtClean="0"/>
              <a:pPr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3940068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7B211E-1A2B-40ED-937C-5922B6BF878E}" type="slidenum">
              <a:rPr lang="ko-KR" altLang="en-US" smtClean="0"/>
              <a:pPr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4170572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7B211E-1A2B-40ED-937C-5922B6BF878E}" type="slidenum">
              <a:rPr lang="ko-KR" altLang="en-US" smtClean="0"/>
              <a:pPr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1604480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7B211E-1A2B-40ED-937C-5922B6BF878E}" type="slidenum">
              <a:rPr lang="ko-KR" altLang="en-US" smtClean="0"/>
              <a:pPr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3970116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7B211E-1A2B-40ED-937C-5922B6BF878E}" type="slidenum">
              <a: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74160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7B211E-1A2B-40ED-937C-5922B6BF878E}" type="slidenum">
              <a:rPr lang="ko-KR" altLang="en-US" smtClean="0"/>
              <a:pPr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1154621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7B211E-1A2B-40ED-937C-5922B6BF878E}" type="slidenum">
              <a:rPr lang="ko-KR" altLang="en-US" smtClean="0"/>
              <a:pPr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5530397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sz="1200" b="0" i="0" u="none" spc="-150" dirty="0">
              <a:solidFill>
                <a:schemeClr val="bg1"/>
              </a:solidFill>
              <a:latin typeface="Noto Sans CJK KR Medium" panose="020B0600000000000000" pitchFamily="34" charset="-127"/>
              <a:ea typeface="Noto Sans CJK KR Medium" panose="020B0600000000000000" pitchFamily="34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7B211E-1A2B-40ED-937C-5922B6BF878E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8259981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7B211E-1A2B-40ED-937C-5922B6BF878E}" type="slidenum">
              <a:rPr lang="ko-KR" altLang="en-US" smtClean="0"/>
              <a:pPr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5567333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7B211E-1A2B-40ED-937C-5922B6BF878E}" type="slidenum">
              <a:rPr lang="ko-KR" altLang="en-US" smtClean="0"/>
              <a:pPr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98010077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7B211E-1A2B-40ED-937C-5922B6BF878E}" type="slidenum">
              <a:rPr lang="ko-KR" altLang="en-US" smtClean="0"/>
              <a:pPr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55673332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7B211E-1A2B-40ED-937C-5922B6BF878E}" type="slidenum">
              <a:rPr lang="ko-KR" altLang="en-US" smtClean="0"/>
              <a:pPr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55673332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7B211E-1A2B-40ED-937C-5922B6BF878E}" type="slidenum">
              <a:rPr lang="ko-KR" altLang="en-US" smtClean="0"/>
              <a:pPr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55673332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7B211E-1A2B-40ED-937C-5922B6BF878E}" type="slidenum">
              <a:rPr lang="ko-KR" altLang="en-US" smtClean="0"/>
              <a:pPr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53419488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7B211E-1A2B-40ED-937C-5922B6BF878E}" type="slidenum">
              <a:rPr lang="ko-KR" altLang="en-US" smtClean="0"/>
              <a:pPr/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55673332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7B211E-1A2B-40ED-937C-5922B6BF878E}" type="slidenum">
              <a:rPr lang="ko-KR" altLang="en-US" smtClean="0"/>
              <a:pPr/>
              <a:t>27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16044808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7B211E-1A2B-40ED-937C-5922B6BF878E}" type="slidenum">
              <a: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373877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7B211E-1A2B-40ED-937C-5922B6BF878E}" type="slidenum">
              <a:rPr lang="ko-KR" altLang="en-US" smtClean="0"/>
              <a:pPr/>
              <a:t>29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3525345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7B211E-1A2B-40ED-937C-5922B6BF878E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16044808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15E3D5-65DE-4750-A533-8D46C3F8EF4C}" type="slidenum">
              <a:rPr lang="ko-KR" altLang="en-US" smtClean="0"/>
              <a:pPr/>
              <a:t>30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41260192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7B211E-1A2B-40ED-937C-5922B6BF878E}" type="slidenum">
              <a:rPr lang="ko-KR" altLang="en-US" smtClean="0"/>
              <a:pPr/>
              <a:t>31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5066081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7B211E-1A2B-40ED-937C-5922B6BF878E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5424996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7B211E-1A2B-40ED-937C-5922B6BF878E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1604480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7B211E-1A2B-40ED-937C-5922B6BF878E}" type="slidenum">
              <a:rPr lang="ko-KR" altLang="en-US" smtClean="0"/>
              <a:pPr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5845901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7B211E-1A2B-40ED-937C-5922B6BF878E}" type="slidenum">
              <a:rPr lang="ko-KR" altLang="en-US" smtClean="0"/>
              <a:pPr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7713912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7B211E-1A2B-40ED-937C-5922B6BF878E}" type="slidenum">
              <a:rPr lang="ko-KR" altLang="en-US" smtClean="0"/>
              <a:pPr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4239226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7B211E-1A2B-40ED-937C-5922B6BF878E}" type="slidenum">
              <a:rPr lang="ko-KR" altLang="en-US" smtClean="0"/>
              <a:pPr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977204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B8924-EAB9-40F9-99A8-1F6BC49CC711}" type="datetime1">
              <a:rPr lang="ko-KR" altLang="en-US" smtClean="0"/>
              <a:pPr/>
              <a:t>2017-09-06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B883C-422F-489C-96E3-C6811C178E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594548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4BBCA-43A9-44FF-913A-594E23BB6802}" type="datetime1">
              <a:rPr lang="ko-KR" altLang="en-US" smtClean="0"/>
              <a:pPr/>
              <a:t>2017-09-06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B883C-422F-489C-96E3-C6811C178E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24116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32D7F-3D34-4692-B5BB-2562BBD20829}" type="datetime1">
              <a:rPr lang="ko-KR" altLang="en-US" smtClean="0"/>
              <a:pPr/>
              <a:t>2017-09-06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B883C-422F-489C-96E3-C6811C178E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7296232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14936" y="229830"/>
            <a:ext cx="4894312" cy="362471"/>
          </a:xfrm>
        </p:spPr>
        <p:txBody>
          <a:bodyPr>
            <a:normAutofit/>
          </a:bodyPr>
          <a:lstStyle>
            <a:lvl1pPr algn="l">
              <a:defRPr sz="1400" b="1">
                <a:solidFill>
                  <a:srgbClr val="002060"/>
                </a:solidFill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952710" y="6533910"/>
            <a:ext cx="2133600" cy="365125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1D41886E-0236-4C83-9ABD-A696EEB53718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7" name="직사각형 6"/>
          <p:cNvSpPr/>
          <p:nvPr userDrawn="1"/>
        </p:nvSpPr>
        <p:spPr>
          <a:xfrm>
            <a:off x="628036" y="688428"/>
            <a:ext cx="8208912" cy="4571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70494"/>
            <a:ext cx="432048" cy="4311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252859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9DC19-E9F5-47D2-9E10-17AF9899BEF2}" type="datetime1">
              <a:rPr lang="ko-KR" altLang="en-US" smtClean="0"/>
              <a:pPr/>
              <a:t>2017-09-06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B883C-422F-489C-96E3-C6811C178E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472401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DEBC-CD46-4D88-8EB5-91D7360E4677}" type="datetime1">
              <a:rPr lang="ko-KR" altLang="en-US" smtClean="0"/>
              <a:pPr/>
              <a:t>2017-09-06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B883C-422F-489C-96E3-C6811C178E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864062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23BA2-2A70-4728-91BA-B789841FAD1D}" type="datetime1">
              <a:rPr lang="ko-KR" altLang="en-US" smtClean="0"/>
              <a:pPr/>
              <a:t>2017-09-06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B883C-422F-489C-96E3-C6811C178E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479044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A77F7-773F-409B-A11C-BB7009CFBAA5}" type="datetime1">
              <a:rPr lang="ko-KR" altLang="en-US" smtClean="0"/>
              <a:pPr/>
              <a:t>2017-09-06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B883C-422F-489C-96E3-C6811C178E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93632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D2AB0-7CAF-4496-B14B-2EF0728A0503}" type="datetime1">
              <a:rPr lang="ko-KR" altLang="en-US" smtClean="0"/>
              <a:pPr/>
              <a:t>2017-09-06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B883C-422F-489C-96E3-C6811C178E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166139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83EF6-33DB-421B-9E8F-F7452C4B849B}" type="datetime1">
              <a:rPr lang="ko-KR" altLang="en-US" smtClean="0"/>
              <a:pPr/>
              <a:t>2017-09-06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B883C-422F-489C-96E3-C6811C178E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148262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09359-E26F-4591-8794-6D4BF0824AB2}" type="datetime1">
              <a:rPr lang="ko-KR" altLang="en-US" smtClean="0"/>
              <a:pPr/>
              <a:t>2017-09-06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B883C-422F-489C-96E3-C6811C178E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838669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38D79-97F1-44D8-97D6-13B28AAD4BF8}" type="datetime1">
              <a:rPr lang="ko-KR" altLang="en-US" smtClean="0"/>
              <a:pPr/>
              <a:t>2017-09-06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B883C-422F-489C-96E3-C6811C178E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871290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D0386A-8C0D-43A0-97CE-76E08473ECCF}" type="datetime1">
              <a:rPr lang="ko-KR" altLang="en-US" smtClean="0"/>
              <a:pPr/>
              <a:t>2017-09-06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FB883C-422F-489C-96E3-C6811C178E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4206209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om/url?sa=i&amp;rct=j&amp;q=&amp;esrc=s&amp;source=images&amp;cd=&amp;cad=rja&amp;uact=8&amp;ved=0ahUKEwjxqqiiltfTAhVL1oMKHbZqC70QjRwIBw&amp;url=http://www.prweb.com/releases/2016/04/prweb13320771.htm&amp;psig=AFQjCNFtiSoNDQHGgmJbNdbe9Y7AQLEqPQ&amp;ust=1494019413903933" TargetMode="External"/><Relationship Id="rId13" Type="http://schemas.openxmlformats.org/officeDocument/2006/relationships/image" Target="../media/image32.png"/><Relationship Id="rId3" Type="http://schemas.openxmlformats.org/officeDocument/2006/relationships/image" Target="../media/image25.jpeg"/><Relationship Id="rId7" Type="http://schemas.openxmlformats.org/officeDocument/2006/relationships/image" Target="../media/image29.png"/><Relationship Id="rId12" Type="http://schemas.openxmlformats.org/officeDocument/2006/relationships/hyperlink" Target="https://www.google.com/url?sa=i&amp;rct=j&amp;q=&amp;esrc=s&amp;source=images&amp;cd=&amp;cad=rja&amp;uact=8&amp;ved=0ahUKEwjm4szlldfTAhXl5YMKHXkYBx8QjRwIBw&amp;url=https://commons.wikimedia.org/wiki/File:EBay_logo.svg&amp;psig=AFQjCNEiS7ty4aflm2g1Jb_XodzJ-87QAA&amp;ust=1494019313905202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1.jpeg"/><Relationship Id="rId5" Type="http://schemas.openxmlformats.org/officeDocument/2006/relationships/image" Target="../media/image27.png"/><Relationship Id="rId15" Type="http://schemas.openxmlformats.org/officeDocument/2006/relationships/image" Target="../media/image33.png"/><Relationship Id="rId10" Type="http://schemas.openxmlformats.org/officeDocument/2006/relationships/hyperlink" Target="https://www.google.com/url?sa=i&amp;rct=j&amp;q=&amp;esrc=s&amp;source=images&amp;cd=&amp;cad=rja&amp;uact=8&amp;ved=0ahUKEwj92qHBldfTAhUM5YMKHWB7BPgQjRwIBw&amp;url=http://www.tomsguide.com/us/what-is-amazon-prime,news-18041.html&amp;psig=AFQjCNEjeJThUPVcE2x5NoTtlo3KtRw3PA&amp;ust=1494019232786856" TargetMode="External"/><Relationship Id="rId4" Type="http://schemas.openxmlformats.org/officeDocument/2006/relationships/image" Target="../media/image26.emf"/><Relationship Id="rId9" Type="http://schemas.openxmlformats.org/officeDocument/2006/relationships/image" Target="../media/image30.jpeg"/><Relationship Id="rId14" Type="http://schemas.openxmlformats.org/officeDocument/2006/relationships/hyperlink" Target="https://www.google.com/url?sa=i&amp;rct=j&amp;q=&amp;esrc=s&amp;source=images&amp;cd=&amp;cad=rja&amp;uact=8&amp;ved=0ahUKEwiPivzBltfTAhUH74MKHVw1A4oQjRwIBw&amp;url=https://www.fool.com/investing/2017/01/16/why-overstockcom-inc-stock-skyrocketed-417-in-2016.aspx&amp;psig=AFQjCNESUstEfuefjLvZAO3QK2hRe7of_Q&amp;ust=1494019493357635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png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eg"/><Relationship Id="rId4" Type="http://schemas.openxmlformats.org/officeDocument/2006/relationships/image" Target="../media/image4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oleObject" Target="../embeddings/oleObject2.bin"/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61.jpeg"/><Relationship Id="rId12" Type="http://schemas.openxmlformats.org/officeDocument/2006/relationships/image" Target="../media/image6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0.jpeg"/><Relationship Id="rId11" Type="http://schemas.openxmlformats.org/officeDocument/2006/relationships/image" Target="../media/image64.png"/><Relationship Id="rId5" Type="http://schemas.openxmlformats.org/officeDocument/2006/relationships/image" Target="../media/image59.png"/><Relationship Id="rId10" Type="http://schemas.openxmlformats.org/officeDocument/2006/relationships/oleObject" Target="../embeddings/oleObject1.bin"/><Relationship Id="rId4" Type="http://schemas.openxmlformats.org/officeDocument/2006/relationships/image" Target="../media/image58.jpeg"/><Relationship Id="rId9" Type="http://schemas.openxmlformats.org/officeDocument/2006/relationships/image" Target="../media/image63.png"/><Relationship Id="rId14" Type="http://schemas.openxmlformats.org/officeDocument/2006/relationships/image" Target="../media/image6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png"/><Relationship Id="rId4" Type="http://schemas.openxmlformats.org/officeDocument/2006/relationships/image" Target="../media/image68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om/url?sa=i&amp;rct=j&amp;q=&amp;esrc=s&amp;source=images&amp;cd=&amp;cad=rja&amp;uact=8&amp;ved=0ahUKEwjm4szlldfTAhXl5YMKHXkYBx8QjRwIBw&amp;url=https://commons.wikimedia.org/wiki/File:EBay_logo.svg&amp;psig=AFQjCNEiS7ty4aflm2g1Jb_XodzJ-87QAA&amp;ust=1494019313905202" TargetMode="External"/><Relationship Id="rId13" Type="http://schemas.openxmlformats.org/officeDocument/2006/relationships/image" Target="../media/image73.jpeg"/><Relationship Id="rId18" Type="http://schemas.openxmlformats.org/officeDocument/2006/relationships/image" Target="../media/image78.jpeg"/><Relationship Id="rId3" Type="http://schemas.openxmlformats.org/officeDocument/2006/relationships/image" Target="../media/image70.jpeg"/><Relationship Id="rId21" Type="http://schemas.openxmlformats.org/officeDocument/2006/relationships/image" Target="../media/image81.jpeg"/><Relationship Id="rId7" Type="http://schemas.openxmlformats.org/officeDocument/2006/relationships/image" Target="../media/image30.jpeg"/><Relationship Id="rId12" Type="http://schemas.openxmlformats.org/officeDocument/2006/relationships/image" Target="../media/image72.jpeg"/><Relationship Id="rId17" Type="http://schemas.openxmlformats.org/officeDocument/2006/relationships/image" Target="../media/image77.jpeg"/><Relationship Id="rId2" Type="http://schemas.openxmlformats.org/officeDocument/2006/relationships/notesSlide" Target="../notesSlides/notesSlide24.xml"/><Relationship Id="rId16" Type="http://schemas.openxmlformats.org/officeDocument/2006/relationships/image" Target="../media/image76.jpeg"/><Relationship Id="rId20" Type="http://schemas.openxmlformats.org/officeDocument/2006/relationships/image" Target="../media/image80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com/url?sa=i&amp;rct=j&amp;q=&amp;esrc=s&amp;source=images&amp;cd=&amp;cad=rja&amp;uact=8&amp;ved=0ahUKEwjxqqiiltfTAhVL1oMKHbZqC70QjRwIBw&amp;url=http://www.prweb.com/releases/2016/04/prweb13320771.htm&amp;psig=AFQjCNFtiSoNDQHGgmJbNdbe9Y7AQLEqPQ&amp;ust=1494019413903933" TargetMode="External"/><Relationship Id="rId11" Type="http://schemas.openxmlformats.org/officeDocument/2006/relationships/image" Target="../media/image33.png"/><Relationship Id="rId5" Type="http://schemas.openxmlformats.org/officeDocument/2006/relationships/image" Target="../media/image26.emf"/><Relationship Id="rId15" Type="http://schemas.openxmlformats.org/officeDocument/2006/relationships/image" Target="../media/image75.png"/><Relationship Id="rId10" Type="http://schemas.openxmlformats.org/officeDocument/2006/relationships/hyperlink" Target="https://www.google.com/url?sa=i&amp;rct=j&amp;q=&amp;esrc=s&amp;source=images&amp;cd=&amp;cad=rja&amp;uact=8&amp;ved=0ahUKEwiPivzBltfTAhUH74MKHVw1A4oQjRwIBw&amp;url=https://www.fool.com/investing/2017/01/16/why-overstockcom-inc-stock-skyrocketed-417-in-2016.aspx&amp;psig=AFQjCNESUstEfuefjLvZAO3QK2hRe7of_Q&amp;ust=1494019493357635" TargetMode="External"/><Relationship Id="rId19" Type="http://schemas.openxmlformats.org/officeDocument/2006/relationships/image" Target="../media/image79.jpeg"/><Relationship Id="rId4" Type="http://schemas.openxmlformats.org/officeDocument/2006/relationships/image" Target="../media/image71.jpeg"/><Relationship Id="rId9" Type="http://schemas.openxmlformats.org/officeDocument/2006/relationships/image" Target="../media/image32.png"/><Relationship Id="rId14" Type="http://schemas.openxmlformats.org/officeDocument/2006/relationships/image" Target="../media/image74.jpeg"/><Relationship Id="rId22" Type="http://schemas.openxmlformats.org/officeDocument/2006/relationships/image" Target="../media/image82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84.jpeg"/><Relationship Id="rId7" Type="http://schemas.openxmlformats.org/officeDocument/2006/relationships/image" Target="../media/image8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jpeg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126460"/>
            <a:ext cx="9144000" cy="6858000"/>
          </a:xfrm>
          <a:prstGeom prst="rect">
            <a:avLst/>
          </a:prstGeom>
          <a:solidFill>
            <a:srgbClr val="383C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5000" spc="-150" dirty="0">
              <a:latin typeface="Noto Sans CJK KR Light" panose="020B0300000000000000" pitchFamily="34" charset="-127"/>
              <a:ea typeface="Noto Sans CJK KR Light" panose="020B0300000000000000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485775" y="532110"/>
            <a:ext cx="800508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5000" spc="-150" dirty="0" smtClean="0">
                <a:solidFill>
                  <a:schemeClr val="bg1"/>
                </a:solidFill>
                <a:latin typeface="Noto Sans CJK KR Light" panose="020B0300000000000000" pitchFamily="34" charset="-127"/>
                <a:ea typeface="Noto Sans CJK KR Light" panose="020B0300000000000000" pitchFamily="34" charset="-127"/>
              </a:rPr>
              <a:t>너만하냐</a:t>
            </a:r>
            <a:r>
              <a:rPr lang="en-US" altLang="ko-KR" sz="5000" spc="-150" dirty="0" smtClean="0">
                <a:solidFill>
                  <a:schemeClr val="bg1"/>
                </a:solidFill>
                <a:latin typeface="Noto Sans CJK KR Light" panose="020B0300000000000000" pitchFamily="34" charset="-127"/>
                <a:ea typeface="Noto Sans CJK KR Light" panose="020B0300000000000000" pitchFamily="34" charset="-127"/>
              </a:rPr>
              <a:t>?!</a:t>
            </a:r>
          </a:p>
          <a:p>
            <a:r>
              <a:rPr lang="ko-KR" altLang="en-US" sz="5000" spc="-150" dirty="0" smtClean="0">
                <a:solidFill>
                  <a:schemeClr val="bg1"/>
                </a:solidFill>
                <a:latin typeface="Noto Sans CJK KR Light" panose="020B0300000000000000" pitchFamily="34" charset="-127"/>
                <a:ea typeface="Noto Sans CJK KR Light" panose="020B0300000000000000" pitchFamily="34" charset="-127"/>
              </a:rPr>
              <a:t>나도 할 수 있다</a:t>
            </a:r>
            <a:r>
              <a:rPr lang="en-US" altLang="ko-KR" sz="5000" spc="-150" dirty="0" smtClean="0">
                <a:solidFill>
                  <a:schemeClr val="bg1"/>
                </a:solidFill>
                <a:latin typeface="Noto Sans CJK KR Light" panose="020B0300000000000000" pitchFamily="34" charset="-127"/>
                <a:ea typeface="Noto Sans CJK KR Light" panose="020B0300000000000000" pitchFamily="34" charset="-127"/>
              </a:rPr>
              <a:t>.</a:t>
            </a:r>
          </a:p>
          <a:p>
            <a:r>
              <a:rPr lang="ko-KR" altLang="en-US" sz="5000" spc="-150" dirty="0" smtClean="0">
                <a:solidFill>
                  <a:schemeClr val="bg1"/>
                </a:solidFill>
                <a:latin typeface="Noto Sans CJK KR Light" panose="020B0300000000000000" pitchFamily="34" charset="-127"/>
                <a:ea typeface="Noto Sans CJK KR Light" panose="020B0300000000000000" pitchFamily="34" charset="-127"/>
              </a:rPr>
              <a:t>아마존 </a:t>
            </a:r>
            <a:endParaRPr lang="en-US" altLang="ko-KR" sz="5000" spc="-150" dirty="0" smtClean="0">
              <a:solidFill>
                <a:schemeClr val="bg1"/>
              </a:solidFill>
              <a:latin typeface="Noto Sans CJK KR Light" panose="020B0300000000000000" pitchFamily="34" charset="-127"/>
              <a:ea typeface="Noto Sans CJK KR Light" panose="020B0300000000000000" pitchFamily="34" charset="-127"/>
            </a:endParaRPr>
          </a:p>
          <a:p>
            <a:r>
              <a:rPr lang="ko-KR" altLang="en-US" sz="5000" spc="-150" dirty="0" err="1" smtClean="0">
                <a:solidFill>
                  <a:schemeClr val="bg1"/>
                </a:solidFill>
                <a:latin typeface="Noto Sans CJK KR Light" panose="020B0300000000000000" pitchFamily="34" charset="-127"/>
                <a:ea typeface="Noto Sans CJK KR Light" panose="020B0300000000000000" pitchFamily="34" charset="-127"/>
              </a:rPr>
              <a:t>이베이</a:t>
            </a:r>
            <a:endParaRPr lang="en-US" altLang="ko-KR" sz="5000" spc="-150" dirty="0" smtClean="0">
              <a:solidFill>
                <a:schemeClr val="bg1"/>
              </a:solidFill>
              <a:latin typeface="Noto Sans CJK KR Light" panose="020B0300000000000000" pitchFamily="34" charset="-127"/>
              <a:ea typeface="Noto Sans CJK KR Light" panose="020B0300000000000000" pitchFamily="34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559323" y="4373136"/>
            <a:ext cx="2145139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100" dirty="0" smtClean="0">
                <a:solidFill>
                  <a:srgbClr val="FFC000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</a:rPr>
              <a:t>AMAZON</a:t>
            </a:r>
          </a:p>
          <a:p>
            <a:r>
              <a:rPr lang="en-US" altLang="ko-KR" sz="2100" dirty="0" smtClean="0">
                <a:solidFill>
                  <a:srgbClr val="FF0000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</a:rPr>
              <a:t>E</a:t>
            </a:r>
            <a:r>
              <a:rPr lang="en-US" altLang="ko-KR" sz="2100" dirty="0" smtClean="0">
                <a:solidFill>
                  <a:srgbClr val="0070C0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</a:rPr>
              <a:t>B</a:t>
            </a:r>
            <a:r>
              <a:rPr lang="en-US" altLang="ko-KR" sz="2100" dirty="0" smtClean="0">
                <a:solidFill>
                  <a:srgbClr val="FFFF00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</a:rPr>
              <a:t>A</a:t>
            </a:r>
            <a:r>
              <a:rPr lang="en-US" altLang="ko-KR" sz="2100" dirty="0" smtClean="0">
                <a:solidFill>
                  <a:srgbClr val="00B050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</a:rPr>
              <a:t>Y</a:t>
            </a:r>
            <a:endParaRPr lang="en-US" altLang="ko-KR" sz="2100" dirty="0">
              <a:solidFill>
                <a:srgbClr val="00B050"/>
              </a:solidFill>
              <a:latin typeface="Noto Sans CJK KR Medium" panose="020B0600000000000000" pitchFamily="34" charset="-127"/>
              <a:ea typeface="Noto Sans CJK KR Medium" panose="020B0600000000000000" pitchFamily="34" charset="-127"/>
            </a:endParaRPr>
          </a:p>
          <a:p>
            <a:r>
              <a:rPr lang="ko-KR" altLang="en-US" sz="2100" dirty="0">
                <a:solidFill>
                  <a:srgbClr val="01B1AF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</a:rPr>
              <a:t>BUSINESS </a:t>
            </a:r>
            <a:r>
              <a:rPr lang="en-US" altLang="ko-KR" sz="2100" dirty="0" smtClean="0">
                <a:solidFill>
                  <a:srgbClr val="01B1AF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</a:rPr>
              <a:t>PARTNER</a:t>
            </a:r>
            <a:endParaRPr lang="en-US" altLang="ko-KR" sz="2100" dirty="0">
              <a:solidFill>
                <a:srgbClr val="01B1AF"/>
              </a:solidFill>
              <a:latin typeface="Noto Sans CJK KR Medium" panose="020B0600000000000000" pitchFamily="34" charset="-127"/>
              <a:ea typeface="Noto Sans CJK KR Medium" panose="020B0600000000000000" pitchFamily="34" charset="-127"/>
            </a:endParaRPr>
          </a:p>
          <a:p>
            <a:r>
              <a:rPr lang="ko-KR" altLang="en-US" sz="2100" dirty="0">
                <a:solidFill>
                  <a:srgbClr val="01B1AF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</a:rPr>
              <a:t>PROPOSAL</a:t>
            </a:r>
          </a:p>
        </p:txBody>
      </p:sp>
      <p:sp>
        <p:nvSpPr>
          <p:cNvPr id="13" name="직사각형 12"/>
          <p:cNvSpPr/>
          <p:nvPr/>
        </p:nvSpPr>
        <p:spPr>
          <a:xfrm>
            <a:off x="6312660" y="6153786"/>
            <a:ext cx="111172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 smtClean="0">
                <a:solidFill>
                  <a:schemeClr val="bg1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</a:rPr>
              <a:t>Jan </a:t>
            </a:r>
            <a:r>
              <a:rPr lang="en-US" altLang="ko-KR" sz="1200" dirty="0">
                <a:solidFill>
                  <a:schemeClr val="bg1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</a:rPr>
              <a:t>01, </a:t>
            </a:r>
            <a:r>
              <a:rPr lang="en-US" altLang="ko-KR" sz="1200" dirty="0" smtClean="0">
                <a:solidFill>
                  <a:schemeClr val="bg1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</a:rPr>
              <a:t>2017</a:t>
            </a:r>
            <a:endParaRPr lang="ko-KR" altLang="en-US" sz="1200" dirty="0">
              <a:solidFill>
                <a:schemeClr val="bg1"/>
              </a:solidFill>
              <a:latin typeface="Noto Sans CJK KR Medium" panose="020B0600000000000000" pitchFamily="34" charset="-127"/>
              <a:ea typeface="Noto Sans CJK KR Medium" panose="020B0600000000000000" pitchFamily="34" charset="-127"/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B883C-422F-489C-96E3-C6811C178ED9}" type="slidenum">
              <a:rPr lang="ko-KR" altLang="en-US" smtClean="0"/>
              <a:pPr/>
              <a:t>1</a:t>
            </a:fld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5422515" y="5617358"/>
            <a:ext cx="37214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dirty="0" smtClean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KGL NETWORKS INC</a:t>
            </a:r>
            <a:r>
              <a:rPr lang="en-US" altLang="ko-KR" sz="2100" dirty="0" smtClean="0">
                <a:solidFill>
                  <a:srgbClr val="FF0000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871161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직사각형 16"/>
          <p:cNvSpPr/>
          <p:nvPr/>
        </p:nvSpPr>
        <p:spPr>
          <a:xfrm>
            <a:off x="5251573" y="4248443"/>
            <a:ext cx="2766073" cy="75564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965859" y="1900673"/>
            <a:ext cx="2914759" cy="31954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340099" y="285815"/>
            <a:ext cx="2892758" cy="313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100" b="1" dirty="0">
                <a:solidFill>
                  <a:srgbClr val="01B1AF"/>
                </a:solidFill>
                <a:latin typeface="Noto Sans CJK KR Black" panose="020B0A00000000000000" pitchFamily="34" charset="-127"/>
                <a:ea typeface="Noto Sans CJK KR Black" panose="020B0A00000000000000" pitchFamily="34" charset="-127"/>
              </a:rPr>
              <a:t>핵심 </a:t>
            </a:r>
            <a:r>
              <a:rPr lang="en-US" altLang="ko-KR" sz="1100" b="1" dirty="0">
                <a:solidFill>
                  <a:srgbClr val="01B1AF"/>
                </a:solidFill>
                <a:latin typeface="Noto Sans CJK KR Black" panose="020B0A00000000000000" pitchFamily="34" charset="-127"/>
                <a:ea typeface="Noto Sans CJK KR Black" panose="020B0A00000000000000" pitchFamily="34" charset="-127"/>
              </a:rPr>
              <a:t>BM</a:t>
            </a:r>
            <a:r>
              <a:rPr lang="en-US" altLang="ko-KR" sz="1100" b="1" dirty="0" smtClean="0">
                <a:solidFill>
                  <a:srgbClr val="01B1AF"/>
                </a:solidFill>
                <a:latin typeface="Noto Sans CJK KR Black" panose="020B0A00000000000000" pitchFamily="34" charset="-127"/>
                <a:ea typeface="Noto Sans CJK KR Black" panose="020B0A00000000000000" pitchFamily="34" charset="-127"/>
              </a:rPr>
              <a:t>: </a:t>
            </a:r>
            <a:r>
              <a:rPr lang="ko-KR" altLang="en-US" sz="1100" b="1" dirty="0" smtClean="0">
                <a:solidFill>
                  <a:srgbClr val="01B1AF"/>
                </a:solidFill>
                <a:latin typeface="Noto Sans CJK KR Black" panose="020B0A00000000000000" pitchFamily="34" charset="-127"/>
                <a:ea typeface="Noto Sans CJK KR Black" panose="020B0A00000000000000" pitchFamily="34" charset="-127"/>
              </a:rPr>
              <a:t>미국 진출 </a:t>
            </a:r>
            <a:r>
              <a:rPr lang="ko-KR" altLang="en-US" sz="1100" b="1" dirty="0" err="1" smtClean="0">
                <a:solidFill>
                  <a:srgbClr val="01B1AF"/>
                </a:solidFill>
                <a:latin typeface="Noto Sans CJK KR Black" panose="020B0A00000000000000" pitchFamily="34" charset="-127"/>
                <a:ea typeface="Noto Sans CJK KR Black" panose="020B0A00000000000000" pitchFamily="34" charset="-127"/>
              </a:rPr>
              <a:t>파트너쉽</a:t>
            </a:r>
            <a:endParaRPr lang="ko-KR" altLang="en-US" sz="1100" b="1" dirty="0">
              <a:solidFill>
                <a:srgbClr val="01B1AF"/>
              </a:solidFill>
              <a:latin typeface="Noto Sans CJK KR Black" panose="020B0A00000000000000" pitchFamily="34" charset="-127"/>
              <a:ea typeface="Noto Sans CJK KR Black" panose="020B0A00000000000000" pitchFamily="34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314699" y="557511"/>
            <a:ext cx="76978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b="1" spc="-150" dirty="0" smtClean="0">
                <a:solidFill>
                  <a:srgbClr val="383836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</a:rPr>
              <a:t>‘</a:t>
            </a:r>
            <a:r>
              <a:rPr lang="ko-KR" altLang="en-US" b="1" spc="-150" dirty="0" smtClean="0">
                <a:solidFill>
                  <a:srgbClr val="383836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</a:rPr>
              <a:t>든든한 파트너가 되어 드립니다</a:t>
            </a:r>
            <a:r>
              <a:rPr lang="en-US" altLang="ko-KR" b="1" spc="-150" dirty="0" smtClean="0">
                <a:solidFill>
                  <a:srgbClr val="383836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</a:rPr>
              <a:t>.’</a:t>
            </a:r>
            <a:endParaRPr lang="ko-KR" altLang="en-US" b="1" spc="-150" dirty="0">
              <a:solidFill>
                <a:srgbClr val="383836"/>
              </a:solidFill>
              <a:latin typeface="Noto Sans CJK KR Medium" panose="020B0600000000000000" pitchFamily="34" charset="-127"/>
              <a:ea typeface="Noto Sans CJK KR Medium" panose="020B0600000000000000" pitchFamily="34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1132285" y="5382875"/>
            <a:ext cx="68802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400" b="1" spc="-150" dirty="0" smtClean="0">
                <a:solidFill>
                  <a:srgbClr val="5E697B"/>
                </a:solidFill>
                <a:latin typeface="Noto Sans CJK KR Medium" panose="020B0600000000000000" pitchFamily="34" charset="-127"/>
                <a:ea typeface="Noto Sans CJK KR Light" panose="020B0300000000000000" pitchFamily="34" charset="-127"/>
              </a:rPr>
              <a:t>KGL </a:t>
            </a:r>
            <a:r>
              <a:rPr lang="ko-KR" altLang="en-US" sz="2400" b="1" spc="-150" dirty="0" smtClean="0">
                <a:solidFill>
                  <a:srgbClr val="5E697B"/>
                </a:solidFill>
                <a:latin typeface="Noto Sans CJK KR Medium" panose="020B0600000000000000" pitchFamily="34" charset="-127"/>
                <a:ea typeface="Noto Sans CJK KR Light" panose="020B0300000000000000" pitchFamily="34" charset="-127"/>
              </a:rPr>
              <a:t>미국 현지 법인시설 인프라 이용 </a:t>
            </a:r>
            <a:endParaRPr lang="en-US" altLang="ko-KR" sz="2400" b="1" spc="-150" dirty="0">
              <a:solidFill>
                <a:srgbClr val="5E697B"/>
              </a:solidFill>
              <a:latin typeface="Noto Sans CJK KR Medium" panose="020B0600000000000000" pitchFamily="34" charset="-127"/>
              <a:ea typeface="Noto Sans CJK KR Medium" panose="020B0600000000000000" pitchFamily="34" charset="-127"/>
            </a:endParaRPr>
          </a:p>
          <a:p>
            <a:pPr algn="ctr"/>
            <a:r>
              <a:rPr lang="ko-KR" altLang="en-US" sz="2400" b="1" spc="-150" dirty="0" smtClean="0">
                <a:solidFill>
                  <a:srgbClr val="DB4545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</a:rPr>
              <a:t>고객사의 미국 현지 법인 설립 지원</a:t>
            </a:r>
            <a:r>
              <a:rPr lang="en-US" altLang="ko-KR" sz="2400" b="1" spc="-150" dirty="0" smtClean="0">
                <a:solidFill>
                  <a:srgbClr val="DB4545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</a:rPr>
              <a:t>(NJ)</a:t>
            </a:r>
            <a:endParaRPr lang="ko-KR" altLang="en-US" sz="2400" b="1" spc="-150" dirty="0">
              <a:solidFill>
                <a:srgbClr val="DB4545"/>
              </a:solidFill>
              <a:latin typeface="Noto Sans CJK KR Medium" panose="020B0600000000000000" pitchFamily="34" charset="-127"/>
              <a:ea typeface="Noto Sans CJK KR Medium" panose="020B0600000000000000" pitchFamily="34" charset="-127"/>
            </a:endParaRPr>
          </a:p>
        </p:txBody>
      </p:sp>
      <p:sp>
        <p:nvSpPr>
          <p:cNvPr id="54" name="직사각형 53"/>
          <p:cNvSpPr/>
          <p:nvPr/>
        </p:nvSpPr>
        <p:spPr>
          <a:xfrm>
            <a:off x="937400" y="2626508"/>
            <a:ext cx="3185487" cy="16004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400" b="1" dirty="0" smtClean="0">
                <a:solidFill>
                  <a:srgbClr val="383C3F"/>
                </a:solidFill>
                <a:latin typeface="Noto Sans CJK KR Medium" panose="020B0600000000000000" pitchFamily="34" charset="-127"/>
                <a:ea typeface="Noto Sans CJK SC Light" panose="020B0300000000000000" pitchFamily="34" charset="-127"/>
              </a:rPr>
              <a:t>            법인 설립 절차</a:t>
            </a:r>
            <a:endParaRPr lang="en-US" altLang="ko-KR" sz="1400" b="1" dirty="0" smtClean="0">
              <a:solidFill>
                <a:srgbClr val="383C3F"/>
              </a:solidFill>
              <a:latin typeface="Noto Sans CJK KR Medium" panose="020B0600000000000000" pitchFamily="34" charset="-127"/>
              <a:ea typeface="Noto Sans CJK SC Light" panose="020B0300000000000000" pitchFamily="34" charset="-127"/>
            </a:endParaRPr>
          </a:p>
          <a:p>
            <a:endParaRPr lang="en-US" altLang="ko-KR" sz="1400" dirty="0" smtClean="0">
              <a:solidFill>
                <a:srgbClr val="383C3F"/>
              </a:solidFill>
              <a:latin typeface="Noto Sans CJK KR Medium" panose="020B0600000000000000" pitchFamily="34" charset="-127"/>
              <a:ea typeface="Noto Sans CJK SC Light" panose="020B0300000000000000" pitchFamily="34" charset="-127"/>
            </a:endParaRPr>
          </a:p>
          <a:p>
            <a:pPr marL="342900" indent="-342900">
              <a:buAutoNum type="arabicPeriod"/>
            </a:pPr>
            <a:r>
              <a:rPr lang="ko-KR" altLang="en-US" sz="1400" dirty="0" smtClean="0">
                <a:solidFill>
                  <a:srgbClr val="383C3F"/>
                </a:solidFill>
                <a:latin typeface="Noto Sans CJK KR Medium" panose="020B0600000000000000" pitchFamily="34" charset="-127"/>
                <a:ea typeface="Noto Sans CJK SC Light" panose="020B0300000000000000" pitchFamily="34" charset="-127"/>
              </a:rPr>
              <a:t>미국 현지 사업장 주소지</a:t>
            </a:r>
            <a:r>
              <a:rPr lang="en-US" altLang="ko-KR" sz="1400" dirty="0" smtClean="0">
                <a:solidFill>
                  <a:srgbClr val="383C3F"/>
                </a:solidFill>
                <a:latin typeface="Noto Sans CJK KR Medium" panose="020B0600000000000000" pitchFamily="34" charset="-127"/>
                <a:ea typeface="Noto Sans CJK SC Light" panose="020B0300000000000000" pitchFamily="34" charset="-127"/>
              </a:rPr>
              <a:t>(</a:t>
            </a:r>
            <a:r>
              <a:rPr lang="ko-KR" altLang="en-US" sz="1400" dirty="0" smtClean="0">
                <a:solidFill>
                  <a:srgbClr val="383C3F"/>
                </a:solidFill>
                <a:latin typeface="Noto Sans CJK KR Medium" panose="020B0600000000000000" pitchFamily="34" charset="-127"/>
                <a:ea typeface="Noto Sans CJK SC Light" panose="020B0300000000000000" pitchFamily="34" charset="-127"/>
              </a:rPr>
              <a:t>임대</a:t>
            </a:r>
            <a:r>
              <a:rPr lang="en-US" altLang="ko-KR" sz="1400" dirty="0" smtClean="0">
                <a:solidFill>
                  <a:srgbClr val="383C3F"/>
                </a:solidFill>
                <a:latin typeface="Noto Sans CJK KR Medium" panose="020B0600000000000000" pitchFamily="34" charset="-127"/>
                <a:ea typeface="Noto Sans CJK SC Light" panose="020B0300000000000000" pitchFamily="34" charset="-127"/>
              </a:rPr>
              <a:t>)</a:t>
            </a:r>
          </a:p>
          <a:p>
            <a:pPr marL="342900" indent="-342900">
              <a:buAutoNum type="arabicPeriod"/>
            </a:pPr>
            <a:r>
              <a:rPr lang="ko-KR" altLang="en-US" sz="1400" dirty="0" smtClean="0">
                <a:solidFill>
                  <a:srgbClr val="383C3F"/>
                </a:solidFill>
                <a:latin typeface="Noto Sans CJK KR Medium" panose="020B0600000000000000" pitchFamily="34" charset="-127"/>
                <a:ea typeface="Noto Sans CJK SC Light" panose="020B0300000000000000" pitchFamily="34" charset="-127"/>
              </a:rPr>
              <a:t>미국 현지 사업장 관리 직원</a:t>
            </a:r>
            <a:endParaRPr lang="en-US" altLang="ko-KR" sz="1400" dirty="0" smtClean="0">
              <a:solidFill>
                <a:srgbClr val="383C3F"/>
              </a:solidFill>
              <a:latin typeface="Noto Sans CJK KR Medium" panose="020B0600000000000000" pitchFamily="34" charset="-127"/>
              <a:ea typeface="Noto Sans CJK SC Light" panose="020B0300000000000000" pitchFamily="34" charset="-127"/>
            </a:endParaRPr>
          </a:p>
          <a:p>
            <a:pPr marL="342900" indent="-342900">
              <a:buAutoNum type="arabicPeriod"/>
            </a:pPr>
            <a:r>
              <a:rPr lang="ko-KR" altLang="en-US" sz="1400" dirty="0" smtClean="0">
                <a:solidFill>
                  <a:srgbClr val="383C3F"/>
                </a:solidFill>
                <a:latin typeface="Noto Sans CJK KR Medium" panose="020B0600000000000000" pitchFamily="34" charset="-127"/>
                <a:ea typeface="Noto Sans CJK SC Light" panose="020B0300000000000000" pitchFamily="34" charset="-127"/>
              </a:rPr>
              <a:t>미국 현지 </a:t>
            </a:r>
            <a:r>
              <a:rPr lang="ko-KR" altLang="en-US" sz="1400" dirty="0" err="1" smtClean="0">
                <a:solidFill>
                  <a:srgbClr val="383C3F"/>
                </a:solidFill>
                <a:latin typeface="Noto Sans CJK KR Medium" panose="020B0600000000000000" pitchFamily="34" charset="-127"/>
                <a:ea typeface="Noto Sans CJK SC Light" panose="020B0300000000000000" pitchFamily="34" charset="-127"/>
              </a:rPr>
              <a:t>법인명</a:t>
            </a:r>
            <a:r>
              <a:rPr lang="ko-KR" altLang="en-US" sz="1400" dirty="0" smtClean="0">
                <a:solidFill>
                  <a:srgbClr val="383C3F"/>
                </a:solidFill>
                <a:latin typeface="Noto Sans CJK KR Medium" panose="020B0600000000000000" pitchFamily="34" charset="-127"/>
                <a:ea typeface="Noto Sans CJK SC Light" panose="020B0300000000000000" pitchFamily="34" charset="-127"/>
              </a:rPr>
              <a:t> 선정</a:t>
            </a:r>
            <a:r>
              <a:rPr lang="en-US" altLang="ko-KR" sz="1400" dirty="0" smtClean="0">
                <a:solidFill>
                  <a:srgbClr val="383C3F"/>
                </a:solidFill>
                <a:latin typeface="Noto Sans CJK KR Medium" panose="020B0600000000000000" pitchFamily="34" charset="-127"/>
                <a:ea typeface="Noto Sans CJK SC Light" panose="020B0300000000000000" pitchFamily="34" charset="-127"/>
              </a:rPr>
              <a:t>/ </a:t>
            </a:r>
            <a:r>
              <a:rPr lang="ko-KR" altLang="en-US" sz="1400" dirty="0" smtClean="0">
                <a:solidFill>
                  <a:srgbClr val="383C3F"/>
                </a:solidFill>
                <a:latin typeface="Noto Sans CJK KR Medium" panose="020B0600000000000000" pitchFamily="34" charset="-127"/>
                <a:ea typeface="Noto Sans CJK SC Light" panose="020B0300000000000000" pitchFamily="34" charset="-127"/>
              </a:rPr>
              <a:t>법인등록</a:t>
            </a:r>
            <a:endParaRPr lang="en-US" altLang="ko-KR" sz="1400" dirty="0" smtClean="0">
              <a:solidFill>
                <a:srgbClr val="383C3F"/>
              </a:solidFill>
              <a:latin typeface="Noto Sans CJK KR Medium" panose="020B0600000000000000" pitchFamily="34" charset="-127"/>
              <a:ea typeface="Noto Sans CJK SC Light" panose="020B0300000000000000" pitchFamily="34" charset="-127"/>
            </a:endParaRPr>
          </a:p>
          <a:p>
            <a:pPr marL="342900" indent="-342900">
              <a:buAutoNum type="arabicPeriod"/>
            </a:pPr>
            <a:r>
              <a:rPr lang="ko-KR" altLang="en-US" sz="1400" dirty="0" smtClean="0">
                <a:solidFill>
                  <a:srgbClr val="383C3F"/>
                </a:solidFill>
                <a:latin typeface="Noto Sans CJK KR Medium" panose="020B0600000000000000" pitchFamily="34" charset="-127"/>
                <a:ea typeface="Noto Sans CJK SC Light" panose="020B0300000000000000" pitchFamily="34" charset="-127"/>
              </a:rPr>
              <a:t>미국 현지 법인 은행계좌 오픈</a:t>
            </a:r>
            <a:endParaRPr lang="en-US" altLang="ko-KR" sz="1400" dirty="0" smtClean="0">
              <a:solidFill>
                <a:srgbClr val="383C3F"/>
              </a:solidFill>
              <a:latin typeface="Noto Sans CJK KR Medium" panose="020B0600000000000000" pitchFamily="34" charset="-127"/>
              <a:ea typeface="Noto Sans CJK SC Light" panose="020B0300000000000000" pitchFamily="34" charset="-127"/>
            </a:endParaRPr>
          </a:p>
          <a:p>
            <a:pPr marL="342900" indent="-342900">
              <a:buAutoNum type="arabicPeriod"/>
            </a:pPr>
            <a:r>
              <a:rPr lang="ko-KR" altLang="en-US" sz="1400" dirty="0" smtClean="0">
                <a:solidFill>
                  <a:srgbClr val="383C3F"/>
                </a:solidFill>
                <a:latin typeface="Noto Sans CJK KR Medium" panose="020B0600000000000000" pitchFamily="34" charset="-127"/>
                <a:ea typeface="Noto Sans CJK SC Light" panose="020B0300000000000000" pitchFamily="34" charset="-127"/>
              </a:rPr>
              <a:t>기타</a:t>
            </a:r>
            <a:endParaRPr lang="en-US" altLang="ko-KR" sz="1400" dirty="0" smtClean="0">
              <a:solidFill>
                <a:srgbClr val="383C3F"/>
              </a:solidFill>
              <a:latin typeface="Noto Sans CJK KR Medium" panose="020B0600000000000000" pitchFamily="34" charset="-127"/>
              <a:ea typeface="Noto Sans CJK SC Light" panose="020B0300000000000000" pitchFamily="34" charset="-127"/>
            </a:endParaRPr>
          </a:p>
        </p:txBody>
      </p:sp>
      <p:sp>
        <p:nvSpPr>
          <p:cNvPr id="198" name="직사각형 197"/>
          <p:cNvSpPr/>
          <p:nvPr/>
        </p:nvSpPr>
        <p:spPr>
          <a:xfrm>
            <a:off x="410210" y="1260512"/>
            <a:ext cx="8257628" cy="393700"/>
          </a:xfrm>
          <a:prstGeom prst="rect">
            <a:avLst/>
          </a:prstGeom>
          <a:solidFill>
            <a:srgbClr val="01B1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9" name="직사각형 198"/>
          <p:cNvSpPr/>
          <p:nvPr/>
        </p:nvSpPr>
        <p:spPr>
          <a:xfrm>
            <a:off x="383279" y="1299863"/>
            <a:ext cx="688022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400" b="1" spc="-150" dirty="0" smtClean="0">
                <a:solidFill>
                  <a:schemeClr val="bg1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</a:rPr>
              <a:t>무엇을 도와주나요</a:t>
            </a:r>
            <a:r>
              <a:rPr lang="en-US" altLang="ko-KR" sz="1400" b="1" spc="-150" dirty="0" smtClean="0">
                <a:solidFill>
                  <a:schemeClr val="bg1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</a:rPr>
              <a:t>?    1. </a:t>
            </a:r>
            <a:r>
              <a:rPr lang="ko-KR" altLang="en-US" sz="1400" b="1" spc="-150" dirty="0" smtClean="0">
                <a:solidFill>
                  <a:schemeClr val="bg1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</a:rPr>
              <a:t>미국 현지법인 설립</a:t>
            </a:r>
            <a:r>
              <a:rPr lang="en-US" altLang="ko-KR" sz="1400" b="1" spc="-150" dirty="0" smtClean="0">
                <a:solidFill>
                  <a:schemeClr val="bg1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</a:rPr>
              <a:t> </a:t>
            </a:r>
            <a:r>
              <a:rPr lang="ko-KR" altLang="en-US" sz="1400" b="1" spc="-150" dirty="0" smtClean="0">
                <a:solidFill>
                  <a:schemeClr val="bg1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</a:rPr>
              <a:t> </a:t>
            </a:r>
            <a:endParaRPr lang="ko-KR" altLang="en-US" sz="1400" b="1" spc="-150" dirty="0">
              <a:solidFill>
                <a:schemeClr val="bg1"/>
              </a:solidFill>
              <a:latin typeface="Noto Sans CJK KR Medium" panose="020B0600000000000000" pitchFamily="34" charset="-127"/>
              <a:ea typeface="Noto Sans CJK KR Medium" panose="020B0600000000000000" pitchFamily="34" charset="-127"/>
            </a:endParaRPr>
          </a:p>
        </p:txBody>
      </p:sp>
      <p:sp>
        <p:nvSpPr>
          <p:cNvPr id="200" name="직사각형 199"/>
          <p:cNvSpPr/>
          <p:nvPr/>
        </p:nvSpPr>
        <p:spPr>
          <a:xfrm>
            <a:off x="426244" y="5267914"/>
            <a:ext cx="8280876" cy="994873"/>
          </a:xfrm>
          <a:prstGeom prst="rect">
            <a:avLst/>
          </a:prstGeom>
          <a:noFill/>
          <a:ln w="50800">
            <a:solidFill>
              <a:srgbClr val="5E69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1" name="이등변 삼각형 200"/>
          <p:cNvSpPr/>
          <p:nvPr/>
        </p:nvSpPr>
        <p:spPr>
          <a:xfrm rot="5400000">
            <a:off x="125604" y="5561762"/>
            <a:ext cx="994787" cy="401934"/>
          </a:xfrm>
          <a:prstGeom prst="triangle">
            <a:avLst/>
          </a:prstGeom>
          <a:solidFill>
            <a:srgbClr val="5E69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5" name="슬라이드 번호 개체 틀 35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B883C-422F-489C-96E3-C6811C178ED9}" type="slidenum">
              <a:rPr lang="ko-KR" altLang="en-US" smtClean="0"/>
              <a:pPr/>
              <a:t>10</a:t>
            </a:fld>
            <a:endParaRPr lang="ko-KR" altLang="en-US"/>
          </a:p>
        </p:txBody>
      </p:sp>
      <p:sp>
        <p:nvSpPr>
          <p:cNvPr id="327" name="직사각형 326"/>
          <p:cNvSpPr/>
          <p:nvPr/>
        </p:nvSpPr>
        <p:spPr>
          <a:xfrm>
            <a:off x="6328246" y="4446551"/>
            <a:ext cx="6222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dirty="0" smtClean="0">
                <a:solidFill>
                  <a:schemeClr val="bg1"/>
                </a:solidFill>
                <a:latin typeface="Noto Sans KR Bold" panose="020B0800000000000000" pitchFamily="34" charset="-127"/>
                <a:ea typeface="Noto Sans KR Bold" panose="020B0800000000000000" pitchFamily="34" charset="-127"/>
              </a:rPr>
              <a:t>KGL</a:t>
            </a:r>
            <a:endParaRPr lang="ko-KR" altLang="en-US" dirty="0">
              <a:solidFill>
                <a:schemeClr val="bg1"/>
              </a:solidFill>
              <a:latin typeface="Noto Sans KR Bold" panose="020B0800000000000000" pitchFamily="34" charset="-127"/>
              <a:ea typeface="Noto Sans KR Bold" panose="020B0800000000000000" pitchFamily="34" charset="-127"/>
            </a:endParaRPr>
          </a:p>
        </p:txBody>
      </p:sp>
      <p:cxnSp>
        <p:nvCxnSpPr>
          <p:cNvPr id="23" name="직선 연결선 22"/>
          <p:cNvCxnSpPr/>
          <p:nvPr/>
        </p:nvCxnSpPr>
        <p:spPr>
          <a:xfrm>
            <a:off x="5301313" y="3936104"/>
            <a:ext cx="2639296" cy="0"/>
          </a:xfrm>
          <a:prstGeom prst="line">
            <a:avLst/>
          </a:prstGeom>
          <a:ln>
            <a:solidFill>
              <a:srgbClr val="DB45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이등변 삼각형 23"/>
          <p:cNvSpPr/>
          <p:nvPr/>
        </p:nvSpPr>
        <p:spPr>
          <a:xfrm rot="10800000">
            <a:off x="6507889" y="3950117"/>
            <a:ext cx="226144" cy="148455"/>
          </a:xfrm>
          <a:prstGeom prst="triangle">
            <a:avLst/>
          </a:prstGeom>
          <a:solidFill>
            <a:srgbClr val="DB45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오른쪽 화살표 31"/>
          <p:cNvSpPr/>
          <p:nvPr/>
        </p:nvSpPr>
        <p:spPr>
          <a:xfrm>
            <a:off x="4295719" y="3240125"/>
            <a:ext cx="552562" cy="377749"/>
          </a:xfrm>
          <a:prstGeom prst="rightArrow">
            <a:avLst/>
          </a:prstGeom>
          <a:solidFill>
            <a:srgbClr val="DB45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7" name="모서리가 둥근 직사각형 166"/>
          <p:cNvSpPr/>
          <p:nvPr/>
        </p:nvSpPr>
        <p:spPr>
          <a:xfrm>
            <a:off x="840476" y="1916832"/>
            <a:ext cx="3138232" cy="3163167"/>
          </a:xfrm>
          <a:prstGeom prst="roundRect">
            <a:avLst>
              <a:gd name="adj" fmla="val 0"/>
            </a:avLst>
          </a:prstGeom>
          <a:noFill/>
          <a:ln>
            <a:solidFill>
              <a:srgbClr val="5E69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9" name="모서리가 둥근 직사각형 168"/>
          <p:cNvSpPr/>
          <p:nvPr/>
        </p:nvSpPr>
        <p:spPr>
          <a:xfrm>
            <a:off x="836137" y="1899139"/>
            <a:ext cx="3149966" cy="305582"/>
          </a:xfrm>
          <a:prstGeom prst="roundRect">
            <a:avLst>
              <a:gd name="adj" fmla="val 5476"/>
            </a:avLst>
          </a:prstGeom>
          <a:solidFill>
            <a:srgbClr val="5E69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170" name="직사각형 169"/>
          <p:cNvSpPr/>
          <p:nvPr/>
        </p:nvSpPr>
        <p:spPr>
          <a:xfrm>
            <a:off x="2061717" y="1877007"/>
            <a:ext cx="70724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400" b="1" spc="-150" dirty="0" err="1" smtClean="0">
                <a:solidFill>
                  <a:schemeClr val="bg1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</a:rPr>
              <a:t>고객사</a:t>
            </a:r>
            <a:r>
              <a:rPr lang="ko-KR" altLang="en-US" sz="1400" spc="-150" dirty="0" smtClean="0">
                <a:solidFill>
                  <a:schemeClr val="bg1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</a:rPr>
              <a:t> </a:t>
            </a:r>
            <a:endParaRPr lang="ko-KR" altLang="en-US" sz="1400" spc="-150" dirty="0">
              <a:solidFill>
                <a:schemeClr val="bg1"/>
              </a:solidFill>
              <a:latin typeface="Noto Sans CJK KR Medium" panose="020B0600000000000000" pitchFamily="34" charset="-127"/>
              <a:ea typeface="Noto Sans CJK KR Medium" panose="020B0600000000000000" pitchFamily="34" charset="-127"/>
            </a:endParaRPr>
          </a:p>
        </p:txBody>
      </p:sp>
      <p:sp>
        <p:nvSpPr>
          <p:cNvPr id="175" name="모서리가 둥근 직사각형 174"/>
          <p:cNvSpPr/>
          <p:nvPr/>
        </p:nvSpPr>
        <p:spPr>
          <a:xfrm>
            <a:off x="5051845" y="1907871"/>
            <a:ext cx="3138232" cy="3163167"/>
          </a:xfrm>
          <a:prstGeom prst="roundRect">
            <a:avLst>
              <a:gd name="adj" fmla="val 0"/>
            </a:avLst>
          </a:prstGeom>
          <a:noFill/>
          <a:ln>
            <a:solidFill>
              <a:srgbClr val="5E69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Box 1"/>
          <p:cNvSpPr txBox="1"/>
          <p:nvPr/>
        </p:nvSpPr>
        <p:spPr>
          <a:xfrm>
            <a:off x="5350007" y="2404326"/>
            <a:ext cx="25146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500" dirty="0" smtClean="0">
                <a:solidFill>
                  <a:srgbClr val="383C3F"/>
                </a:solidFill>
                <a:latin typeface="Noto Sans CJK KR Medium" panose="020B0600000000000000" pitchFamily="34" charset="-127"/>
                <a:ea typeface="Noto Sans CJK SC Light" panose="020B0300000000000000" pitchFamily="34" charset="-127"/>
              </a:rPr>
              <a:t>미국 현지 법인</a:t>
            </a:r>
            <a:endParaRPr lang="en-US" altLang="ko-KR" sz="1500" dirty="0" smtClean="0">
              <a:solidFill>
                <a:srgbClr val="383C3F"/>
              </a:solidFill>
              <a:latin typeface="Noto Sans CJK KR Medium" panose="020B0600000000000000" pitchFamily="34" charset="-127"/>
              <a:ea typeface="Noto Sans CJK SC Light" panose="020B0300000000000000" pitchFamily="34" charset="-127"/>
            </a:endParaRPr>
          </a:p>
          <a:p>
            <a:pPr algn="ctr"/>
            <a:r>
              <a:rPr lang="ko-KR" altLang="en-US" sz="1500" dirty="0" smtClean="0">
                <a:solidFill>
                  <a:srgbClr val="383C3F"/>
                </a:solidFill>
                <a:latin typeface="Noto Sans CJK KR Medium" panose="020B0600000000000000" pitchFamily="34" charset="-127"/>
                <a:ea typeface="Noto Sans CJK SC Light" panose="020B0300000000000000" pitchFamily="34" charset="-127"/>
              </a:rPr>
              <a:t>수입대행</a:t>
            </a:r>
            <a:endParaRPr lang="en-US" altLang="ko-KR" sz="1500" dirty="0" smtClean="0">
              <a:solidFill>
                <a:srgbClr val="383C3F"/>
              </a:solidFill>
              <a:latin typeface="Noto Sans CJK KR Medium" panose="020B0600000000000000" pitchFamily="34" charset="-127"/>
              <a:ea typeface="Noto Sans CJK SC Light" panose="020B0300000000000000" pitchFamily="34" charset="-127"/>
            </a:endParaRPr>
          </a:p>
          <a:p>
            <a:pPr algn="ctr"/>
            <a:r>
              <a:rPr lang="ko-KR" altLang="en-US" sz="1500" dirty="0" smtClean="0">
                <a:solidFill>
                  <a:srgbClr val="383C3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전 물류서비스 제공</a:t>
            </a:r>
            <a:endParaRPr lang="en-US" altLang="ko-KR" sz="1500" dirty="0" smtClean="0">
              <a:solidFill>
                <a:srgbClr val="383C3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/>
            <a:r>
              <a:rPr lang="ko-KR" altLang="en-US" sz="1500" dirty="0" smtClean="0">
                <a:solidFill>
                  <a:srgbClr val="383C3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판매대행</a:t>
            </a:r>
            <a:r>
              <a:rPr lang="en-US" altLang="ko-KR" sz="1500" dirty="0" smtClean="0">
                <a:solidFill>
                  <a:srgbClr val="383C3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500" dirty="0" smtClean="0">
                <a:solidFill>
                  <a:srgbClr val="383C3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정산대행</a:t>
            </a:r>
            <a:endParaRPr lang="en-US" altLang="ko-KR" sz="1500" dirty="0" smtClean="0">
              <a:solidFill>
                <a:srgbClr val="383C3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/>
            <a:r>
              <a:rPr lang="en-US" altLang="ko-KR" sz="1500" dirty="0" smtClean="0">
                <a:solidFill>
                  <a:srgbClr val="383C3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CS </a:t>
            </a:r>
            <a:r>
              <a:rPr lang="ko-KR" altLang="en-US" sz="1500" dirty="0" smtClean="0">
                <a:solidFill>
                  <a:srgbClr val="383C3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대행∙</a:t>
            </a:r>
            <a:endParaRPr lang="en-US" altLang="ko-KR" sz="1500" dirty="0" smtClean="0">
              <a:solidFill>
                <a:srgbClr val="383C3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/>
            <a:r>
              <a:rPr lang="ko-KR" altLang="en-US" sz="1500" dirty="0" smtClean="0">
                <a:solidFill>
                  <a:srgbClr val="383C3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∙</a:t>
            </a:r>
            <a:endParaRPr lang="en-US" altLang="ko-KR" sz="1500" dirty="0" smtClean="0">
              <a:solidFill>
                <a:srgbClr val="383C3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7" name="모서리가 둥근 직사각형 46"/>
          <p:cNvSpPr/>
          <p:nvPr/>
        </p:nvSpPr>
        <p:spPr>
          <a:xfrm>
            <a:off x="5069229" y="1901411"/>
            <a:ext cx="3149966" cy="305582"/>
          </a:xfrm>
          <a:prstGeom prst="roundRect">
            <a:avLst>
              <a:gd name="adj" fmla="val 5476"/>
            </a:avLst>
          </a:prstGeom>
          <a:solidFill>
            <a:srgbClr val="5E69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49" name="직사각형 48"/>
          <p:cNvSpPr/>
          <p:nvPr/>
        </p:nvSpPr>
        <p:spPr>
          <a:xfrm>
            <a:off x="5801209" y="1879279"/>
            <a:ext cx="16273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400" b="1" spc="-150" dirty="0" smtClean="0">
                <a:solidFill>
                  <a:schemeClr val="bg1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</a:rPr>
              <a:t>㈜</a:t>
            </a:r>
            <a:r>
              <a:rPr lang="ko-KR" altLang="en-US" sz="1400" b="1" spc="-150" dirty="0" err="1" smtClean="0">
                <a:solidFill>
                  <a:schemeClr val="bg1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</a:rPr>
              <a:t>케이지엘네트웍스</a:t>
            </a:r>
            <a:endParaRPr lang="ko-KR" altLang="en-US" sz="1400" b="1" spc="-150" dirty="0">
              <a:solidFill>
                <a:schemeClr val="bg1"/>
              </a:solidFill>
              <a:latin typeface="Noto Sans CJK KR Medium" panose="020B0600000000000000" pitchFamily="34" charset="-127"/>
              <a:ea typeface="Noto Sans CJK KR Medium" panose="020B0600000000000000" pitchFamily="34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96721" y="5050437"/>
            <a:ext cx="15379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i="1" dirty="0" smtClean="0">
                <a:solidFill>
                  <a:srgbClr val="FF0000"/>
                </a:solidFill>
              </a:rPr>
              <a:t>*</a:t>
            </a:r>
            <a:r>
              <a:rPr lang="ko-KR" altLang="en-US" sz="1100" i="1" smtClean="0">
                <a:solidFill>
                  <a:srgbClr val="FF0000"/>
                </a:solidFill>
              </a:rPr>
              <a:t>희망업체</a:t>
            </a:r>
            <a:r>
              <a:rPr lang="en-US" altLang="ko-KR" sz="1100" i="1" dirty="0" smtClean="0">
                <a:solidFill>
                  <a:srgbClr val="FF0000"/>
                </a:solidFill>
              </a:rPr>
              <a:t>/ </a:t>
            </a:r>
            <a:r>
              <a:rPr lang="ko-KR" altLang="en-US" sz="1100" i="1" smtClean="0">
                <a:solidFill>
                  <a:srgbClr val="FF0000"/>
                </a:solidFill>
              </a:rPr>
              <a:t>설립 대행</a:t>
            </a:r>
            <a:endParaRPr lang="ko-KR" altLang="en-US" sz="1100" i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4835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직사각형 16"/>
          <p:cNvSpPr/>
          <p:nvPr/>
        </p:nvSpPr>
        <p:spPr>
          <a:xfrm>
            <a:off x="5251573" y="4248443"/>
            <a:ext cx="2766073" cy="75564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962491" y="1875554"/>
            <a:ext cx="2914759" cy="31954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340099" y="285815"/>
            <a:ext cx="2892758" cy="313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100" b="1" dirty="0">
                <a:solidFill>
                  <a:srgbClr val="01B1AF"/>
                </a:solidFill>
                <a:latin typeface="Noto Sans CJK KR Black" panose="020B0A00000000000000" pitchFamily="34" charset="-127"/>
                <a:ea typeface="Noto Sans CJK KR Black" panose="020B0A00000000000000" pitchFamily="34" charset="-127"/>
              </a:rPr>
              <a:t>핵심 </a:t>
            </a:r>
            <a:r>
              <a:rPr lang="en-US" altLang="ko-KR" sz="1100" b="1" dirty="0">
                <a:solidFill>
                  <a:srgbClr val="01B1AF"/>
                </a:solidFill>
                <a:latin typeface="Noto Sans CJK KR Black" panose="020B0A00000000000000" pitchFamily="34" charset="-127"/>
                <a:ea typeface="Noto Sans CJK KR Black" panose="020B0A00000000000000" pitchFamily="34" charset="-127"/>
              </a:rPr>
              <a:t>BM</a:t>
            </a:r>
            <a:r>
              <a:rPr lang="en-US" altLang="ko-KR" sz="1100" b="1" dirty="0" smtClean="0">
                <a:solidFill>
                  <a:srgbClr val="01B1AF"/>
                </a:solidFill>
                <a:latin typeface="Noto Sans CJK KR Black" panose="020B0A00000000000000" pitchFamily="34" charset="-127"/>
                <a:ea typeface="Noto Sans CJK KR Black" panose="020B0A00000000000000" pitchFamily="34" charset="-127"/>
              </a:rPr>
              <a:t>: </a:t>
            </a:r>
            <a:r>
              <a:rPr lang="ko-KR" altLang="en-US" sz="1100" b="1" dirty="0" smtClean="0">
                <a:solidFill>
                  <a:srgbClr val="01B1AF"/>
                </a:solidFill>
                <a:latin typeface="Noto Sans CJK KR Black" panose="020B0A00000000000000" pitchFamily="34" charset="-127"/>
                <a:ea typeface="Noto Sans CJK KR Black" panose="020B0A00000000000000" pitchFamily="34" charset="-127"/>
              </a:rPr>
              <a:t>미국 진출 </a:t>
            </a:r>
            <a:r>
              <a:rPr lang="ko-KR" altLang="en-US" sz="1100" b="1" dirty="0" err="1" smtClean="0">
                <a:solidFill>
                  <a:srgbClr val="01B1AF"/>
                </a:solidFill>
                <a:latin typeface="Noto Sans CJK KR Black" panose="020B0A00000000000000" pitchFamily="34" charset="-127"/>
                <a:ea typeface="Noto Sans CJK KR Black" panose="020B0A00000000000000" pitchFamily="34" charset="-127"/>
              </a:rPr>
              <a:t>파트너쉽</a:t>
            </a:r>
            <a:endParaRPr lang="ko-KR" altLang="en-US" sz="1100" b="1" dirty="0">
              <a:solidFill>
                <a:srgbClr val="01B1AF"/>
              </a:solidFill>
              <a:latin typeface="Noto Sans CJK KR Black" panose="020B0A00000000000000" pitchFamily="34" charset="-127"/>
              <a:ea typeface="Noto Sans CJK KR Black" panose="020B0A00000000000000" pitchFamily="34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314699" y="557511"/>
            <a:ext cx="76978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pc="-150" dirty="0" smtClean="0">
                <a:solidFill>
                  <a:srgbClr val="383836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</a:rPr>
              <a:t>‘</a:t>
            </a:r>
            <a:r>
              <a:rPr lang="ko-KR" altLang="en-US" b="1" spc="-150" dirty="0" smtClean="0">
                <a:solidFill>
                  <a:srgbClr val="383836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</a:rPr>
              <a:t>든든한 </a:t>
            </a:r>
            <a:r>
              <a:rPr lang="ko-KR" altLang="en-US" b="1" spc="-150" dirty="0">
                <a:solidFill>
                  <a:srgbClr val="383836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</a:rPr>
              <a:t>파트너가 되어 드립니다</a:t>
            </a:r>
            <a:r>
              <a:rPr lang="en-US" altLang="ko-KR" b="1" spc="-150" dirty="0">
                <a:solidFill>
                  <a:srgbClr val="383836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</a:rPr>
              <a:t>.’</a:t>
            </a:r>
            <a:endParaRPr lang="ko-KR" altLang="en-US" b="1" spc="-150" dirty="0">
              <a:solidFill>
                <a:srgbClr val="383836"/>
              </a:solidFill>
              <a:latin typeface="Noto Sans CJK KR Medium" panose="020B0600000000000000" pitchFamily="34" charset="-127"/>
              <a:ea typeface="Noto Sans CJK KR Medium" panose="020B0600000000000000" pitchFamily="34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1050397" y="5382872"/>
            <a:ext cx="70869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2400" b="1" spc="-150" dirty="0" smtClean="0">
                <a:solidFill>
                  <a:srgbClr val="5E697B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</a:rPr>
              <a:t>단독 건물</a:t>
            </a:r>
            <a:r>
              <a:rPr lang="en-US" altLang="ko-KR" sz="2400" b="1" spc="-150" dirty="0" smtClean="0">
                <a:solidFill>
                  <a:srgbClr val="5E697B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</a:rPr>
              <a:t>,</a:t>
            </a:r>
            <a:r>
              <a:rPr lang="ko-KR" altLang="en-US" sz="2400" b="1" spc="-150" dirty="0" smtClean="0">
                <a:solidFill>
                  <a:srgbClr val="5E697B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</a:rPr>
              <a:t> 넓은 공간</a:t>
            </a:r>
            <a:r>
              <a:rPr lang="en-US" altLang="ko-KR" sz="2400" b="1" spc="-150" dirty="0" smtClean="0">
                <a:solidFill>
                  <a:srgbClr val="5E697B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</a:rPr>
              <a:t>,</a:t>
            </a:r>
            <a:r>
              <a:rPr lang="ko-KR" altLang="en-US" sz="2400" b="1" spc="-150" dirty="0" smtClean="0">
                <a:solidFill>
                  <a:srgbClr val="5E697B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</a:rPr>
              <a:t> 쾌적한 환경</a:t>
            </a:r>
            <a:endParaRPr lang="en-US" altLang="ko-KR" sz="2400" b="1" spc="-150" dirty="0" smtClean="0">
              <a:solidFill>
                <a:srgbClr val="5E697B"/>
              </a:solidFill>
              <a:latin typeface="Noto Sans CJK KR Medium" panose="020B0600000000000000" pitchFamily="34" charset="-127"/>
              <a:ea typeface="Noto Sans CJK KR Medium" panose="020B0600000000000000" pitchFamily="34" charset="-127"/>
            </a:endParaRPr>
          </a:p>
          <a:p>
            <a:pPr algn="ctr"/>
            <a:r>
              <a:rPr lang="ko-KR" altLang="en-US" sz="2400" b="1" spc="-150" dirty="0" smtClean="0">
                <a:solidFill>
                  <a:srgbClr val="FF0000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</a:rPr>
              <a:t>제품 운송</a:t>
            </a:r>
            <a:r>
              <a:rPr lang="en-US" altLang="ko-KR" sz="2400" b="1" spc="-150" dirty="0" smtClean="0">
                <a:solidFill>
                  <a:srgbClr val="FF0000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</a:rPr>
              <a:t>/ </a:t>
            </a:r>
            <a:r>
              <a:rPr lang="ko-KR" altLang="en-US" sz="2400" b="1" spc="-150" dirty="0" smtClean="0">
                <a:solidFill>
                  <a:srgbClr val="FF0000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</a:rPr>
              <a:t>보관</a:t>
            </a:r>
            <a:r>
              <a:rPr lang="en-US" altLang="ko-KR" sz="2400" b="1" spc="-150" dirty="0" smtClean="0">
                <a:solidFill>
                  <a:srgbClr val="FF0000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</a:rPr>
              <a:t>/ </a:t>
            </a:r>
            <a:r>
              <a:rPr lang="ko-KR" altLang="en-US" sz="2400" b="1" spc="-150" dirty="0" smtClean="0">
                <a:solidFill>
                  <a:srgbClr val="FF0000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</a:rPr>
              <a:t>재고관리 실시간 조회가능 </a:t>
            </a:r>
            <a:endParaRPr lang="en-US" altLang="ko-KR" sz="2400" b="1" spc="-150" dirty="0" smtClean="0">
              <a:solidFill>
                <a:srgbClr val="FF0000"/>
              </a:solidFill>
              <a:latin typeface="Noto Sans CJK KR Medium" panose="020B0600000000000000" pitchFamily="34" charset="-127"/>
              <a:ea typeface="Noto Sans CJK KR Medium" panose="020B0600000000000000" pitchFamily="34" charset="-127"/>
            </a:endParaRPr>
          </a:p>
        </p:txBody>
      </p:sp>
      <p:sp>
        <p:nvSpPr>
          <p:cNvPr id="54" name="직사각형 53"/>
          <p:cNvSpPr/>
          <p:nvPr/>
        </p:nvSpPr>
        <p:spPr>
          <a:xfrm>
            <a:off x="952640" y="2554404"/>
            <a:ext cx="2845651" cy="2031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400" dirty="0" smtClean="0">
                <a:solidFill>
                  <a:srgbClr val="383C3F"/>
                </a:solidFill>
                <a:latin typeface="Noto Sans CJK KR Medium" panose="020B0600000000000000" pitchFamily="34" charset="-127"/>
                <a:ea typeface="Noto Sans CJK SC Light" panose="020B0300000000000000" pitchFamily="34" charset="-127"/>
              </a:rPr>
              <a:t>       미국시장 판매 제품 운송</a:t>
            </a:r>
            <a:r>
              <a:rPr lang="en-US" altLang="ko-KR" sz="1400" dirty="0" smtClean="0">
                <a:solidFill>
                  <a:srgbClr val="383C3F"/>
                </a:solidFill>
                <a:latin typeface="Noto Sans CJK KR Medium" panose="020B0600000000000000" pitchFamily="34" charset="-127"/>
                <a:ea typeface="Noto Sans CJK SC Light" panose="020B0300000000000000" pitchFamily="34" charset="-127"/>
              </a:rPr>
              <a:t>/</a:t>
            </a:r>
            <a:r>
              <a:rPr lang="ko-KR" altLang="en-US" sz="1400" dirty="0" smtClean="0">
                <a:solidFill>
                  <a:srgbClr val="383C3F"/>
                </a:solidFill>
                <a:latin typeface="Noto Sans CJK KR Medium" panose="020B0600000000000000" pitchFamily="34" charset="-127"/>
                <a:ea typeface="Noto Sans CJK SC Light" panose="020B0300000000000000" pitchFamily="34" charset="-127"/>
              </a:rPr>
              <a:t>보관</a:t>
            </a:r>
            <a:endParaRPr lang="en-US" altLang="ko-KR" sz="1400" dirty="0" smtClean="0">
              <a:solidFill>
                <a:srgbClr val="383C3F"/>
              </a:solidFill>
              <a:latin typeface="Noto Sans CJK KR Medium" panose="020B0600000000000000" pitchFamily="34" charset="-127"/>
              <a:ea typeface="Noto Sans CJK SC Light" panose="020B0300000000000000" pitchFamily="34" charset="-127"/>
            </a:endParaRPr>
          </a:p>
          <a:p>
            <a:endParaRPr lang="en-US" altLang="ko-KR" sz="1400" dirty="0" smtClean="0">
              <a:solidFill>
                <a:srgbClr val="383C3F"/>
              </a:solidFill>
              <a:latin typeface="Noto Sans CJK KR Medium" panose="020B0600000000000000" pitchFamily="34" charset="-127"/>
              <a:ea typeface="Noto Sans CJK SC Light" panose="020B0300000000000000" pitchFamily="34" charset="-127"/>
            </a:endParaRPr>
          </a:p>
          <a:p>
            <a:pPr marL="342900" indent="-342900">
              <a:buAutoNum type="arabicPeriod"/>
            </a:pPr>
            <a:r>
              <a:rPr lang="ko-KR" altLang="en-US" sz="1400" dirty="0" smtClean="0">
                <a:solidFill>
                  <a:srgbClr val="383C3F"/>
                </a:solidFill>
                <a:latin typeface="Noto Sans CJK KR Medium" panose="020B0600000000000000" pitchFamily="34" charset="-127"/>
                <a:ea typeface="Noto Sans CJK SC Light" panose="020B0300000000000000" pitchFamily="34" charset="-127"/>
              </a:rPr>
              <a:t>미국으로 제품 운송</a:t>
            </a:r>
            <a:r>
              <a:rPr lang="en-US" altLang="ko-KR" sz="1400" dirty="0" smtClean="0">
                <a:solidFill>
                  <a:srgbClr val="383C3F"/>
                </a:solidFill>
                <a:latin typeface="Noto Sans CJK KR Medium" panose="020B0600000000000000" pitchFamily="34" charset="-127"/>
                <a:ea typeface="Noto Sans CJK SC Light" panose="020B0300000000000000" pitchFamily="34" charset="-127"/>
              </a:rPr>
              <a:t>(</a:t>
            </a:r>
            <a:r>
              <a:rPr lang="ko-KR" altLang="en-US" sz="1400" dirty="0" smtClean="0">
                <a:solidFill>
                  <a:srgbClr val="383C3F"/>
                </a:solidFill>
                <a:latin typeface="Noto Sans CJK KR Medium" panose="020B0600000000000000" pitchFamily="34" charset="-127"/>
                <a:ea typeface="Noto Sans CJK SC Light" panose="020B0300000000000000" pitchFamily="34" charset="-127"/>
              </a:rPr>
              <a:t>컨테이너</a:t>
            </a:r>
            <a:r>
              <a:rPr lang="en-US" altLang="ko-KR" sz="1400" dirty="0" smtClean="0">
                <a:solidFill>
                  <a:srgbClr val="383C3F"/>
                </a:solidFill>
                <a:latin typeface="Noto Sans CJK KR Medium" panose="020B0600000000000000" pitchFamily="34" charset="-127"/>
                <a:ea typeface="Noto Sans CJK SC Light" panose="020B0300000000000000" pitchFamily="34" charset="-127"/>
              </a:rPr>
              <a:t>)</a:t>
            </a:r>
          </a:p>
          <a:p>
            <a:pPr marL="342900" indent="-342900">
              <a:buAutoNum type="arabicPeriod"/>
            </a:pPr>
            <a:r>
              <a:rPr lang="ko-KR" altLang="en-US" sz="1400" dirty="0" smtClean="0">
                <a:solidFill>
                  <a:srgbClr val="383C3F"/>
                </a:solidFill>
                <a:latin typeface="Noto Sans CJK KR Medium" panose="020B0600000000000000" pitchFamily="34" charset="-127"/>
                <a:ea typeface="Noto Sans CJK SC Light" panose="020B0300000000000000" pitchFamily="34" charset="-127"/>
              </a:rPr>
              <a:t>미국 내 현지 창고 마련</a:t>
            </a:r>
            <a:endParaRPr lang="en-US" altLang="ko-KR" sz="1400" dirty="0" smtClean="0">
              <a:solidFill>
                <a:srgbClr val="383C3F"/>
              </a:solidFill>
              <a:latin typeface="Noto Sans CJK KR Medium" panose="020B0600000000000000" pitchFamily="34" charset="-127"/>
              <a:ea typeface="Noto Sans CJK SC Light" panose="020B0300000000000000" pitchFamily="34" charset="-127"/>
            </a:endParaRPr>
          </a:p>
          <a:p>
            <a:pPr marL="342900" indent="-342900">
              <a:buAutoNum type="arabicPeriod"/>
            </a:pPr>
            <a:r>
              <a:rPr lang="ko-KR" altLang="en-US" sz="1400" dirty="0" smtClean="0">
                <a:solidFill>
                  <a:srgbClr val="383C3F"/>
                </a:solidFill>
                <a:latin typeface="Noto Sans CJK KR Medium" panose="020B0600000000000000" pitchFamily="34" charset="-127"/>
                <a:ea typeface="Noto Sans CJK SC Light" panose="020B0300000000000000" pitchFamily="34" charset="-127"/>
              </a:rPr>
              <a:t>컨테이너 도착 후 하차 작업</a:t>
            </a:r>
            <a:endParaRPr lang="en-US" altLang="ko-KR" sz="1400" dirty="0" smtClean="0">
              <a:solidFill>
                <a:srgbClr val="383C3F"/>
              </a:solidFill>
              <a:latin typeface="Noto Sans CJK KR Medium" panose="020B0600000000000000" pitchFamily="34" charset="-127"/>
              <a:ea typeface="Noto Sans CJK SC Light" panose="020B0300000000000000" pitchFamily="34" charset="-127"/>
            </a:endParaRPr>
          </a:p>
          <a:p>
            <a:pPr marL="342900" indent="-342900">
              <a:buAutoNum type="arabicPeriod"/>
            </a:pPr>
            <a:r>
              <a:rPr lang="ko-KR" altLang="en-US" sz="1400" dirty="0" smtClean="0">
                <a:solidFill>
                  <a:srgbClr val="383C3F"/>
                </a:solidFill>
                <a:latin typeface="Noto Sans CJK KR Medium" panose="020B0600000000000000" pitchFamily="34" charset="-127"/>
                <a:ea typeface="Noto Sans CJK SC Light" panose="020B0300000000000000" pitchFamily="34" charset="-127"/>
              </a:rPr>
              <a:t>재고 확인</a:t>
            </a:r>
            <a:r>
              <a:rPr lang="en-US" altLang="ko-KR" sz="1400" dirty="0" smtClean="0">
                <a:solidFill>
                  <a:srgbClr val="383C3F"/>
                </a:solidFill>
                <a:latin typeface="Noto Sans CJK KR Medium" panose="020B0600000000000000" pitchFamily="34" charset="-127"/>
                <a:ea typeface="Noto Sans CJK SC Light" panose="020B0300000000000000" pitchFamily="34" charset="-127"/>
              </a:rPr>
              <a:t>/</a:t>
            </a:r>
            <a:r>
              <a:rPr lang="ko-KR" altLang="en-US" sz="1400" dirty="0" smtClean="0">
                <a:solidFill>
                  <a:srgbClr val="383C3F"/>
                </a:solidFill>
                <a:latin typeface="Noto Sans CJK KR Medium" panose="020B0600000000000000" pitchFamily="34" charset="-127"/>
                <a:ea typeface="Noto Sans CJK SC Light" panose="020B0300000000000000" pitchFamily="34" charset="-127"/>
              </a:rPr>
              <a:t>관리</a:t>
            </a:r>
            <a:endParaRPr lang="en-US" altLang="ko-KR" sz="1400" dirty="0" smtClean="0">
              <a:solidFill>
                <a:srgbClr val="383C3F"/>
              </a:solidFill>
              <a:latin typeface="Noto Sans CJK KR Medium" panose="020B0600000000000000" pitchFamily="34" charset="-127"/>
              <a:ea typeface="Noto Sans CJK SC Light" panose="020B0300000000000000" pitchFamily="34" charset="-127"/>
            </a:endParaRPr>
          </a:p>
          <a:p>
            <a:pPr marL="342900" indent="-342900">
              <a:buAutoNum type="arabicPeriod"/>
            </a:pPr>
            <a:r>
              <a:rPr lang="ko-KR" altLang="en-US" sz="1400" dirty="0" smtClean="0">
                <a:solidFill>
                  <a:srgbClr val="383C3F"/>
                </a:solidFill>
                <a:latin typeface="Noto Sans CJK KR Medium" panose="020B0600000000000000" pitchFamily="34" charset="-127"/>
                <a:ea typeface="Noto Sans CJK SC Light" panose="020B0300000000000000" pitchFamily="34" charset="-127"/>
              </a:rPr>
              <a:t>재고 및 시설 운영 관리</a:t>
            </a:r>
            <a:endParaRPr lang="en-US" altLang="ko-KR" sz="1400" dirty="0" smtClean="0">
              <a:solidFill>
                <a:srgbClr val="383C3F"/>
              </a:solidFill>
              <a:latin typeface="Noto Sans CJK KR Medium" panose="020B0600000000000000" pitchFamily="34" charset="-127"/>
              <a:ea typeface="Noto Sans CJK SC Light" panose="020B0300000000000000" pitchFamily="34" charset="-127"/>
            </a:endParaRPr>
          </a:p>
          <a:p>
            <a:pPr marL="342900" indent="-342900">
              <a:buAutoNum type="arabicPeriod"/>
            </a:pPr>
            <a:r>
              <a:rPr lang="ko-KR" altLang="en-US" sz="1400" dirty="0" smtClean="0">
                <a:solidFill>
                  <a:srgbClr val="383C3F"/>
                </a:solidFill>
                <a:latin typeface="Noto Sans CJK KR Medium" panose="020B0600000000000000" pitchFamily="34" charset="-127"/>
                <a:ea typeface="Noto Sans CJK SC Light" panose="020B0300000000000000" pitchFamily="34" charset="-127"/>
              </a:rPr>
              <a:t>판매 준비</a:t>
            </a:r>
            <a:endParaRPr lang="en-US" altLang="ko-KR" sz="1400" dirty="0" smtClean="0">
              <a:solidFill>
                <a:srgbClr val="383C3F"/>
              </a:solidFill>
              <a:latin typeface="Noto Sans CJK KR Medium" panose="020B0600000000000000" pitchFamily="34" charset="-127"/>
              <a:ea typeface="Noto Sans CJK SC Light" panose="020B0300000000000000" pitchFamily="34" charset="-127"/>
            </a:endParaRPr>
          </a:p>
          <a:p>
            <a:pPr marL="342900" indent="-342900">
              <a:buAutoNum type="arabicPeriod"/>
            </a:pPr>
            <a:r>
              <a:rPr lang="ko-KR" altLang="en-US" sz="1400" dirty="0" smtClean="0">
                <a:solidFill>
                  <a:srgbClr val="383C3F"/>
                </a:solidFill>
                <a:latin typeface="Noto Sans CJK KR Medium" panose="020B0600000000000000" pitchFamily="34" charset="-127"/>
                <a:ea typeface="Noto Sans CJK SC Light" panose="020B0300000000000000" pitchFamily="34" charset="-127"/>
              </a:rPr>
              <a:t>기타</a:t>
            </a:r>
            <a:endParaRPr lang="en-US" altLang="ko-KR" sz="1400" dirty="0" smtClean="0">
              <a:solidFill>
                <a:srgbClr val="383C3F"/>
              </a:solidFill>
              <a:latin typeface="Noto Sans CJK KR Medium" panose="020B0600000000000000" pitchFamily="34" charset="-127"/>
              <a:ea typeface="Noto Sans CJK SC Light" panose="020B0300000000000000" pitchFamily="34" charset="-127"/>
            </a:endParaRPr>
          </a:p>
        </p:txBody>
      </p:sp>
      <p:sp>
        <p:nvSpPr>
          <p:cNvPr id="198" name="직사각형 197"/>
          <p:cNvSpPr/>
          <p:nvPr/>
        </p:nvSpPr>
        <p:spPr>
          <a:xfrm>
            <a:off x="410210" y="1260512"/>
            <a:ext cx="8257628" cy="393700"/>
          </a:xfrm>
          <a:prstGeom prst="rect">
            <a:avLst/>
          </a:prstGeom>
          <a:solidFill>
            <a:srgbClr val="01B1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9" name="직사각형 198"/>
          <p:cNvSpPr/>
          <p:nvPr/>
        </p:nvSpPr>
        <p:spPr>
          <a:xfrm>
            <a:off x="383279" y="1299863"/>
            <a:ext cx="832384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400" b="1" spc="-150" dirty="0" smtClean="0">
                <a:solidFill>
                  <a:schemeClr val="bg1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</a:rPr>
              <a:t>무엇을 도와주나요</a:t>
            </a:r>
            <a:r>
              <a:rPr lang="en-US" altLang="ko-KR" sz="1400" b="1" spc="-150" dirty="0" smtClean="0">
                <a:solidFill>
                  <a:schemeClr val="bg1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</a:rPr>
              <a:t>?    2.. </a:t>
            </a:r>
            <a:r>
              <a:rPr lang="ko-KR" altLang="en-US" sz="1400" b="1" spc="-150" dirty="0" smtClean="0">
                <a:solidFill>
                  <a:schemeClr val="bg1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</a:rPr>
              <a:t> 수입운송부터  미국 최종 소비자 까지  일괄 물류 서비스 제공 </a:t>
            </a:r>
            <a:r>
              <a:rPr lang="en-US" altLang="ko-KR" sz="1400" b="1" spc="-150" dirty="0" smtClean="0">
                <a:solidFill>
                  <a:schemeClr val="bg1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</a:rPr>
              <a:t>( </a:t>
            </a:r>
            <a:r>
              <a:rPr lang="ko-KR" altLang="en-US" sz="1400" b="1" spc="-150" dirty="0">
                <a:solidFill>
                  <a:schemeClr val="bg1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</a:rPr>
              <a:t> </a:t>
            </a:r>
            <a:r>
              <a:rPr lang="ko-KR" altLang="en-US" sz="1400" b="1" spc="-150" dirty="0" smtClean="0">
                <a:solidFill>
                  <a:schemeClr val="bg1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</a:rPr>
              <a:t>직영 물류 시설 보유</a:t>
            </a:r>
            <a:r>
              <a:rPr lang="en-US" altLang="ko-KR" sz="1400" spc="-150" dirty="0" smtClean="0">
                <a:solidFill>
                  <a:schemeClr val="bg1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</a:rPr>
              <a:t>)</a:t>
            </a:r>
            <a:endParaRPr lang="ko-KR" altLang="en-US" sz="1400" spc="-150" dirty="0">
              <a:solidFill>
                <a:schemeClr val="bg1"/>
              </a:solidFill>
              <a:latin typeface="Noto Sans CJK KR Medium" panose="020B0600000000000000" pitchFamily="34" charset="-127"/>
              <a:ea typeface="Noto Sans CJK KR Medium" panose="020B0600000000000000" pitchFamily="34" charset="-127"/>
            </a:endParaRPr>
          </a:p>
        </p:txBody>
      </p:sp>
      <p:sp>
        <p:nvSpPr>
          <p:cNvPr id="200" name="직사각형 199"/>
          <p:cNvSpPr/>
          <p:nvPr/>
        </p:nvSpPr>
        <p:spPr>
          <a:xfrm>
            <a:off x="426244" y="5267914"/>
            <a:ext cx="8280876" cy="994873"/>
          </a:xfrm>
          <a:prstGeom prst="rect">
            <a:avLst/>
          </a:prstGeom>
          <a:noFill/>
          <a:ln w="50800">
            <a:solidFill>
              <a:srgbClr val="5E69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1" name="이등변 삼각형 200"/>
          <p:cNvSpPr/>
          <p:nvPr/>
        </p:nvSpPr>
        <p:spPr>
          <a:xfrm rot="5400000">
            <a:off x="125604" y="5561762"/>
            <a:ext cx="994787" cy="401934"/>
          </a:xfrm>
          <a:prstGeom prst="triangle">
            <a:avLst/>
          </a:prstGeom>
          <a:solidFill>
            <a:srgbClr val="5E69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5" name="슬라이드 번호 개체 틀 35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B883C-422F-489C-96E3-C6811C178ED9}" type="slidenum">
              <a:rPr lang="ko-KR" altLang="en-US" smtClean="0"/>
              <a:pPr/>
              <a:t>11</a:t>
            </a:fld>
            <a:endParaRPr lang="ko-KR" altLang="en-US"/>
          </a:p>
        </p:txBody>
      </p:sp>
      <p:sp>
        <p:nvSpPr>
          <p:cNvPr id="327" name="직사각형 326"/>
          <p:cNvSpPr/>
          <p:nvPr/>
        </p:nvSpPr>
        <p:spPr>
          <a:xfrm>
            <a:off x="6326655" y="4460199"/>
            <a:ext cx="6222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dirty="0" smtClean="0">
                <a:solidFill>
                  <a:schemeClr val="bg1"/>
                </a:solidFill>
                <a:latin typeface="Noto Sans KR Bold" panose="020B0800000000000000" pitchFamily="34" charset="-127"/>
                <a:ea typeface="Noto Sans KR Bold" panose="020B0800000000000000" pitchFamily="34" charset="-127"/>
              </a:rPr>
              <a:t>KGL</a:t>
            </a:r>
            <a:endParaRPr lang="ko-KR" altLang="en-US" dirty="0">
              <a:solidFill>
                <a:schemeClr val="bg1"/>
              </a:solidFill>
              <a:latin typeface="Noto Sans KR Bold" panose="020B0800000000000000" pitchFamily="34" charset="-127"/>
              <a:ea typeface="Noto Sans KR Bold" panose="020B0800000000000000" pitchFamily="34" charset="-127"/>
            </a:endParaRPr>
          </a:p>
        </p:txBody>
      </p:sp>
      <p:cxnSp>
        <p:nvCxnSpPr>
          <p:cNvPr id="23" name="직선 연결선 22"/>
          <p:cNvCxnSpPr/>
          <p:nvPr/>
        </p:nvCxnSpPr>
        <p:spPr>
          <a:xfrm>
            <a:off x="5301313" y="4058930"/>
            <a:ext cx="2639296" cy="0"/>
          </a:xfrm>
          <a:prstGeom prst="line">
            <a:avLst/>
          </a:prstGeom>
          <a:ln>
            <a:solidFill>
              <a:srgbClr val="DB45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이등변 삼각형 23"/>
          <p:cNvSpPr/>
          <p:nvPr/>
        </p:nvSpPr>
        <p:spPr>
          <a:xfrm rot="10800000">
            <a:off x="6507889" y="4072943"/>
            <a:ext cx="226144" cy="148455"/>
          </a:xfrm>
          <a:prstGeom prst="triangle">
            <a:avLst/>
          </a:prstGeom>
          <a:solidFill>
            <a:srgbClr val="DB45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오른쪽 화살표 31"/>
          <p:cNvSpPr/>
          <p:nvPr/>
        </p:nvSpPr>
        <p:spPr>
          <a:xfrm>
            <a:off x="4295719" y="3240125"/>
            <a:ext cx="552562" cy="377749"/>
          </a:xfrm>
          <a:prstGeom prst="rightArrow">
            <a:avLst/>
          </a:prstGeom>
          <a:solidFill>
            <a:srgbClr val="DB45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7" name="모서리가 둥근 직사각형 166"/>
          <p:cNvSpPr/>
          <p:nvPr/>
        </p:nvSpPr>
        <p:spPr>
          <a:xfrm>
            <a:off x="840476" y="1916832"/>
            <a:ext cx="3138232" cy="3163167"/>
          </a:xfrm>
          <a:prstGeom prst="roundRect">
            <a:avLst>
              <a:gd name="adj" fmla="val 0"/>
            </a:avLst>
          </a:prstGeom>
          <a:noFill/>
          <a:ln>
            <a:solidFill>
              <a:srgbClr val="5E69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9" name="모서리가 둥근 직사각형 168"/>
          <p:cNvSpPr/>
          <p:nvPr/>
        </p:nvSpPr>
        <p:spPr>
          <a:xfrm>
            <a:off x="836137" y="1899139"/>
            <a:ext cx="3149966" cy="305582"/>
          </a:xfrm>
          <a:prstGeom prst="roundRect">
            <a:avLst>
              <a:gd name="adj" fmla="val 5476"/>
            </a:avLst>
          </a:prstGeom>
          <a:solidFill>
            <a:srgbClr val="5E69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170" name="직사각형 169"/>
          <p:cNvSpPr/>
          <p:nvPr/>
        </p:nvSpPr>
        <p:spPr>
          <a:xfrm>
            <a:off x="2100389" y="1877007"/>
            <a:ext cx="70724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400" b="1" spc="-150" dirty="0" err="1" smtClean="0">
                <a:solidFill>
                  <a:schemeClr val="bg1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</a:rPr>
              <a:t>고객사</a:t>
            </a:r>
            <a:r>
              <a:rPr lang="ko-KR" altLang="en-US" sz="1400" b="1" spc="-150" dirty="0" smtClean="0">
                <a:solidFill>
                  <a:schemeClr val="bg1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</a:rPr>
              <a:t> </a:t>
            </a:r>
            <a:endParaRPr lang="ko-KR" altLang="en-US" sz="1400" b="1" spc="-150" dirty="0">
              <a:solidFill>
                <a:schemeClr val="bg1"/>
              </a:solidFill>
              <a:latin typeface="Noto Sans CJK KR Medium" panose="020B0600000000000000" pitchFamily="34" charset="-127"/>
              <a:ea typeface="Noto Sans CJK KR Medium" panose="020B0600000000000000" pitchFamily="34" charset="-127"/>
            </a:endParaRPr>
          </a:p>
        </p:txBody>
      </p:sp>
      <p:sp>
        <p:nvSpPr>
          <p:cNvPr id="175" name="모서리가 둥근 직사각형 174"/>
          <p:cNvSpPr/>
          <p:nvPr/>
        </p:nvSpPr>
        <p:spPr>
          <a:xfrm>
            <a:off x="5051845" y="1907871"/>
            <a:ext cx="3138232" cy="3163167"/>
          </a:xfrm>
          <a:prstGeom prst="roundRect">
            <a:avLst>
              <a:gd name="adj" fmla="val 0"/>
            </a:avLst>
          </a:prstGeom>
          <a:noFill/>
          <a:ln>
            <a:solidFill>
              <a:srgbClr val="5E69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Box 1"/>
          <p:cNvSpPr txBox="1"/>
          <p:nvPr/>
        </p:nvSpPr>
        <p:spPr>
          <a:xfrm>
            <a:off x="5085973" y="2362389"/>
            <a:ext cx="304268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500" dirty="0" smtClean="0">
                <a:solidFill>
                  <a:srgbClr val="383C3F"/>
                </a:solidFill>
                <a:latin typeface="Noto Sans CJK KR Medium" panose="020B0600000000000000" pitchFamily="34" charset="-127"/>
                <a:ea typeface="Noto Sans CJK SC Light" panose="020B0300000000000000" pitchFamily="34" charset="-127"/>
              </a:rPr>
              <a:t>컨테이너 운송</a:t>
            </a:r>
            <a:endParaRPr lang="en-US" altLang="ko-KR" sz="1500" dirty="0" smtClean="0">
              <a:solidFill>
                <a:srgbClr val="383C3F"/>
              </a:solidFill>
              <a:latin typeface="Noto Sans CJK KR Medium" panose="020B0600000000000000" pitchFamily="34" charset="-127"/>
              <a:ea typeface="Noto Sans CJK SC Light" panose="020B0300000000000000" pitchFamily="34" charset="-127"/>
            </a:endParaRPr>
          </a:p>
          <a:p>
            <a:pPr algn="ctr"/>
            <a:r>
              <a:rPr lang="en-US" altLang="ko-KR" sz="1500" dirty="0" smtClean="0">
                <a:solidFill>
                  <a:srgbClr val="383C3F"/>
                </a:solidFill>
                <a:latin typeface="Noto Sans CJK KR Medium" panose="020B0600000000000000" pitchFamily="34" charset="-127"/>
                <a:ea typeface="Noto Sans CJK SC Light" panose="020B0300000000000000" pitchFamily="34" charset="-127"/>
              </a:rPr>
              <a:t>40,000 SF </a:t>
            </a:r>
            <a:r>
              <a:rPr lang="ko-KR" altLang="en-US" sz="1500" dirty="0" smtClean="0">
                <a:solidFill>
                  <a:srgbClr val="383C3F"/>
                </a:solidFill>
                <a:latin typeface="Noto Sans CJK KR Medium" panose="020B0600000000000000" pitchFamily="34" charset="-127"/>
                <a:ea typeface="Noto Sans CJK SC Light" panose="020B0300000000000000" pitchFamily="34" charset="-127"/>
              </a:rPr>
              <a:t>현지 창고 운영</a:t>
            </a:r>
            <a:endParaRPr lang="en-US" altLang="ko-KR" sz="1500" dirty="0">
              <a:solidFill>
                <a:srgbClr val="383C3F"/>
              </a:solidFill>
              <a:latin typeface="Noto Sans CJK KR Medium" panose="020B0600000000000000" pitchFamily="34" charset="-127"/>
              <a:ea typeface="Noto Sans CJK SC Light" panose="020B0300000000000000" pitchFamily="34" charset="-127"/>
            </a:endParaRPr>
          </a:p>
          <a:p>
            <a:pPr algn="ctr"/>
            <a:r>
              <a:rPr lang="ko-KR" altLang="en-US" sz="1500" dirty="0" smtClean="0">
                <a:solidFill>
                  <a:srgbClr val="383C3F"/>
                </a:solidFill>
                <a:latin typeface="맑은 고딕" panose="020B0503020000020004" pitchFamily="50" charset="-127"/>
                <a:ea typeface="Noto Sans CJK SC Light" panose="020B0300000000000000" pitchFamily="34" charset="-127"/>
              </a:rPr>
              <a:t>컨테이너 도착 후 하역</a:t>
            </a:r>
            <a:endParaRPr lang="en-US" altLang="ko-KR" sz="1500" dirty="0" smtClean="0">
              <a:solidFill>
                <a:srgbClr val="383C3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/>
            <a:r>
              <a:rPr lang="en-US" altLang="ko-KR" sz="1500" dirty="0" smtClean="0">
                <a:solidFill>
                  <a:srgbClr val="383C3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WMS </a:t>
            </a:r>
            <a:r>
              <a:rPr lang="ko-KR" altLang="en-US" sz="1500" dirty="0" smtClean="0">
                <a:solidFill>
                  <a:srgbClr val="383C3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입출고</a:t>
            </a:r>
            <a:r>
              <a:rPr lang="en-US" altLang="ko-KR" sz="1500" dirty="0" smtClean="0">
                <a:solidFill>
                  <a:srgbClr val="383C3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1500" dirty="0" smtClean="0">
                <a:solidFill>
                  <a:srgbClr val="383C3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재고 관리</a:t>
            </a:r>
            <a:endParaRPr lang="en-US" altLang="ko-KR" sz="1500" dirty="0" smtClean="0">
              <a:solidFill>
                <a:srgbClr val="383C3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/>
            <a:r>
              <a:rPr lang="ko-KR" altLang="en-US" sz="1500" dirty="0" smtClean="0">
                <a:solidFill>
                  <a:srgbClr val="383C3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입출고 보고서</a:t>
            </a:r>
            <a:endParaRPr lang="en-US" altLang="ko-KR" sz="1500" dirty="0" smtClean="0">
              <a:solidFill>
                <a:srgbClr val="383C3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/>
            <a:r>
              <a:rPr lang="en-US" altLang="ko-KR" sz="1500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STOCKING </a:t>
            </a:r>
            <a:r>
              <a:rPr lang="ko-KR" altLang="en-US" sz="1500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에 관한 모든것</a:t>
            </a:r>
            <a:endParaRPr lang="en-US" altLang="ko-KR" sz="1500" dirty="0" smtClean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/>
            <a:endParaRPr lang="en-US" altLang="ko-KR" sz="1500" dirty="0" smtClean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7" name="모서리가 둥근 직사각형 46"/>
          <p:cNvSpPr/>
          <p:nvPr/>
        </p:nvSpPr>
        <p:spPr>
          <a:xfrm>
            <a:off x="5069229" y="1901411"/>
            <a:ext cx="3149966" cy="305582"/>
          </a:xfrm>
          <a:prstGeom prst="roundRect">
            <a:avLst>
              <a:gd name="adj" fmla="val 5476"/>
            </a:avLst>
          </a:prstGeom>
          <a:solidFill>
            <a:srgbClr val="5E69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25" name="직사각형 24"/>
          <p:cNvSpPr/>
          <p:nvPr/>
        </p:nvSpPr>
        <p:spPr>
          <a:xfrm>
            <a:off x="5899509" y="1895879"/>
            <a:ext cx="16690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400" b="1" spc="-150" dirty="0" smtClean="0">
                <a:solidFill>
                  <a:schemeClr val="bg1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</a:rPr>
              <a:t>㈜</a:t>
            </a:r>
            <a:r>
              <a:rPr lang="ko-KR" altLang="en-US" sz="1400" b="1" spc="-150" dirty="0" err="1" smtClean="0">
                <a:solidFill>
                  <a:schemeClr val="bg1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</a:rPr>
              <a:t>케이지엘네트웍스</a:t>
            </a:r>
            <a:endParaRPr lang="ko-KR" altLang="en-US" sz="1400" b="1" spc="-150" dirty="0">
              <a:solidFill>
                <a:schemeClr val="bg1"/>
              </a:solidFill>
              <a:latin typeface="Noto Sans CJK KR Medium" panose="020B0600000000000000" pitchFamily="34" charset="-127"/>
              <a:ea typeface="Noto Sans CJK KR Medium" panose="020B0600000000000000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162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314699" y="557511"/>
            <a:ext cx="68802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b="1" spc="-150" dirty="0" smtClean="0">
                <a:solidFill>
                  <a:srgbClr val="383836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</a:rPr>
              <a:t>‘</a:t>
            </a:r>
            <a:r>
              <a:rPr lang="ko-KR" altLang="en-US" b="1" spc="-150" dirty="0" smtClean="0">
                <a:solidFill>
                  <a:srgbClr val="383836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</a:rPr>
              <a:t>든든한 </a:t>
            </a:r>
            <a:r>
              <a:rPr lang="ko-KR" altLang="en-US" b="1" spc="-150" dirty="0">
                <a:solidFill>
                  <a:srgbClr val="383836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</a:rPr>
              <a:t>파트너가 되어 </a:t>
            </a:r>
            <a:r>
              <a:rPr lang="ko-KR" altLang="en-US" b="1" spc="-150" dirty="0" smtClean="0">
                <a:solidFill>
                  <a:srgbClr val="383836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</a:rPr>
              <a:t>드립니다</a:t>
            </a:r>
            <a:r>
              <a:rPr lang="en-US" altLang="ko-KR" spc="-150" dirty="0" smtClean="0">
                <a:solidFill>
                  <a:srgbClr val="383836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</a:rPr>
              <a:t>.’</a:t>
            </a:r>
            <a:endParaRPr lang="ko-KR" altLang="en-US" spc="-150" dirty="0">
              <a:solidFill>
                <a:srgbClr val="383836"/>
              </a:solidFill>
              <a:latin typeface="Noto Sans CJK KR Medium" panose="020B0600000000000000" pitchFamily="34" charset="-127"/>
              <a:ea typeface="Noto Sans CJK KR Medium" panose="020B0600000000000000" pitchFamily="34" charset="-127"/>
            </a:endParaRPr>
          </a:p>
        </p:txBody>
      </p:sp>
      <p:sp>
        <p:nvSpPr>
          <p:cNvPr id="32" name="모서리가 둥근 직사각형 31"/>
          <p:cNvSpPr/>
          <p:nvPr/>
        </p:nvSpPr>
        <p:spPr>
          <a:xfrm>
            <a:off x="5810672" y="1899137"/>
            <a:ext cx="1635696" cy="412161"/>
          </a:xfrm>
          <a:prstGeom prst="roundRect">
            <a:avLst>
              <a:gd name="adj" fmla="val 5476"/>
            </a:avLst>
          </a:prstGeom>
          <a:solidFill>
            <a:srgbClr val="5E69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모서리가 둥근 직사각형 36"/>
          <p:cNvSpPr/>
          <p:nvPr/>
        </p:nvSpPr>
        <p:spPr>
          <a:xfrm>
            <a:off x="1679873" y="1899138"/>
            <a:ext cx="1231497" cy="412161"/>
          </a:xfrm>
          <a:prstGeom prst="roundRect">
            <a:avLst>
              <a:gd name="adj" fmla="val 5476"/>
            </a:avLst>
          </a:prstGeom>
          <a:solidFill>
            <a:srgbClr val="5E69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직사각형 38"/>
          <p:cNvSpPr/>
          <p:nvPr/>
        </p:nvSpPr>
        <p:spPr>
          <a:xfrm>
            <a:off x="1962837" y="1941599"/>
            <a:ext cx="66556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400" b="1" spc="-150" dirty="0" err="1" smtClean="0">
                <a:solidFill>
                  <a:schemeClr val="bg1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</a:rPr>
              <a:t>고객사</a:t>
            </a:r>
            <a:endParaRPr lang="ko-KR" altLang="en-US" sz="1400" b="1" spc="-150" dirty="0">
              <a:solidFill>
                <a:schemeClr val="bg1"/>
              </a:solidFill>
              <a:latin typeface="Noto Sans CJK KR Medium" panose="020B0600000000000000" pitchFamily="34" charset="-127"/>
              <a:ea typeface="Noto Sans CJK KR Medium" panose="020B0600000000000000" pitchFamily="34" charset="-127"/>
            </a:endParaRPr>
          </a:p>
        </p:txBody>
      </p:sp>
      <p:sp>
        <p:nvSpPr>
          <p:cNvPr id="40" name="직사각형 39"/>
          <p:cNvSpPr/>
          <p:nvPr/>
        </p:nvSpPr>
        <p:spPr>
          <a:xfrm>
            <a:off x="5939115" y="1903528"/>
            <a:ext cx="146706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400" b="1" spc="-150" dirty="0" err="1" smtClean="0">
                <a:solidFill>
                  <a:schemeClr val="bg1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</a:rPr>
              <a:t>케이지엘네트웍스</a:t>
            </a:r>
            <a:endParaRPr lang="ko-KR" altLang="en-US" sz="1400" b="1" spc="-150" dirty="0">
              <a:solidFill>
                <a:schemeClr val="bg1"/>
              </a:solidFill>
              <a:latin typeface="Noto Sans CJK KR Medium" panose="020B0600000000000000" pitchFamily="34" charset="-127"/>
              <a:ea typeface="Noto Sans CJK KR Medium" panose="020B0600000000000000" pitchFamily="34" charset="-127"/>
            </a:endParaRPr>
          </a:p>
        </p:txBody>
      </p:sp>
      <p:sp>
        <p:nvSpPr>
          <p:cNvPr id="41" name="직사각형 40"/>
          <p:cNvSpPr/>
          <p:nvPr/>
        </p:nvSpPr>
        <p:spPr>
          <a:xfrm>
            <a:off x="410210" y="1260512"/>
            <a:ext cx="8257628" cy="412218"/>
          </a:xfrm>
          <a:prstGeom prst="rect">
            <a:avLst/>
          </a:prstGeom>
          <a:solidFill>
            <a:srgbClr val="01B1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직사각형 41"/>
          <p:cNvSpPr/>
          <p:nvPr/>
        </p:nvSpPr>
        <p:spPr>
          <a:xfrm>
            <a:off x="383279" y="1299863"/>
            <a:ext cx="688022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400" b="1" spc="-150" dirty="0" smtClean="0">
                <a:solidFill>
                  <a:schemeClr val="bg1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</a:rPr>
              <a:t>무엇을 도와주나요</a:t>
            </a:r>
            <a:r>
              <a:rPr lang="en-US" altLang="ko-KR" sz="1400" b="1" spc="-150" dirty="0" smtClean="0">
                <a:solidFill>
                  <a:schemeClr val="bg1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</a:rPr>
              <a:t>?   3. </a:t>
            </a:r>
            <a:r>
              <a:rPr lang="ko-KR" altLang="en-US" sz="1400" b="1" spc="-150" dirty="0" smtClean="0">
                <a:solidFill>
                  <a:schemeClr val="bg1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</a:rPr>
              <a:t>판매 </a:t>
            </a:r>
            <a:r>
              <a:rPr lang="ko-KR" altLang="en-US" sz="1400" b="1" spc="-150" dirty="0">
                <a:solidFill>
                  <a:schemeClr val="bg1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</a:rPr>
              <a:t>플랜</a:t>
            </a:r>
            <a:r>
              <a:rPr lang="en-US" altLang="ko-KR" sz="1400" b="1" spc="-150" dirty="0" smtClean="0">
                <a:solidFill>
                  <a:schemeClr val="bg1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</a:rPr>
              <a:t>_</a:t>
            </a:r>
            <a:r>
              <a:rPr lang="ko-KR" altLang="en-US" sz="1400" b="1" spc="-150" dirty="0" smtClean="0">
                <a:solidFill>
                  <a:schemeClr val="bg1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</a:rPr>
              <a:t>온라인 아마존</a:t>
            </a:r>
            <a:r>
              <a:rPr lang="en-US" altLang="ko-KR" sz="1400" b="1" spc="-150" dirty="0">
                <a:solidFill>
                  <a:schemeClr val="bg1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</a:rPr>
              <a:t>/</a:t>
            </a:r>
            <a:r>
              <a:rPr lang="ko-KR" altLang="en-US" sz="1400" b="1" spc="-150" dirty="0" err="1" smtClean="0">
                <a:solidFill>
                  <a:schemeClr val="bg1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</a:rPr>
              <a:t>이베이</a:t>
            </a:r>
            <a:r>
              <a:rPr lang="ko-KR" altLang="en-US" sz="1400" b="1" spc="-150" dirty="0" smtClean="0">
                <a:solidFill>
                  <a:schemeClr val="bg1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</a:rPr>
              <a:t> 등 오프라인 판매 </a:t>
            </a:r>
            <a:endParaRPr lang="ko-KR" altLang="en-US" sz="1400" b="1" spc="-150" dirty="0">
              <a:solidFill>
                <a:schemeClr val="bg1"/>
              </a:solidFill>
              <a:latin typeface="Noto Sans CJK KR Medium" panose="020B0600000000000000" pitchFamily="34" charset="-127"/>
              <a:ea typeface="Noto Sans CJK KR Medium" panose="020B0600000000000000" pitchFamily="34" charset="-127"/>
            </a:endParaRPr>
          </a:p>
        </p:txBody>
      </p:sp>
      <p:sp>
        <p:nvSpPr>
          <p:cNvPr id="46" name="슬라이드 번호 개체 틀 4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B883C-422F-489C-96E3-C6811C178ED9}" type="slidenum">
              <a:rPr lang="ko-KR" altLang="en-US" smtClean="0"/>
              <a:pPr/>
              <a:t>12</a:t>
            </a:fld>
            <a:endParaRPr lang="ko-KR" altLang="en-US"/>
          </a:p>
        </p:txBody>
      </p:sp>
      <p:sp>
        <p:nvSpPr>
          <p:cNvPr id="106" name="직사각형 105"/>
          <p:cNvSpPr/>
          <p:nvPr/>
        </p:nvSpPr>
        <p:spPr>
          <a:xfrm>
            <a:off x="340099" y="285815"/>
            <a:ext cx="2892758" cy="313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100" b="1" dirty="0">
                <a:solidFill>
                  <a:srgbClr val="01B1AF"/>
                </a:solidFill>
                <a:latin typeface="Noto Sans CJK KR Black" panose="020B0A00000000000000" pitchFamily="34" charset="-127"/>
                <a:ea typeface="Noto Sans CJK KR Black" panose="020B0A00000000000000" pitchFamily="34" charset="-127"/>
              </a:rPr>
              <a:t>핵심 </a:t>
            </a:r>
            <a:r>
              <a:rPr lang="en-US" altLang="ko-KR" sz="1100" b="1" dirty="0">
                <a:solidFill>
                  <a:srgbClr val="01B1AF"/>
                </a:solidFill>
                <a:latin typeface="Noto Sans CJK KR Black" panose="020B0A00000000000000" pitchFamily="34" charset="-127"/>
                <a:ea typeface="Noto Sans CJK KR Black" panose="020B0A00000000000000" pitchFamily="34" charset="-127"/>
              </a:rPr>
              <a:t>BM</a:t>
            </a:r>
            <a:r>
              <a:rPr lang="en-US" altLang="ko-KR" sz="1100" b="1" dirty="0" smtClean="0">
                <a:solidFill>
                  <a:srgbClr val="01B1AF"/>
                </a:solidFill>
                <a:latin typeface="Noto Sans CJK KR Black" panose="020B0A00000000000000" pitchFamily="34" charset="-127"/>
                <a:ea typeface="Noto Sans CJK KR Black" panose="020B0A00000000000000" pitchFamily="34" charset="-127"/>
              </a:rPr>
              <a:t>: </a:t>
            </a:r>
            <a:r>
              <a:rPr lang="ko-KR" altLang="en-US" sz="1100" b="1" dirty="0" smtClean="0">
                <a:solidFill>
                  <a:srgbClr val="01B1AF"/>
                </a:solidFill>
                <a:latin typeface="Noto Sans CJK KR Black" panose="020B0A00000000000000" pitchFamily="34" charset="-127"/>
                <a:ea typeface="Noto Sans CJK KR Black" panose="020B0A00000000000000" pitchFamily="34" charset="-127"/>
              </a:rPr>
              <a:t>미국 진출 </a:t>
            </a:r>
            <a:r>
              <a:rPr lang="ko-KR" altLang="en-US" sz="1100" b="1" dirty="0" err="1" smtClean="0">
                <a:solidFill>
                  <a:srgbClr val="01B1AF"/>
                </a:solidFill>
                <a:latin typeface="Noto Sans CJK KR Black" panose="020B0A00000000000000" pitchFamily="34" charset="-127"/>
                <a:ea typeface="Noto Sans CJK KR Black" panose="020B0A00000000000000" pitchFamily="34" charset="-127"/>
              </a:rPr>
              <a:t>파트너쉽</a:t>
            </a:r>
            <a:endParaRPr lang="ko-KR" altLang="en-US" sz="1100" b="1" dirty="0">
              <a:solidFill>
                <a:srgbClr val="01B1AF"/>
              </a:solidFill>
              <a:latin typeface="Noto Sans CJK KR Black" panose="020B0A00000000000000" pitchFamily="34" charset="-127"/>
              <a:ea typeface="Noto Sans CJK KR Black" panose="020B0A00000000000000" pitchFamily="34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94118" y="1809730"/>
            <a:ext cx="61685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000" dirty="0" smtClean="0">
                <a:solidFill>
                  <a:srgbClr val="FF0000"/>
                </a:solidFill>
              </a:rPr>
              <a:t>vs</a:t>
            </a:r>
            <a:endParaRPr lang="ko-KR" altLang="en-US" sz="3000">
              <a:solidFill>
                <a:srgbClr val="FF0000"/>
              </a:solidFill>
            </a:endParaRPr>
          </a:p>
        </p:txBody>
      </p:sp>
      <p:pic>
        <p:nvPicPr>
          <p:cNvPr id="107" name="그림 10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305" y="2276275"/>
            <a:ext cx="1062991" cy="511565"/>
          </a:xfrm>
          <a:prstGeom prst="rect">
            <a:avLst/>
          </a:prstGeom>
        </p:spPr>
      </p:pic>
      <p:sp>
        <p:nvSpPr>
          <p:cNvPr id="108" name="직사각형 107"/>
          <p:cNvSpPr/>
          <p:nvPr/>
        </p:nvSpPr>
        <p:spPr>
          <a:xfrm>
            <a:off x="5963063" y="2477432"/>
            <a:ext cx="128592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1200" spc="-150" dirty="0" smtClean="0">
                <a:solidFill>
                  <a:srgbClr val="5E697B"/>
                </a:solidFill>
                <a:latin typeface="Noto Sans CJK KR Light" panose="020B0300000000000000" pitchFamily="34" charset="-127"/>
                <a:ea typeface="Noto Sans CJK KR Light" panose="020B0300000000000000" pitchFamily="34" charset="-127"/>
              </a:rPr>
              <a:t>온라인  아이디 생성</a:t>
            </a:r>
            <a:endParaRPr lang="ko-KR" altLang="en-US" sz="1200" spc="-150" dirty="0">
              <a:solidFill>
                <a:srgbClr val="5E697B"/>
              </a:solidFill>
              <a:latin typeface="Noto Sans CJK KR Medium" panose="020B0600000000000000" pitchFamily="34" charset="-127"/>
              <a:ea typeface="Noto Sans CJK KR Medium" panose="020B0600000000000000" pitchFamily="34" charset="-127"/>
            </a:endParaRPr>
          </a:p>
        </p:txBody>
      </p:sp>
      <p:sp>
        <p:nvSpPr>
          <p:cNvPr id="109" name="직사각형 108"/>
          <p:cNvSpPr/>
          <p:nvPr/>
        </p:nvSpPr>
        <p:spPr>
          <a:xfrm>
            <a:off x="5968574" y="2429807"/>
            <a:ext cx="1255723" cy="362055"/>
          </a:xfrm>
          <a:prstGeom prst="rect">
            <a:avLst/>
          </a:prstGeom>
          <a:noFill/>
          <a:ln w="3175">
            <a:solidFill>
              <a:srgbClr val="5E69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1" name="직사각형 110"/>
          <p:cNvSpPr/>
          <p:nvPr/>
        </p:nvSpPr>
        <p:spPr>
          <a:xfrm>
            <a:off x="6230735" y="3063859"/>
            <a:ext cx="72327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1200" spc="-150" dirty="0" smtClean="0">
                <a:solidFill>
                  <a:srgbClr val="5E697B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</a:rPr>
              <a:t>상품등록</a:t>
            </a:r>
            <a:endParaRPr lang="ko-KR" altLang="en-US" sz="1200" spc="-150" dirty="0">
              <a:solidFill>
                <a:srgbClr val="5E697B"/>
              </a:solidFill>
              <a:latin typeface="Noto Sans CJK KR Medium" panose="020B0600000000000000" pitchFamily="34" charset="-127"/>
              <a:ea typeface="Noto Sans CJK KR Medium" panose="020B0600000000000000" pitchFamily="34" charset="-127"/>
            </a:endParaRPr>
          </a:p>
        </p:txBody>
      </p:sp>
      <p:sp>
        <p:nvSpPr>
          <p:cNvPr id="112" name="직사각형 111"/>
          <p:cNvSpPr/>
          <p:nvPr/>
        </p:nvSpPr>
        <p:spPr>
          <a:xfrm>
            <a:off x="5968574" y="3016234"/>
            <a:ext cx="1255723" cy="362055"/>
          </a:xfrm>
          <a:prstGeom prst="rect">
            <a:avLst/>
          </a:prstGeom>
          <a:noFill/>
          <a:ln w="3175">
            <a:solidFill>
              <a:srgbClr val="5E69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4" name="직사각형 113"/>
          <p:cNvSpPr/>
          <p:nvPr/>
        </p:nvSpPr>
        <p:spPr>
          <a:xfrm>
            <a:off x="6365390" y="3650286"/>
            <a:ext cx="45397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1200" spc="-150" dirty="0" smtClean="0">
                <a:solidFill>
                  <a:srgbClr val="5E697B"/>
                </a:solidFill>
                <a:latin typeface="Noto Sans CJK KR Light" panose="020B0300000000000000" pitchFamily="34" charset="-127"/>
                <a:ea typeface="Noto Sans CJK KR Light" panose="020B0300000000000000" pitchFamily="34" charset="-127"/>
              </a:rPr>
              <a:t>판매</a:t>
            </a:r>
            <a:endParaRPr lang="ko-KR" altLang="en-US" sz="1200" spc="-150" dirty="0">
              <a:solidFill>
                <a:srgbClr val="5E697B"/>
              </a:solidFill>
              <a:latin typeface="Noto Sans CJK KR Medium" panose="020B0600000000000000" pitchFamily="34" charset="-127"/>
              <a:ea typeface="Noto Sans CJK KR Medium" panose="020B0600000000000000" pitchFamily="34" charset="-127"/>
            </a:endParaRPr>
          </a:p>
        </p:txBody>
      </p:sp>
      <p:sp>
        <p:nvSpPr>
          <p:cNvPr id="115" name="직사각형 114"/>
          <p:cNvSpPr/>
          <p:nvPr/>
        </p:nvSpPr>
        <p:spPr>
          <a:xfrm>
            <a:off x="5968574" y="3602661"/>
            <a:ext cx="1255723" cy="362055"/>
          </a:xfrm>
          <a:prstGeom prst="rect">
            <a:avLst/>
          </a:prstGeom>
          <a:noFill/>
          <a:ln w="3175">
            <a:solidFill>
              <a:srgbClr val="5E69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7" name="이등변 삼각형 116"/>
          <p:cNvSpPr/>
          <p:nvPr/>
        </p:nvSpPr>
        <p:spPr>
          <a:xfrm rot="10800000">
            <a:off x="6456633" y="2823215"/>
            <a:ext cx="198930" cy="125274"/>
          </a:xfrm>
          <a:prstGeom prst="triangle">
            <a:avLst>
              <a:gd name="adj" fmla="val 46168"/>
            </a:avLst>
          </a:prstGeom>
          <a:solidFill>
            <a:srgbClr val="5E69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8" name="이등변 삼각형 117"/>
          <p:cNvSpPr/>
          <p:nvPr/>
        </p:nvSpPr>
        <p:spPr>
          <a:xfrm rot="10800000">
            <a:off x="6472553" y="3425995"/>
            <a:ext cx="198930" cy="125274"/>
          </a:xfrm>
          <a:prstGeom prst="triangle">
            <a:avLst>
              <a:gd name="adj" fmla="val 46168"/>
            </a:avLst>
          </a:prstGeom>
          <a:solidFill>
            <a:srgbClr val="5E69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9" name="직사각형 118"/>
          <p:cNvSpPr/>
          <p:nvPr/>
        </p:nvSpPr>
        <p:spPr>
          <a:xfrm>
            <a:off x="5970846" y="4205439"/>
            <a:ext cx="1255723" cy="362055"/>
          </a:xfrm>
          <a:prstGeom prst="rect">
            <a:avLst/>
          </a:prstGeom>
          <a:noFill/>
          <a:ln w="3175">
            <a:solidFill>
              <a:srgbClr val="5E69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0" name="이등변 삼각형 119"/>
          <p:cNvSpPr/>
          <p:nvPr/>
        </p:nvSpPr>
        <p:spPr>
          <a:xfrm rot="10800000">
            <a:off x="6488473" y="4028773"/>
            <a:ext cx="198930" cy="125274"/>
          </a:xfrm>
          <a:prstGeom prst="triangle">
            <a:avLst>
              <a:gd name="adj" fmla="val 46168"/>
            </a:avLst>
          </a:prstGeom>
          <a:solidFill>
            <a:srgbClr val="5E69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1" name="직사각형 120"/>
          <p:cNvSpPr/>
          <p:nvPr/>
        </p:nvSpPr>
        <p:spPr>
          <a:xfrm>
            <a:off x="6367662" y="4253062"/>
            <a:ext cx="45397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1200" spc="-150" dirty="0" smtClean="0">
                <a:solidFill>
                  <a:srgbClr val="5E697B"/>
                </a:solidFill>
                <a:latin typeface="Noto Sans CJK KR Medium" panose="020B0600000000000000" pitchFamily="34" charset="-127"/>
                <a:ea typeface="Noto Sans CJK KR Light" panose="020B0300000000000000" pitchFamily="34" charset="-127"/>
              </a:rPr>
              <a:t>배송</a:t>
            </a:r>
            <a:endParaRPr lang="ko-KR" altLang="en-US" sz="1200" spc="-150" dirty="0">
              <a:solidFill>
                <a:srgbClr val="5E697B"/>
              </a:solidFill>
              <a:latin typeface="Noto Sans CJK KR Medium" panose="020B0600000000000000" pitchFamily="34" charset="-127"/>
              <a:ea typeface="Noto Sans CJK KR Medium" panose="020B0600000000000000" pitchFamily="34" charset="-127"/>
            </a:endParaRPr>
          </a:p>
        </p:txBody>
      </p:sp>
      <p:sp>
        <p:nvSpPr>
          <p:cNvPr id="122" name="직사각형 121"/>
          <p:cNvSpPr/>
          <p:nvPr/>
        </p:nvSpPr>
        <p:spPr>
          <a:xfrm>
            <a:off x="5973118" y="4780923"/>
            <a:ext cx="1255723" cy="362055"/>
          </a:xfrm>
          <a:prstGeom prst="rect">
            <a:avLst/>
          </a:prstGeom>
          <a:noFill/>
          <a:ln w="3175">
            <a:solidFill>
              <a:srgbClr val="5E69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3" name="이등변 삼각형 122"/>
          <p:cNvSpPr/>
          <p:nvPr/>
        </p:nvSpPr>
        <p:spPr>
          <a:xfrm rot="10800000">
            <a:off x="6490745" y="4604257"/>
            <a:ext cx="198930" cy="125274"/>
          </a:xfrm>
          <a:prstGeom prst="triangle">
            <a:avLst>
              <a:gd name="adj" fmla="val 46168"/>
            </a:avLst>
          </a:prstGeom>
          <a:solidFill>
            <a:srgbClr val="5E69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4" name="직사각형 123"/>
          <p:cNvSpPr/>
          <p:nvPr/>
        </p:nvSpPr>
        <p:spPr>
          <a:xfrm>
            <a:off x="6235282" y="4828546"/>
            <a:ext cx="72327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1200" spc="-150" dirty="0" smtClean="0">
                <a:solidFill>
                  <a:srgbClr val="5E697B"/>
                </a:solidFill>
                <a:latin typeface="Noto Sans CJK KR Medium" panose="020B0600000000000000" pitchFamily="34" charset="-127"/>
                <a:ea typeface="Noto Sans CJK KR Light" panose="020B0300000000000000" pitchFamily="34" charset="-127"/>
              </a:rPr>
              <a:t>대금정산</a:t>
            </a:r>
            <a:endParaRPr lang="ko-KR" altLang="en-US" sz="1200" spc="-150" dirty="0">
              <a:solidFill>
                <a:srgbClr val="5E697B"/>
              </a:solidFill>
              <a:latin typeface="Noto Sans CJK KR Medium" panose="020B0600000000000000" pitchFamily="34" charset="-127"/>
              <a:ea typeface="Noto Sans CJK KR Medium" panose="020B0600000000000000" pitchFamily="34" charset="-127"/>
            </a:endParaRPr>
          </a:p>
        </p:txBody>
      </p:sp>
      <p:sp>
        <p:nvSpPr>
          <p:cNvPr id="125" name="직사각형 124"/>
          <p:cNvSpPr/>
          <p:nvPr/>
        </p:nvSpPr>
        <p:spPr>
          <a:xfrm>
            <a:off x="7463002" y="4250923"/>
            <a:ext cx="1255723" cy="362055"/>
          </a:xfrm>
          <a:prstGeom prst="rect">
            <a:avLst/>
          </a:prstGeom>
          <a:noFill/>
          <a:ln w="3175">
            <a:solidFill>
              <a:srgbClr val="5E69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6" name="직사각형 125"/>
          <p:cNvSpPr/>
          <p:nvPr/>
        </p:nvSpPr>
        <p:spPr>
          <a:xfrm>
            <a:off x="7549573" y="4298546"/>
            <a:ext cx="99257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1200" spc="-150" dirty="0" smtClean="0">
                <a:solidFill>
                  <a:srgbClr val="5E697B"/>
                </a:solidFill>
                <a:latin typeface="Noto Sans CJK KR Medium" panose="020B0600000000000000" pitchFamily="34" charset="-127"/>
                <a:ea typeface="Noto Sans CJK KR Light" panose="020B0300000000000000" pitchFamily="34" charset="-127"/>
              </a:rPr>
              <a:t>커뮤니케이션</a:t>
            </a:r>
            <a:endParaRPr lang="ko-KR" altLang="en-US" sz="1200" spc="-150" dirty="0">
              <a:solidFill>
                <a:srgbClr val="5E697B"/>
              </a:solidFill>
              <a:latin typeface="Noto Sans CJK KR Medium" panose="020B0600000000000000" pitchFamily="34" charset="-127"/>
              <a:ea typeface="Noto Sans CJK KR Medium" panose="020B0600000000000000" pitchFamily="34" charset="-127"/>
            </a:endParaRPr>
          </a:p>
        </p:txBody>
      </p:sp>
      <p:sp>
        <p:nvSpPr>
          <p:cNvPr id="127" name="직사각형 126"/>
          <p:cNvSpPr/>
          <p:nvPr/>
        </p:nvSpPr>
        <p:spPr>
          <a:xfrm>
            <a:off x="7463000" y="4810487"/>
            <a:ext cx="1255723" cy="362055"/>
          </a:xfrm>
          <a:prstGeom prst="rect">
            <a:avLst/>
          </a:prstGeom>
          <a:noFill/>
          <a:ln w="3175">
            <a:solidFill>
              <a:srgbClr val="5E69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8" name="이등변 삼각형 127"/>
          <p:cNvSpPr/>
          <p:nvPr/>
        </p:nvSpPr>
        <p:spPr>
          <a:xfrm rot="10800000">
            <a:off x="7980627" y="4633821"/>
            <a:ext cx="198930" cy="125274"/>
          </a:xfrm>
          <a:prstGeom prst="triangle">
            <a:avLst>
              <a:gd name="adj" fmla="val 46168"/>
            </a:avLst>
          </a:prstGeom>
          <a:solidFill>
            <a:srgbClr val="5E69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9" name="직사각형 128"/>
          <p:cNvSpPr/>
          <p:nvPr/>
        </p:nvSpPr>
        <p:spPr>
          <a:xfrm>
            <a:off x="7725164" y="4858110"/>
            <a:ext cx="72327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1200" spc="-150" smtClean="0">
                <a:solidFill>
                  <a:srgbClr val="5E697B"/>
                </a:solidFill>
                <a:latin typeface="Noto Sans CJK KR Medium" panose="020B0600000000000000" pitchFamily="34" charset="-127"/>
                <a:ea typeface="Noto Sans CJK KR Light" panose="020B0300000000000000" pitchFamily="34" charset="-127"/>
              </a:rPr>
              <a:t>고객만족</a:t>
            </a:r>
            <a:endParaRPr lang="ko-KR" altLang="en-US" sz="1200" spc="-150" dirty="0">
              <a:solidFill>
                <a:srgbClr val="5E697B"/>
              </a:solidFill>
              <a:latin typeface="Noto Sans CJK KR Medium" panose="020B0600000000000000" pitchFamily="34" charset="-127"/>
              <a:ea typeface="Noto Sans CJK KR Medium" panose="020B0600000000000000" pitchFamily="34" charset="-127"/>
            </a:endParaRPr>
          </a:p>
        </p:txBody>
      </p:sp>
      <p:sp>
        <p:nvSpPr>
          <p:cNvPr id="130" name="직사각형 129"/>
          <p:cNvSpPr/>
          <p:nvPr/>
        </p:nvSpPr>
        <p:spPr>
          <a:xfrm>
            <a:off x="7465270" y="5372327"/>
            <a:ext cx="1255723" cy="362055"/>
          </a:xfrm>
          <a:prstGeom prst="rect">
            <a:avLst/>
          </a:prstGeom>
          <a:noFill/>
          <a:ln w="3175">
            <a:solidFill>
              <a:srgbClr val="5E69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1" name="이등변 삼각형 130"/>
          <p:cNvSpPr/>
          <p:nvPr/>
        </p:nvSpPr>
        <p:spPr>
          <a:xfrm rot="10800000">
            <a:off x="7982897" y="5209309"/>
            <a:ext cx="198930" cy="125274"/>
          </a:xfrm>
          <a:prstGeom prst="triangle">
            <a:avLst>
              <a:gd name="adj" fmla="val 46168"/>
            </a:avLst>
          </a:prstGeom>
          <a:solidFill>
            <a:srgbClr val="5E69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2" name="직사각형 131"/>
          <p:cNvSpPr/>
          <p:nvPr/>
        </p:nvSpPr>
        <p:spPr>
          <a:xfrm>
            <a:off x="7667326" y="5433598"/>
            <a:ext cx="84350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500" spc="-150" dirty="0" smtClean="0">
                <a:solidFill>
                  <a:srgbClr val="5E697B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</a:rPr>
              <a:t>Positive Credit</a:t>
            </a:r>
            <a:endParaRPr lang="ko-KR" altLang="en-US" sz="1500" spc="-150" dirty="0">
              <a:solidFill>
                <a:srgbClr val="5E697B"/>
              </a:solidFill>
              <a:latin typeface="Noto Sans CJK KR Medium" panose="020B0600000000000000" pitchFamily="34" charset="-127"/>
              <a:ea typeface="Noto Sans CJK KR Medium" panose="020B0600000000000000" pitchFamily="34" charset="-127"/>
            </a:endParaRPr>
          </a:p>
        </p:txBody>
      </p:sp>
      <p:cxnSp>
        <p:nvCxnSpPr>
          <p:cNvPr id="139" name="꺾인 연결선 138"/>
          <p:cNvCxnSpPr/>
          <p:nvPr/>
        </p:nvCxnSpPr>
        <p:spPr>
          <a:xfrm rot="10800000" flipH="1" flipV="1">
            <a:off x="5739130" y="3773862"/>
            <a:ext cx="1543110" cy="1754858"/>
          </a:xfrm>
          <a:prstGeom prst="bentConnector4">
            <a:avLst>
              <a:gd name="adj1" fmla="val -17925"/>
              <a:gd name="adj2" fmla="val 100035"/>
            </a:avLst>
          </a:prstGeom>
          <a:ln w="28575"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직사각형 144"/>
          <p:cNvSpPr/>
          <p:nvPr/>
        </p:nvSpPr>
        <p:spPr>
          <a:xfrm>
            <a:off x="7344123" y="4207599"/>
            <a:ext cx="1511339" cy="1598889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6" name="TextBox 145"/>
          <p:cNvSpPr txBox="1"/>
          <p:nvPr/>
        </p:nvSpPr>
        <p:spPr>
          <a:xfrm>
            <a:off x="4846974" y="3339002"/>
            <a:ext cx="963223" cy="30777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dirty="0" smtClean="0"/>
              <a:t>상단노출</a:t>
            </a:r>
            <a:endParaRPr lang="ko-KR" altLang="en-US" sz="1400" dirty="0"/>
          </a:p>
        </p:txBody>
      </p:sp>
      <p:sp>
        <p:nvSpPr>
          <p:cNvPr id="147" name="TextBox 146"/>
          <p:cNvSpPr txBox="1"/>
          <p:nvPr/>
        </p:nvSpPr>
        <p:spPr>
          <a:xfrm>
            <a:off x="7249465" y="3446571"/>
            <a:ext cx="1559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∙∙∙ 판매 가속화</a:t>
            </a:r>
            <a:endParaRPr lang="en-US" altLang="ko-KR" sz="1200" dirty="0" smtClean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1200" dirty="0" smtClean="0">
                <a:solidFill>
                  <a:srgbClr val="FF0000"/>
                </a:solidFill>
                <a:latin typeface="맑은 고딕" panose="020B0503020000020004" pitchFamily="50" charset="-127"/>
              </a:rPr>
              <a:t>∙∙∙ 프로모션 진행</a:t>
            </a:r>
            <a:endParaRPr lang="en-US" altLang="ko-KR" sz="1200" dirty="0" smtClean="0">
              <a:solidFill>
                <a:srgbClr val="FF0000"/>
              </a:solidFill>
              <a:latin typeface="맑은 고딕" panose="020B0503020000020004" pitchFamily="50" charset="-127"/>
            </a:endParaRPr>
          </a:p>
          <a:p>
            <a:r>
              <a:rPr lang="ko-KR" altLang="en-US" sz="1200" dirty="0" smtClean="0">
                <a:solidFill>
                  <a:srgbClr val="FF0000"/>
                </a:solidFill>
                <a:latin typeface="맑은 고딕" panose="020B0503020000020004" pitchFamily="50" charset="-127"/>
              </a:rPr>
              <a:t>∙∙∙ 판매관리</a:t>
            </a:r>
            <a:r>
              <a:rPr lang="en-US" altLang="ko-KR" sz="1200" dirty="0" smtClean="0">
                <a:solidFill>
                  <a:srgbClr val="FF0000"/>
                </a:solidFill>
                <a:latin typeface="맑은 고딕" panose="020B0503020000020004" pitchFamily="50" charset="-127"/>
              </a:rPr>
              <a:t>/</a:t>
            </a:r>
            <a:r>
              <a:rPr lang="ko-KR" altLang="en-US" sz="1200" smtClean="0">
                <a:solidFill>
                  <a:srgbClr val="FF0000"/>
                </a:solidFill>
                <a:latin typeface="맑은 고딕" panose="020B0503020000020004" pitchFamily="50" charset="-127"/>
              </a:rPr>
              <a:t>댓글</a:t>
            </a:r>
            <a:endParaRPr lang="ko-KR" altLang="en-US" sz="1200" dirty="0">
              <a:solidFill>
                <a:srgbClr val="FF0000"/>
              </a:solidFill>
            </a:endParaRPr>
          </a:p>
        </p:txBody>
      </p:sp>
      <p:sp>
        <p:nvSpPr>
          <p:cNvPr id="148" name="TextBox 147"/>
          <p:cNvSpPr txBox="1"/>
          <p:nvPr/>
        </p:nvSpPr>
        <p:spPr>
          <a:xfrm>
            <a:off x="7267349" y="4193541"/>
            <a:ext cx="220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+</a:t>
            </a:r>
            <a:endParaRPr lang="ko-KR" altLang="en-US"/>
          </a:p>
        </p:txBody>
      </p:sp>
      <p:sp>
        <p:nvSpPr>
          <p:cNvPr id="149" name="TextBox 148"/>
          <p:cNvSpPr txBox="1"/>
          <p:nvPr/>
        </p:nvSpPr>
        <p:spPr>
          <a:xfrm>
            <a:off x="7237091" y="3054608"/>
            <a:ext cx="17840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∙∙∙ 전략적 상품등록</a:t>
            </a:r>
            <a:endParaRPr lang="ko-KR" altLang="en-US" sz="1200" dirty="0">
              <a:solidFill>
                <a:srgbClr val="FF0000"/>
              </a:solidFill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4826682" y="3631762"/>
            <a:ext cx="13322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solidFill>
                  <a:srgbClr val="FF0000"/>
                </a:solidFill>
              </a:rPr>
              <a:t>With </a:t>
            </a:r>
          </a:p>
          <a:p>
            <a:r>
              <a:rPr lang="en-US" altLang="ko-KR" sz="1400" dirty="0" smtClean="0">
                <a:solidFill>
                  <a:srgbClr val="FF0000"/>
                </a:solidFill>
              </a:rPr>
              <a:t>Good Feedback</a:t>
            </a:r>
            <a:endParaRPr lang="ko-KR" altLang="en-US" sz="1400">
              <a:solidFill>
                <a:srgbClr val="FF0000"/>
              </a:solidFill>
            </a:endParaRPr>
          </a:p>
        </p:txBody>
      </p:sp>
      <p:sp>
        <p:nvSpPr>
          <p:cNvPr id="152" name="직사각형 151"/>
          <p:cNvSpPr/>
          <p:nvPr/>
        </p:nvSpPr>
        <p:spPr>
          <a:xfrm>
            <a:off x="1652637" y="2479704"/>
            <a:ext cx="128592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1200" spc="-150" dirty="0" smtClean="0">
                <a:solidFill>
                  <a:srgbClr val="5E697B"/>
                </a:solidFill>
                <a:latin typeface="Noto Sans CJK KR Light" panose="020B0300000000000000" pitchFamily="34" charset="-127"/>
                <a:ea typeface="Noto Sans CJK KR Light" panose="020B0300000000000000" pitchFamily="34" charset="-127"/>
              </a:rPr>
              <a:t>온라인  아이디 생성</a:t>
            </a:r>
            <a:endParaRPr lang="ko-KR" altLang="en-US" sz="1200" spc="-150" dirty="0">
              <a:solidFill>
                <a:srgbClr val="5E697B"/>
              </a:solidFill>
              <a:latin typeface="Noto Sans CJK KR Medium" panose="020B0600000000000000" pitchFamily="34" charset="-127"/>
              <a:ea typeface="Noto Sans CJK KR Medium" panose="020B0600000000000000" pitchFamily="34" charset="-127"/>
            </a:endParaRPr>
          </a:p>
        </p:txBody>
      </p:sp>
      <p:sp>
        <p:nvSpPr>
          <p:cNvPr id="153" name="직사각형 152"/>
          <p:cNvSpPr/>
          <p:nvPr/>
        </p:nvSpPr>
        <p:spPr>
          <a:xfrm>
            <a:off x="1658148" y="2432079"/>
            <a:ext cx="1255723" cy="362055"/>
          </a:xfrm>
          <a:prstGeom prst="rect">
            <a:avLst/>
          </a:prstGeom>
          <a:noFill/>
          <a:ln w="3175">
            <a:solidFill>
              <a:srgbClr val="5E69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4" name="직사각형 153"/>
          <p:cNvSpPr/>
          <p:nvPr/>
        </p:nvSpPr>
        <p:spPr>
          <a:xfrm>
            <a:off x="1920309" y="3066131"/>
            <a:ext cx="72327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1200" spc="-150" dirty="0" smtClean="0">
                <a:solidFill>
                  <a:srgbClr val="5E697B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</a:rPr>
              <a:t>상품등록</a:t>
            </a:r>
            <a:endParaRPr lang="ko-KR" altLang="en-US" sz="1200" spc="-150" dirty="0">
              <a:solidFill>
                <a:srgbClr val="5E697B"/>
              </a:solidFill>
              <a:latin typeface="Noto Sans CJK KR Medium" panose="020B0600000000000000" pitchFamily="34" charset="-127"/>
              <a:ea typeface="Noto Sans CJK KR Medium" panose="020B0600000000000000" pitchFamily="34" charset="-127"/>
            </a:endParaRPr>
          </a:p>
        </p:txBody>
      </p:sp>
      <p:sp>
        <p:nvSpPr>
          <p:cNvPr id="155" name="직사각형 154"/>
          <p:cNvSpPr/>
          <p:nvPr/>
        </p:nvSpPr>
        <p:spPr>
          <a:xfrm>
            <a:off x="1658148" y="3018506"/>
            <a:ext cx="1255723" cy="362055"/>
          </a:xfrm>
          <a:prstGeom prst="rect">
            <a:avLst/>
          </a:prstGeom>
          <a:noFill/>
          <a:ln w="3175">
            <a:solidFill>
              <a:srgbClr val="5E69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6" name="직사각형 155"/>
          <p:cNvSpPr/>
          <p:nvPr/>
        </p:nvSpPr>
        <p:spPr>
          <a:xfrm>
            <a:off x="2054964" y="3707150"/>
            <a:ext cx="45397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1200" spc="-150" dirty="0" smtClean="0">
                <a:solidFill>
                  <a:srgbClr val="5E697B"/>
                </a:solidFill>
                <a:latin typeface="Noto Sans CJK KR Light" panose="020B0300000000000000" pitchFamily="34" charset="-127"/>
                <a:ea typeface="Noto Sans CJK KR Light" panose="020B0300000000000000" pitchFamily="34" charset="-127"/>
              </a:rPr>
              <a:t>판매</a:t>
            </a:r>
            <a:endParaRPr lang="ko-KR" altLang="en-US" sz="1200" spc="-150" dirty="0">
              <a:solidFill>
                <a:srgbClr val="5E697B"/>
              </a:solidFill>
              <a:latin typeface="Noto Sans CJK KR Medium" panose="020B0600000000000000" pitchFamily="34" charset="-127"/>
              <a:ea typeface="Noto Sans CJK KR Medium" panose="020B0600000000000000" pitchFamily="34" charset="-127"/>
            </a:endParaRPr>
          </a:p>
        </p:txBody>
      </p:sp>
      <p:sp>
        <p:nvSpPr>
          <p:cNvPr id="157" name="직사각형 156"/>
          <p:cNvSpPr/>
          <p:nvPr/>
        </p:nvSpPr>
        <p:spPr>
          <a:xfrm>
            <a:off x="1658148" y="3659525"/>
            <a:ext cx="1255723" cy="362055"/>
          </a:xfrm>
          <a:prstGeom prst="rect">
            <a:avLst/>
          </a:prstGeom>
          <a:noFill/>
          <a:ln w="3175">
            <a:solidFill>
              <a:srgbClr val="5E69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8" name="이등변 삼각형 157"/>
          <p:cNvSpPr/>
          <p:nvPr/>
        </p:nvSpPr>
        <p:spPr>
          <a:xfrm rot="10800000">
            <a:off x="2146207" y="2825487"/>
            <a:ext cx="198930" cy="125274"/>
          </a:xfrm>
          <a:prstGeom prst="triangle">
            <a:avLst>
              <a:gd name="adj" fmla="val 46168"/>
            </a:avLst>
          </a:prstGeom>
          <a:solidFill>
            <a:srgbClr val="5E69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9" name="이등변 삼각형 158"/>
          <p:cNvSpPr/>
          <p:nvPr/>
        </p:nvSpPr>
        <p:spPr>
          <a:xfrm rot="10800000">
            <a:off x="2162127" y="3428267"/>
            <a:ext cx="198930" cy="125274"/>
          </a:xfrm>
          <a:prstGeom prst="triangle">
            <a:avLst>
              <a:gd name="adj" fmla="val 46168"/>
            </a:avLst>
          </a:prstGeom>
          <a:solidFill>
            <a:srgbClr val="5E69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60" name="직사각형 159"/>
          <p:cNvSpPr/>
          <p:nvPr/>
        </p:nvSpPr>
        <p:spPr>
          <a:xfrm>
            <a:off x="1660420" y="4262303"/>
            <a:ext cx="1255723" cy="362055"/>
          </a:xfrm>
          <a:prstGeom prst="rect">
            <a:avLst/>
          </a:prstGeom>
          <a:noFill/>
          <a:ln w="3175">
            <a:solidFill>
              <a:srgbClr val="5E69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1" name="이등변 삼각형 160"/>
          <p:cNvSpPr/>
          <p:nvPr/>
        </p:nvSpPr>
        <p:spPr>
          <a:xfrm rot="10800000">
            <a:off x="2178047" y="4085637"/>
            <a:ext cx="198930" cy="125274"/>
          </a:xfrm>
          <a:prstGeom prst="triangle">
            <a:avLst>
              <a:gd name="adj" fmla="val 46168"/>
            </a:avLst>
          </a:prstGeom>
          <a:solidFill>
            <a:srgbClr val="5E69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62" name="직사각형 161"/>
          <p:cNvSpPr/>
          <p:nvPr/>
        </p:nvSpPr>
        <p:spPr>
          <a:xfrm>
            <a:off x="2057236" y="4309926"/>
            <a:ext cx="45397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1200" spc="-150" dirty="0" smtClean="0">
                <a:solidFill>
                  <a:srgbClr val="5E697B"/>
                </a:solidFill>
                <a:latin typeface="Noto Sans CJK KR Medium" panose="020B0600000000000000" pitchFamily="34" charset="-127"/>
                <a:ea typeface="Noto Sans CJK KR Light" panose="020B0300000000000000" pitchFamily="34" charset="-127"/>
              </a:rPr>
              <a:t>배송</a:t>
            </a:r>
            <a:endParaRPr lang="ko-KR" altLang="en-US" sz="1200" spc="-150" dirty="0">
              <a:solidFill>
                <a:srgbClr val="5E697B"/>
              </a:solidFill>
              <a:latin typeface="Noto Sans CJK KR Medium" panose="020B0600000000000000" pitchFamily="34" charset="-127"/>
              <a:ea typeface="Noto Sans CJK KR Medium" panose="020B0600000000000000" pitchFamily="34" charset="-127"/>
            </a:endParaRPr>
          </a:p>
        </p:txBody>
      </p:sp>
      <p:sp>
        <p:nvSpPr>
          <p:cNvPr id="163" name="직사각형 162"/>
          <p:cNvSpPr/>
          <p:nvPr/>
        </p:nvSpPr>
        <p:spPr>
          <a:xfrm>
            <a:off x="1662692" y="4837787"/>
            <a:ext cx="1255723" cy="362055"/>
          </a:xfrm>
          <a:prstGeom prst="rect">
            <a:avLst/>
          </a:prstGeom>
          <a:noFill/>
          <a:ln w="3175">
            <a:solidFill>
              <a:srgbClr val="5E69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4" name="이등변 삼각형 163"/>
          <p:cNvSpPr/>
          <p:nvPr/>
        </p:nvSpPr>
        <p:spPr>
          <a:xfrm rot="10800000">
            <a:off x="2180319" y="4661121"/>
            <a:ext cx="198930" cy="125274"/>
          </a:xfrm>
          <a:prstGeom prst="triangle">
            <a:avLst>
              <a:gd name="adj" fmla="val 46168"/>
            </a:avLst>
          </a:prstGeom>
          <a:solidFill>
            <a:srgbClr val="5E69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65" name="직사각형 164"/>
          <p:cNvSpPr/>
          <p:nvPr/>
        </p:nvSpPr>
        <p:spPr>
          <a:xfrm>
            <a:off x="1924856" y="4885410"/>
            <a:ext cx="72327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1200" spc="-150" dirty="0" smtClean="0">
                <a:solidFill>
                  <a:srgbClr val="5E697B"/>
                </a:solidFill>
                <a:latin typeface="Noto Sans CJK KR Medium" panose="020B0600000000000000" pitchFamily="34" charset="-127"/>
                <a:ea typeface="Noto Sans CJK KR Light" panose="020B0300000000000000" pitchFamily="34" charset="-127"/>
              </a:rPr>
              <a:t>대금정산</a:t>
            </a:r>
            <a:endParaRPr lang="ko-KR" altLang="en-US" sz="1200" spc="-150" dirty="0">
              <a:solidFill>
                <a:srgbClr val="5E697B"/>
              </a:solidFill>
              <a:latin typeface="Noto Sans CJK KR Medium" panose="020B0600000000000000" pitchFamily="34" charset="-127"/>
              <a:ea typeface="Noto Sans CJK KR Medium" panose="020B0600000000000000" pitchFamily="34" charset="-127"/>
            </a:endParaRPr>
          </a:p>
        </p:txBody>
      </p:sp>
      <p:cxnSp>
        <p:nvCxnSpPr>
          <p:cNvPr id="187" name="직선 연결선 186"/>
          <p:cNvCxnSpPr/>
          <p:nvPr/>
        </p:nvCxnSpPr>
        <p:spPr>
          <a:xfrm>
            <a:off x="1492581" y="3554750"/>
            <a:ext cx="2432797" cy="0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0" name="TextBox 189"/>
          <p:cNvSpPr txBox="1"/>
          <p:nvPr/>
        </p:nvSpPr>
        <p:spPr>
          <a:xfrm>
            <a:off x="151616" y="3034725"/>
            <a:ext cx="14567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 smtClean="0"/>
              <a:t>모든 제품 등록 </a:t>
            </a:r>
            <a:r>
              <a:rPr lang="ko-KR" altLang="en-US" sz="1200" dirty="0">
                <a:latin typeface="맑은 고딕" panose="020B0503020000020004" pitchFamily="50" charset="-127"/>
              </a:rPr>
              <a:t>∙∙∙ </a:t>
            </a:r>
            <a:endParaRPr lang="en-US" altLang="ko-KR" sz="1200" dirty="0" smtClean="0"/>
          </a:p>
        </p:txBody>
      </p:sp>
      <p:sp>
        <p:nvSpPr>
          <p:cNvPr id="195" name="TextBox 194"/>
          <p:cNvSpPr txBox="1"/>
          <p:nvPr/>
        </p:nvSpPr>
        <p:spPr>
          <a:xfrm>
            <a:off x="38988" y="3283633"/>
            <a:ext cx="14567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smtClean="0"/>
              <a:t>기다림</a:t>
            </a:r>
            <a:r>
              <a:rPr lang="ko-KR" altLang="en-US" sz="1200" dirty="0" smtClean="0">
                <a:latin typeface="맑은 고딕" panose="020B0503020000020004" pitchFamily="50" charset="-127"/>
              </a:rPr>
              <a:t> </a:t>
            </a:r>
            <a:r>
              <a:rPr lang="ko-KR" altLang="en-US" sz="1200" dirty="0">
                <a:latin typeface="맑은 고딕" panose="020B0503020000020004" pitchFamily="50" charset="-127"/>
              </a:rPr>
              <a:t>∙∙∙ </a:t>
            </a:r>
            <a:endParaRPr lang="en-US" altLang="ko-KR" sz="1200" dirty="0" smtClean="0"/>
          </a:p>
          <a:p>
            <a:pPr algn="r"/>
            <a:r>
              <a:rPr lang="ko-KR" altLang="en-US" sz="1200" dirty="0" smtClean="0">
                <a:solidFill>
                  <a:srgbClr val="FF0000"/>
                </a:solidFill>
                <a:latin typeface="맑은 고딕" panose="020B0503020000020004" pitchFamily="50" charset="-127"/>
              </a:rPr>
              <a:t>왜 안 팔리지</a:t>
            </a:r>
            <a:r>
              <a:rPr lang="en-US" altLang="ko-KR" sz="1200" dirty="0" smtClean="0">
                <a:solidFill>
                  <a:srgbClr val="FF0000"/>
                </a:solidFill>
                <a:latin typeface="맑은 고딕" panose="020B0503020000020004" pitchFamily="50" charset="-127"/>
              </a:rPr>
              <a:t>?</a:t>
            </a:r>
            <a:r>
              <a:rPr lang="ko-KR" altLang="en-US" sz="1200">
                <a:solidFill>
                  <a:srgbClr val="FF0000"/>
                </a:solidFill>
                <a:latin typeface="맑은 고딕" panose="020B0503020000020004" pitchFamily="50" charset="-127"/>
              </a:rPr>
              <a:t> ∙∙∙ </a:t>
            </a:r>
            <a:endParaRPr lang="ko-KR" altLang="en-US" sz="1200" dirty="0"/>
          </a:p>
        </p:txBody>
      </p:sp>
      <p:sp>
        <p:nvSpPr>
          <p:cNvPr id="196" name="TextBox 195"/>
          <p:cNvSpPr txBox="1"/>
          <p:nvPr/>
        </p:nvSpPr>
        <p:spPr>
          <a:xfrm>
            <a:off x="5102796" y="4920953"/>
            <a:ext cx="598086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dirty="0" smtClean="0"/>
              <a:t> 반복</a:t>
            </a:r>
            <a:endParaRPr lang="ko-KR" altLang="en-US" sz="1400" dirty="0"/>
          </a:p>
        </p:txBody>
      </p:sp>
      <p:sp>
        <p:nvSpPr>
          <p:cNvPr id="197" name="덧셈 기호 196"/>
          <p:cNvSpPr/>
          <p:nvPr/>
        </p:nvSpPr>
        <p:spPr>
          <a:xfrm>
            <a:off x="7869256" y="3990193"/>
            <a:ext cx="336790" cy="336790"/>
          </a:xfrm>
          <a:prstGeom prst="mathPl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8" name="직사각형 197"/>
          <p:cNvSpPr/>
          <p:nvPr/>
        </p:nvSpPr>
        <p:spPr>
          <a:xfrm>
            <a:off x="7344779" y="2988439"/>
            <a:ext cx="1511339" cy="1092062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9" name="직사각형 198"/>
          <p:cNvSpPr/>
          <p:nvPr/>
        </p:nvSpPr>
        <p:spPr>
          <a:xfrm>
            <a:off x="5818993" y="3313985"/>
            <a:ext cx="4828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>
                <a:latin typeface="맑은 고딕" panose="020B0503020000020004" pitchFamily="50" charset="-127"/>
              </a:rPr>
              <a:t>∙∙∙ </a:t>
            </a:r>
            <a:endParaRPr lang="en-US" altLang="ko-KR" dirty="0"/>
          </a:p>
        </p:txBody>
      </p:sp>
      <p:pic>
        <p:nvPicPr>
          <p:cNvPr id="200" name="그림 19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4985" y="1948373"/>
            <a:ext cx="1084533" cy="1084533"/>
          </a:xfrm>
          <a:prstGeom prst="rect">
            <a:avLst/>
          </a:prstGeom>
        </p:spPr>
      </p:pic>
      <p:pic>
        <p:nvPicPr>
          <p:cNvPr id="201" name="그림 20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79097" y="1860590"/>
            <a:ext cx="467353" cy="559593"/>
          </a:xfrm>
          <a:prstGeom prst="rect">
            <a:avLst/>
          </a:prstGeom>
        </p:spPr>
      </p:pic>
      <p:sp>
        <p:nvSpPr>
          <p:cNvPr id="203" name="직사각형 202"/>
          <p:cNvSpPr/>
          <p:nvPr/>
        </p:nvSpPr>
        <p:spPr>
          <a:xfrm>
            <a:off x="1524727" y="3653302"/>
            <a:ext cx="1499213" cy="1653369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solidFill>
              <a:schemeClr val="accent1">
                <a:shade val="50000"/>
                <a:alpha val="2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4" name="TextBox 203"/>
          <p:cNvSpPr txBox="1"/>
          <p:nvPr/>
        </p:nvSpPr>
        <p:spPr>
          <a:xfrm>
            <a:off x="41260" y="3708993"/>
            <a:ext cx="14567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smtClean="0"/>
              <a:t>조금 더 기다림</a:t>
            </a:r>
            <a:r>
              <a:rPr lang="ko-KR" altLang="en-US" sz="1200" dirty="0" smtClean="0">
                <a:latin typeface="맑은 고딕" panose="020B0503020000020004" pitchFamily="50" charset="-127"/>
              </a:rPr>
              <a:t> </a:t>
            </a:r>
            <a:r>
              <a:rPr lang="ko-KR" altLang="en-US" sz="1200" dirty="0">
                <a:latin typeface="맑은 고딕" panose="020B0503020000020004" pitchFamily="50" charset="-127"/>
              </a:rPr>
              <a:t>∙∙∙ </a:t>
            </a:r>
            <a:endParaRPr lang="en-US" altLang="ko-KR" sz="1200" dirty="0" smtClean="0"/>
          </a:p>
          <a:p>
            <a:pPr algn="r"/>
            <a:r>
              <a:rPr lang="ko-KR" altLang="en-US" sz="1200" dirty="0" smtClean="0">
                <a:solidFill>
                  <a:srgbClr val="FF0000"/>
                </a:solidFill>
                <a:latin typeface="맑은 고딕" panose="020B0503020000020004" pitchFamily="50" charset="-127"/>
              </a:rPr>
              <a:t>왜 안 팔리지</a:t>
            </a:r>
            <a:r>
              <a:rPr lang="en-US" altLang="ko-KR" sz="1200" dirty="0" smtClean="0">
                <a:solidFill>
                  <a:srgbClr val="FF0000"/>
                </a:solidFill>
                <a:latin typeface="맑은 고딕" panose="020B0503020000020004" pitchFamily="50" charset="-127"/>
              </a:rPr>
              <a:t>?</a:t>
            </a:r>
            <a:r>
              <a:rPr lang="ko-KR" altLang="en-US" sz="1200">
                <a:solidFill>
                  <a:srgbClr val="FF0000"/>
                </a:solidFill>
                <a:latin typeface="맑은 고딕" panose="020B0503020000020004" pitchFamily="50" charset="-127"/>
              </a:rPr>
              <a:t> ∙∙∙ </a:t>
            </a:r>
            <a:endParaRPr lang="ko-KR" altLang="en-US" sz="1200" dirty="0"/>
          </a:p>
        </p:txBody>
      </p:sp>
      <p:sp>
        <p:nvSpPr>
          <p:cNvPr id="205" name="TextBox 204"/>
          <p:cNvSpPr txBox="1"/>
          <p:nvPr/>
        </p:nvSpPr>
        <p:spPr>
          <a:xfrm>
            <a:off x="-38357" y="4148000"/>
            <a:ext cx="15404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smtClean="0"/>
              <a:t>조금만 더 </a:t>
            </a:r>
            <a:r>
              <a:rPr lang="ko-KR" altLang="en-US" sz="1200" dirty="0" smtClean="0">
                <a:latin typeface="맑은 고딕" panose="020B0503020000020004" pitchFamily="50" charset="-127"/>
              </a:rPr>
              <a:t>∙∙∙ </a:t>
            </a:r>
            <a:endParaRPr lang="en-US" altLang="ko-KR" sz="1200" dirty="0" smtClean="0"/>
          </a:p>
          <a:p>
            <a:pPr algn="r"/>
            <a:r>
              <a:rPr lang="ko-KR" altLang="en-US" sz="1200" dirty="0" smtClean="0">
                <a:solidFill>
                  <a:srgbClr val="FF0000"/>
                </a:solidFill>
                <a:latin typeface="맑은 고딕" panose="020B0503020000020004" pitchFamily="50" charset="-127"/>
              </a:rPr>
              <a:t>왜 </a:t>
            </a:r>
            <a:r>
              <a:rPr lang="ko-KR" altLang="en-US" sz="1200" dirty="0">
                <a:solidFill>
                  <a:srgbClr val="FF0000"/>
                </a:solidFill>
                <a:latin typeface="맑은 고딕" panose="020B0503020000020004" pitchFamily="50" charset="-127"/>
              </a:rPr>
              <a:t>∙∙∙ 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xmlns="" val="187838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314699" y="557511"/>
            <a:ext cx="68802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b="1" spc="-150" dirty="0">
                <a:solidFill>
                  <a:srgbClr val="383836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</a:rPr>
              <a:t>‘</a:t>
            </a:r>
            <a:r>
              <a:rPr lang="ko-KR" altLang="en-US" b="1" spc="-150" dirty="0">
                <a:solidFill>
                  <a:srgbClr val="383836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</a:rPr>
              <a:t>든든한 파트너가 되어 드립니다</a:t>
            </a:r>
            <a:r>
              <a:rPr lang="en-US" altLang="ko-KR" b="1" spc="-150" dirty="0">
                <a:solidFill>
                  <a:srgbClr val="383836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</a:rPr>
              <a:t>.’</a:t>
            </a:r>
            <a:endParaRPr lang="ko-KR" altLang="en-US" b="1" spc="-150" dirty="0">
              <a:solidFill>
                <a:srgbClr val="383836"/>
              </a:solidFill>
              <a:latin typeface="Noto Sans CJK KR Medium" panose="020B0600000000000000" pitchFamily="34" charset="-127"/>
              <a:ea typeface="Noto Sans CJK KR Medium" panose="020B0600000000000000" pitchFamily="34" charset="-127"/>
            </a:endParaRPr>
          </a:p>
        </p:txBody>
      </p:sp>
      <p:sp>
        <p:nvSpPr>
          <p:cNvPr id="32" name="모서리가 둥근 직사각형 31"/>
          <p:cNvSpPr/>
          <p:nvPr/>
        </p:nvSpPr>
        <p:spPr>
          <a:xfrm>
            <a:off x="5810672" y="1899137"/>
            <a:ext cx="1635696" cy="412161"/>
          </a:xfrm>
          <a:prstGeom prst="roundRect">
            <a:avLst>
              <a:gd name="adj" fmla="val 5476"/>
            </a:avLst>
          </a:prstGeom>
          <a:solidFill>
            <a:srgbClr val="5E69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모서리가 둥근 직사각형 36"/>
          <p:cNvSpPr/>
          <p:nvPr/>
        </p:nvSpPr>
        <p:spPr>
          <a:xfrm>
            <a:off x="1679873" y="1899138"/>
            <a:ext cx="1231497" cy="412161"/>
          </a:xfrm>
          <a:prstGeom prst="roundRect">
            <a:avLst>
              <a:gd name="adj" fmla="val 5476"/>
            </a:avLst>
          </a:prstGeom>
          <a:solidFill>
            <a:srgbClr val="5E69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직사각형 38"/>
          <p:cNvSpPr/>
          <p:nvPr/>
        </p:nvSpPr>
        <p:spPr>
          <a:xfrm>
            <a:off x="1962837" y="1941599"/>
            <a:ext cx="66556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400" b="1" spc="-150" dirty="0" err="1" smtClean="0">
                <a:solidFill>
                  <a:schemeClr val="bg1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</a:rPr>
              <a:t>고객사</a:t>
            </a:r>
            <a:endParaRPr lang="ko-KR" altLang="en-US" sz="1400" b="1" spc="-150" dirty="0">
              <a:solidFill>
                <a:schemeClr val="bg1"/>
              </a:solidFill>
              <a:latin typeface="Noto Sans CJK KR Medium" panose="020B0600000000000000" pitchFamily="34" charset="-127"/>
              <a:ea typeface="Noto Sans CJK KR Medium" panose="020B0600000000000000" pitchFamily="34" charset="-127"/>
            </a:endParaRPr>
          </a:p>
        </p:txBody>
      </p:sp>
      <p:sp>
        <p:nvSpPr>
          <p:cNvPr id="40" name="직사각형 39"/>
          <p:cNvSpPr/>
          <p:nvPr/>
        </p:nvSpPr>
        <p:spPr>
          <a:xfrm>
            <a:off x="5939115" y="1903528"/>
            <a:ext cx="146706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400" b="1" spc="-150" dirty="0" err="1" smtClean="0">
                <a:solidFill>
                  <a:schemeClr val="bg1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</a:rPr>
              <a:t>케이지엘네트웍스</a:t>
            </a:r>
            <a:endParaRPr lang="ko-KR" altLang="en-US" sz="1400" b="1" spc="-150" dirty="0">
              <a:solidFill>
                <a:schemeClr val="bg1"/>
              </a:solidFill>
              <a:latin typeface="Noto Sans CJK KR Medium" panose="020B0600000000000000" pitchFamily="34" charset="-127"/>
              <a:ea typeface="Noto Sans CJK KR Medium" panose="020B0600000000000000" pitchFamily="34" charset="-127"/>
            </a:endParaRPr>
          </a:p>
        </p:txBody>
      </p:sp>
      <p:sp>
        <p:nvSpPr>
          <p:cNvPr id="41" name="직사각형 40"/>
          <p:cNvSpPr/>
          <p:nvPr/>
        </p:nvSpPr>
        <p:spPr>
          <a:xfrm>
            <a:off x="410210" y="1260512"/>
            <a:ext cx="8257628" cy="393700"/>
          </a:xfrm>
          <a:prstGeom prst="rect">
            <a:avLst/>
          </a:prstGeom>
          <a:solidFill>
            <a:srgbClr val="01B1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직사각형 41"/>
          <p:cNvSpPr/>
          <p:nvPr/>
        </p:nvSpPr>
        <p:spPr>
          <a:xfrm>
            <a:off x="383279" y="1299863"/>
            <a:ext cx="688022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400" b="1" spc="-150" dirty="0" smtClean="0">
                <a:solidFill>
                  <a:schemeClr val="bg1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</a:rPr>
              <a:t>무엇을 도와주나요</a:t>
            </a:r>
            <a:r>
              <a:rPr lang="en-US" altLang="ko-KR" sz="1400" b="1" spc="-150" dirty="0" smtClean="0">
                <a:solidFill>
                  <a:schemeClr val="bg1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</a:rPr>
              <a:t>?   4 .</a:t>
            </a:r>
            <a:r>
              <a:rPr lang="ko-KR" altLang="en-US" sz="1400" b="1" spc="-150" dirty="0" smtClean="0">
                <a:solidFill>
                  <a:schemeClr val="bg1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</a:rPr>
              <a:t>판매 </a:t>
            </a:r>
            <a:r>
              <a:rPr lang="ko-KR" altLang="en-US" sz="1400" b="1" spc="-150" dirty="0">
                <a:solidFill>
                  <a:schemeClr val="bg1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</a:rPr>
              <a:t>플랜</a:t>
            </a:r>
            <a:r>
              <a:rPr lang="en-US" altLang="ko-KR" sz="1400" b="1" spc="-150" dirty="0" smtClean="0">
                <a:solidFill>
                  <a:schemeClr val="bg1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</a:rPr>
              <a:t>_</a:t>
            </a:r>
            <a:r>
              <a:rPr lang="ko-KR" altLang="en-US" sz="1400" b="1" spc="-150" dirty="0" smtClean="0">
                <a:solidFill>
                  <a:schemeClr val="bg1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</a:rPr>
              <a:t>오프라인 거래처 활용</a:t>
            </a:r>
            <a:r>
              <a:rPr lang="en-US" altLang="ko-KR" sz="1400" b="1" spc="-150" dirty="0" smtClean="0">
                <a:solidFill>
                  <a:schemeClr val="bg1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</a:rPr>
              <a:t>(</a:t>
            </a:r>
            <a:r>
              <a:rPr lang="ko-KR" altLang="en-US" sz="1400" b="1" spc="-150" dirty="0" smtClean="0">
                <a:solidFill>
                  <a:schemeClr val="bg1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</a:rPr>
              <a:t>재고소진</a:t>
            </a:r>
            <a:r>
              <a:rPr lang="en-US" altLang="ko-KR" sz="1400" b="1" spc="-150" dirty="0" smtClean="0">
                <a:solidFill>
                  <a:schemeClr val="bg1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</a:rPr>
              <a:t>)</a:t>
            </a:r>
            <a:endParaRPr lang="ko-KR" altLang="en-US" sz="1400" b="1" spc="-150" dirty="0">
              <a:solidFill>
                <a:schemeClr val="bg1"/>
              </a:solidFill>
              <a:latin typeface="Noto Sans CJK KR Medium" panose="020B0600000000000000" pitchFamily="34" charset="-127"/>
              <a:ea typeface="Noto Sans CJK KR Medium" panose="020B0600000000000000" pitchFamily="34" charset="-127"/>
            </a:endParaRPr>
          </a:p>
        </p:txBody>
      </p:sp>
      <p:sp>
        <p:nvSpPr>
          <p:cNvPr id="46" name="슬라이드 번호 개체 틀 45"/>
          <p:cNvSpPr>
            <a:spLocks noGrp="1"/>
          </p:cNvSpPr>
          <p:nvPr>
            <p:ph type="sldNum" sz="quarter" idx="12"/>
          </p:nvPr>
        </p:nvSpPr>
        <p:spPr>
          <a:xfrm>
            <a:off x="6457950" y="6438239"/>
            <a:ext cx="2057400" cy="365125"/>
          </a:xfrm>
        </p:spPr>
        <p:txBody>
          <a:bodyPr/>
          <a:lstStyle/>
          <a:p>
            <a:fld id="{B1FB883C-422F-489C-96E3-C6811C178ED9}" type="slidenum">
              <a:rPr lang="ko-KR" altLang="en-US" smtClean="0"/>
              <a:pPr/>
              <a:t>13</a:t>
            </a:fld>
            <a:endParaRPr lang="ko-KR" altLang="en-US"/>
          </a:p>
        </p:txBody>
      </p:sp>
      <p:sp>
        <p:nvSpPr>
          <p:cNvPr id="106" name="직사각형 105"/>
          <p:cNvSpPr/>
          <p:nvPr/>
        </p:nvSpPr>
        <p:spPr>
          <a:xfrm>
            <a:off x="340099" y="285815"/>
            <a:ext cx="2892758" cy="313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100" b="1" dirty="0">
                <a:solidFill>
                  <a:srgbClr val="01B1AF"/>
                </a:solidFill>
                <a:latin typeface="Noto Sans CJK KR Black" panose="020B0A00000000000000" pitchFamily="34" charset="-127"/>
                <a:ea typeface="Noto Sans CJK KR Black" panose="020B0A00000000000000" pitchFamily="34" charset="-127"/>
              </a:rPr>
              <a:t>핵심 </a:t>
            </a:r>
            <a:r>
              <a:rPr lang="en-US" altLang="ko-KR" sz="1100" b="1" dirty="0">
                <a:solidFill>
                  <a:srgbClr val="01B1AF"/>
                </a:solidFill>
                <a:latin typeface="Noto Sans CJK KR Black" panose="020B0A00000000000000" pitchFamily="34" charset="-127"/>
                <a:ea typeface="Noto Sans CJK KR Black" panose="020B0A00000000000000" pitchFamily="34" charset="-127"/>
              </a:rPr>
              <a:t>BM</a:t>
            </a:r>
            <a:r>
              <a:rPr lang="en-US" altLang="ko-KR" sz="1100" b="1" dirty="0" smtClean="0">
                <a:solidFill>
                  <a:srgbClr val="01B1AF"/>
                </a:solidFill>
                <a:latin typeface="Noto Sans CJK KR Black" panose="020B0A00000000000000" pitchFamily="34" charset="-127"/>
                <a:ea typeface="Noto Sans CJK KR Black" panose="020B0A00000000000000" pitchFamily="34" charset="-127"/>
              </a:rPr>
              <a:t>: </a:t>
            </a:r>
            <a:r>
              <a:rPr lang="ko-KR" altLang="en-US" sz="1100" b="1" dirty="0" smtClean="0">
                <a:solidFill>
                  <a:srgbClr val="01B1AF"/>
                </a:solidFill>
                <a:latin typeface="Noto Sans CJK KR Black" panose="020B0A00000000000000" pitchFamily="34" charset="-127"/>
                <a:ea typeface="Noto Sans CJK KR Black" panose="020B0A00000000000000" pitchFamily="34" charset="-127"/>
              </a:rPr>
              <a:t>미국 진출 </a:t>
            </a:r>
            <a:r>
              <a:rPr lang="ko-KR" altLang="en-US" sz="1100" b="1" dirty="0" err="1" smtClean="0">
                <a:solidFill>
                  <a:srgbClr val="01B1AF"/>
                </a:solidFill>
                <a:latin typeface="Noto Sans CJK KR Black" panose="020B0A00000000000000" pitchFamily="34" charset="-127"/>
                <a:ea typeface="Noto Sans CJK KR Black" panose="020B0A00000000000000" pitchFamily="34" charset="-127"/>
              </a:rPr>
              <a:t>파트너쉽</a:t>
            </a:r>
            <a:endParaRPr lang="ko-KR" altLang="en-US" sz="1100" b="1" dirty="0">
              <a:solidFill>
                <a:srgbClr val="01B1AF"/>
              </a:solidFill>
              <a:latin typeface="Noto Sans CJK KR Black" panose="020B0A00000000000000" pitchFamily="34" charset="-127"/>
              <a:ea typeface="Noto Sans CJK KR Black" panose="020B0A00000000000000" pitchFamily="34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94118" y="1809730"/>
            <a:ext cx="61685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000" dirty="0" smtClean="0">
                <a:solidFill>
                  <a:srgbClr val="FF0000"/>
                </a:solidFill>
              </a:rPr>
              <a:t>vs</a:t>
            </a:r>
            <a:endParaRPr lang="ko-KR" altLang="en-US" sz="3000">
              <a:solidFill>
                <a:srgbClr val="FF0000"/>
              </a:solidFill>
            </a:endParaRPr>
          </a:p>
        </p:txBody>
      </p:sp>
      <p:sp>
        <p:nvSpPr>
          <p:cNvPr id="149" name="TextBox 148"/>
          <p:cNvSpPr txBox="1"/>
          <p:nvPr/>
        </p:nvSpPr>
        <p:spPr>
          <a:xfrm>
            <a:off x="7237091" y="3054608"/>
            <a:ext cx="17840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∙∙∙ 정기운송 트럭</a:t>
            </a:r>
            <a:endParaRPr lang="ko-KR" altLang="en-US" sz="1200" dirty="0">
              <a:solidFill>
                <a:srgbClr val="FF0000"/>
              </a:solidFill>
            </a:endParaRPr>
          </a:p>
        </p:txBody>
      </p:sp>
      <p:sp>
        <p:nvSpPr>
          <p:cNvPr id="152" name="직사각형 151"/>
          <p:cNvSpPr/>
          <p:nvPr/>
        </p:nvSpPr>
        <p:spPr>
          <a:xfrm>
            <a:off x="1926751" y="2479704"/>
            <a:ext cx="73770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1200" spc="-150" dirty="0" smtClean="0">
                <a:solidFill>
                  <a:srgbClr val="5E697B"/>
                </a:solidFill>
                <a:latin typeface="Noto Sans CJK KR Medium" panose="020B0600000000000000" pitchFamily="34" charset="-127"/>
                <a:ea typeface="Noto Sans CJK KR Light" panose="020B0300000000000000" pitchFamily="34" charset="-127"/>
              </a:rPr>
              <a:t>시장 조사</a:t>
            </a:r>
            <a:endParaRPr lang="ko-KR" altLang="en-US" sz="1200" spc="-150" dirty="0">
              <a:solidFill>
                <a:srgbClr val="5E697B"/>
              </a:solidFill>
              <a:latin typeface="Noto Sans CJK KR Medium" panose="020B0600000000000000" pitchFamily="34" charset="-127"/>
              <a:ea typeface="Noto Sans CJK KR Medium" panose="020B0600000000000000" pitchFamily="34" charset="-127"/>
            </a:endParaRPr>
          </a:p>
        </p:txBody>
      </p:sp>
      <p:sp>
        <p:nvSpPr>
          <p:cNvPr id="153" name="직사각형 152"/>
          <p:cNvSpPr/>
          <p:nvPr/>
        </p:nvSpPr>
        <p:spPr>
          <a:xfrm>
            <a:off x="1658148" y="2432079"/>
            <a:ext cx="1255723" cy="362055"/>
          </a:xfrm>
          <a:prstGeom prst="rect">
            <a:avLst/>
          </a:prstGeom>
          <a:noFill/>
          <a:ln w="3175">
            <a:solidFill>
              <a:srgbClr val="5E69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4" name="직사각형 153"/>
          <p:cNvSpPr/>
          <p:nvPr/>
        </p:nvSpPr>
        <p:spPr>
          <a:xfrm>
            <a:off x="1778444" y="3066131"/>
            <a:ext cx="100700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1200" spc="-150" dirty="0" smtClean="0">
                <a:solidFill>
                  <a:srgbClr val="5E697B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</a:rPr>
              <a:t>오프라인 영업</a:t>
            </a:r>
            <a:endParaRPr lang="ko-KR" altLang="en-US" sz="1200" spc="-150" dirty="0">
              <a:solidFill>
                <a:srgbClr val="5E697B"/>
              </a:solidFill>
              <a:latin typeface="Noto Sans CJK KR Medium" panose="020B0600000000000000" pitchFamily="34" charset="-127"/>
              <a:ea typeface="Noto Sans CJK KR Medium" panose="020B0600000000000000" pitchFamily="34" charset="-127"/>
            </a:endParaRPr>
          </a:p>
        </p:txBody>
      </p:sp>
      <p:sp>
        <p:nvSpPr>
          <p:cNvPr id="155" name="직사각형 154"/>
          <p:cNvSpPr/>
          <p:nvPr/>
        </p:nvSpPr>
        <p:spPr>
          <a:xfrm>
            <a:off x="1658148" y="3018506"/>
            <a:ext cx="1255723" cy="362055"/>
          </a:xfrm>
          <a:prstGeom prst="rect">
            <a:avLst/>
          </a:prstGeom>
          <a:noFill/>
          <a:ln w="3175">
            <a:solidFill>
              <a:srgbClr val="5E69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6" name="직사각형 155"/>
          <p:cNvSpPr/>
          <p:nvPr/>
        </p:nvSpPr>
        <p:spPr>
          <a:xfrm>
            <a:off x="2054963" y="4266709"/>
            <a:ext cx="45397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1200" spc="-150" dirty="0" smtClean="0">
                <a:solidFill>
                  <a:srgbClr val="5E697B"/>
                </a:solidFill>
                <a:latin typeface="Noto Sans CJK KR Medium" panose="020B0600000000000000" pitchFamily="34" charset="-127"/>
                <a:ea typeface="Noto Sans CJK KR Light" panose="020B0300000000000000" pitchFamily="34" charset="-127"/>
              </a:rPr>
              <a:t>납품</a:t>
            </a:r>
            <a:endParaRPr lang="ko-KR" altLang="en-US" sz="1200" spc="-150" dirty="0">
              <a:solidFill>
                <a:srgbClr val="5E697B"/>
              </a:solidFill>
              <a:latin typeface="Noto Sans CJK KR Medium" panose="020B0600000000000000" pitchFamily="34" charset="-127"/>
              <a:ea typeface="Noto Sans CJK KR Medium" panose="020B0600000000000000" pitchFamily="34" charset="-127"/>
            </a:endParaRPr>
          </a:p>
        </p:txBody>
      </p:sp>
      <p:sp>
        <p:nvSpPr>
          <p:cNvPr id="157" name="직사각형 156"/>
          <p:cNvSpPr/>
          <p:nvPr/>
        </p:nvSpPr>
        <p:spPr>
          <a:xfrm>
            <a:off x="1658148" y="4219084"/>
            <a:ext cx="1255723" cy="362055"/>
          </a:xfrm>
          <a:prstGeom prst="rect">
            <a:avLst/>
          </a:prstGeom>
          <a:noFill/>
          <a:ln w="3175">
            <a:solidFill>
              <a:srgbClr val="5E69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8" name="이등변 삼각형 157"/>
          <p:cNvSpPr/>
          <p:nvPr/>
        </p:nvSpPr>
        <p:spPr>
          <a:xfrm rot="10800000">
            <a:off x="2159855" y="2839135"/>
            <a:ext cx="198930" cy="125274"/>
          </a:xfrm>
          <a:prstGeom prst="triangle">
            <a:avLst>
              <a:gd name="adj" fmla="val 46168"/>
            </a:avLst>
          </a:prstGeom>
          <a:solidFill>
            <a:srgbClr val="5E69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9" name="이등변 삼각형 158"/>
          <p:cNvSpPr/>
          <p:nvPr/>
        </p:nvSpPr>
        <p:spPr>
          <a:xfrm rot="10800000">
            <a:off x="2162127" y="3428267"/>
            <a:ext cx="198930" cy="125274"/>
          </a:xfrm>
          <a:prstGeom prst="triangle">
            <a:avLst>
              <a:gd name="adj" fmla="val 46168"/>
            </a:avLst>
          </a:prstGeom>
          <a:solidFill>
            <a:srgbClr val="5E69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63" name="직사각형 162"/>
          <p:cNvSpPr/>
          <p:nvPr/>
        </p:nvSpPr>
        <p:spPr>
          <a:xfrm>
            <a:off x="1662692" y="4824138"/>
            <a:ext cx="1255723" cy="362055"/>
          </a:xfrm>
          <a:prstGeom prst="rect">
            <a:avLst/>
          </a:prstGeom>
          <a:noFill/>
          <a:ln w="3175">
            <a:solidFill>
              <a:srgbClr val="5E69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5" name="직사각형 164"/>
          <p:cNvSpPr/>
          <p:nvPr/>
        </p:nvSpPr>
        <p:spPr>
          <a:xfrm>
            <a:off x="1924856" y="4871761"/>
            <a:ext cx="72327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1200" spc="-150" dirty="0" smtClean="0">
                <a:solidFill>
                  <a:srgbClr val="5E697B"/>
                </a:solidFill>
                <a:latin typeface="Noto Sans CJK KR Medium" panose="020B0600000000000000" pitchFamily="34" charset="-127"/>
                <a:ea typeface="Noto Sans CJK KR Light" panose="020B0300000000000000" pitchFamily="34" charset="-127"/>
              </a:rPr>
              <a:t>대금정산</a:t>
            </a:r>
            <a:endParaRPr lang="ko-KR" altLang="en-US" sz="1200" spc="-150" dirty="0">
              <a:solidFill>
                <a:srgbClr val="5E697B"/>
              </a:solidFill>
              <a:latin typeface="Noto Sans CJK KR Medium" panose="020B0600000000000000" pitchFamily="34" charset="-127"/>
              <a:ea typeface="Noto Sans CJK KR Medium" panose="020B0600000000000000" pitchFamily="34" charset="-127"/>
            </a:endParaRPr>
          </a:p>
        </p:txBody>
      </p:sp>
      <p:cxnSp>
        <p:nvCxnSpPr>
          <p:cNvPr id="187" name="직선 연결선 186"/>
          <p:cNvCxnSpPr/>
          <p:nvPr/>
        </p:nvCxnSpPr>
        <p:spPr>
          <a:xfrm>
            <a:off x="1260565" y="3554750"/>
            <a:ext cx="2432797" cy="0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8" name="TextBox 187"/>
          <p:cNvSpPr txBox="1"/>
          <p:nvPr/>
        </p:nvSpPr>
        <p:spPr>
          <a:xfrm>
            <a:off x="-1956" y="3665774"/>
            <a:ext cx="14567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smtClean="0"/>
              <a:t>기다림</a:t>
            </a:r>
            <a:r>
              <a:rPr lang="ko-KR" altLang="en-US" sz="1200" dirty="0" smtClean="0">
                <a:latin typeface="맑은 고딕" panose="020B0503020000020004" pitchFamily="50" charset="-127"/>
              </a:rPr>
              <a:t> </a:t>
            </a:r>
            <a:r>
              <a:rPr lang="ko-KR" altLang="en-US" sz="1200" dirty="0">
                <a:latin typeface="맑은 고딕" panose="020B0503020000020004" pitchFamily="50" charset="-127"/>
              </a:rPr>
              <a:t>∙∙∙ </a:t>
            </a:r>
            <a:endParaRPr lang="en-US" altLang="ko-KR" sz="1200" dirty="0" smtClean="0"/>
          </a:p>
          <a:p>
            <a:pPr algn="r"/>
            <a:r>
              <a:rPr lang="ko-KR" altLang="en-US" sz="1200" dirty="0" smtClean="0">
                <a:solidFill>
                  <a:srgbClr val="FF0000"/>
                </a:solidFill>
                <a:latin typeface="맑은 고딕" panose="020B0503020000020004" pitchFamily="50" charset="-127"/>
              </a:rPr>
              <a:t>왜 안 팔리지</a:t>
            </a:r>
            <a:r>
              <a:rPr lang="en-US" altLang="ko-KR" sz="1200" dirty="0" smtClean="0">
                <a:solidFill>
                  <a:srgbClr val="FF0000"/>
                </a:solidFill>
                <a:latin typeface="맑은 고딕" panose="020B0503020000020004" pitchFamily="50" charset="-127"/>
              </a:rPr>
              <a:t>?</a:t>
            </a:r>
            <a:r>
              <a:rPr lang="ko-KR" altLang="en-US" sz="1200">
                <a:solidFill>
                  <a:srgbClr val="FF0000"/>
                </a:solidFill>
                <a:latin typeface="맑은 고딕" panose="020B0503020000020004" pitchFamily="50" charset="-127"/>
              </a:rPr>
              <a:t> ∙∙∙ </a:t>
            </a:r>
            <a:endParaRPr lang="ko-KR" altLang="en-US" sz="1200" dirty="0"/>
          </a:p>
        </p:txBody>
      </p:sp>
      <p:sp>
        <p:nvSpPr>
          <p:cNvPr id="190" name="TextBox 189"/>
          <p:cNvSpPr txBox="1"/>
          <p:nvPr/>
        </p:nvSpPr>
        <p:spPr>
          <a:xfrm>
            <a:off x="58653" y="3033286"/>
            <a:ext cx="16506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 smtClean="0">
                <a:latin typeface="맑은 고딕" panose="020B0503020000020004" pitchFamily="50" charset="-127"/>
              </a:rPr>
              <a:t>전화</a:t>
            </a:r>
            <a:r>
              <a:rPr lang="en-US" altLang="ko-KR" sz="1200" dirty="0" smtClean="0">
                <a:latin typeface="맑은 고딕" panose="020B0503020000020004" pitchFamily="50" charset="-127"/>
              </a:rPr>
              <a:t>/ </a:t>
            </a:r>
            <a:r>
              <a:rPr lang="ko-KR" altLang="en-US" sz="1200" smtClean="0">
                <a:latin typeface="맑은 고딕" panose="020B0503020000020004" pitchFamily="50" charset="-127"/>
              </a:rPr>
              <a:t>방문영업 </a:t>
            </a:r>
            <a:r>
              <a:rPr lang="ko-KR" altLang="en-US" sz="1200">
                <a:latin typeface="맑은 고딕" panose="020B0503020000020004" pitchFamily="50" charset="-127"/>
              </a:rPr>
              <a:t>∙∙∙ </a:t>
            </a:r>
            <a:endParaRPr lang="en-US" altLang="ko-KR" sz="1200" dirty="0" smtClean="0"/>
          </a:p>
        </p:txBody>
      </p:sp>
      <p:sp>
        <p:nvSpPr>
          <p:cNvPr id="5" name="위쪽/아래쪽 화살표 4"/>
          <p:cNvSpPr/>
          <p:nvPr/>
        </p:nvSpPr>
        <p:spPr>
          <a:xfrm>
            <a:off x="553581" y="3390209"/>
            <a:ext cx="172418" cy="288692"/>
          </a:xfrm>
          <a:prstGeom prst="upDown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725998" y="3371211"/>
            <a:ext cx="582665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dirty="0" smtClean="0"/>
              <a:t>반복</a:t>
            </a:r>
            <a:endParaRPr lang="ko-KR" altLang="en-US" sz="1200" dirty="0"/>
          </a:p>
        </p:txBody>
      </p:sp>
      <p:sp>
        <p:nvSpPr>
          <p:cNvPr id="66" name="직사각형 65"/>
          <p:cNvSpPr/>
          <p:nvPr/>
        </p:nvSpPr>
        <p:spPr>
          <a:xfrm>
            <a:off x="1678612" y="5413269"/>
            <a:ext cx="1255723" cy="362055"/>
          </a:xfrm>
          <a:prstGeom prst="rect">
            <a:avLst/>
          </a:prstGeom>
          <a:noFill/>
          <a:ln w="3175">
            <a:solidFill>
              <a:srgbClr val="5E69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8" name="직사각형 67"/>
          <p:cNvSpPr/>
          <p:nvPr/>
        </p:nvSpPr>
        <p:spPr>
          <a:xfrm>
            <a:off x="1939860" y="5460892"/>
            <a:ext cx="58862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1200" spc="-150" dirty="0" err="1" smtClean="0">
                <a:solidFill>
                  <a:srgbClr val="5E697B"/>
                </a:solidFill>
                <a:latin typeface="Noto Sans CJK KR Medium" panose="020B0600000000000000" pitchFamily="34" charset="-127"/>
                <a:ea typeface="Noto Sans CJK KR Light" panose="020B0300000000000000" pitchFamily="34" charset="-127"/>
              </a:rPr>
              <a:t>리오더</a:t>
            </a:r>
            <a:endParaRPr lang="ko-KR" altLang="en-US" sz="1200" spc="-150" dirty="0">
              <a:solidFill>
                <a:srgbClr val="5E697B"/>
              </a:solidFill>
              <a:latin typeface="Noto Sans CJK KR Medium" panose="020B0600000000000000" pitchFamily="34" charset="-127"/>
              <a:ea typeface="Noto Sans CJK KR Medium" panose="020B0600000000000000" pitchFamily="34" charset="-127"/>
            </a:endParaRPr>
          </a:p>
        </p:txBody>
      </p:sp>
      <p:sp>
        <p:nvSpPr>
          <p:cNvPr id="85" name="직사각형 84"/>
          <p:cNvSpPr/>
          <p:nvPr/>
        </p:nvSpPr>
        <p:spPr>
          <a:xfrm>
            <a:off x="5985294" y="2481976"/>
            <a:ext cx="13051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1200" spc="-150" dirty="0" smtClean="0">
                <a:solidFill>
                  <a:srgbClr val="5E697B"/>
                </a:solidFill>
                <a:latin typeface="Noto Sans CJK KR Medium" panose="020B0600000000000000" pitchFamily="34" charset="-127"/>
                <a:ea typeface="Noto Sans CJK KR Light" panose="020B0300000000000000" pitchFamily="34" charset="-127"/>
              </a:rPr>
              <a:t>제품소개 </a:t>
            </a:r>
            <a:r>
              <a:rPr lang="ko-KR" altLang="en-US" sz="1200" spc="-150" dirty="0">
                <a:solidFill>
                  <a:srgbClr val="5E697B"/>
                </a:solidFill>
                <a:latin typeface="Noto Sans CJK KR Medium" panose="020B0600000000000000" pitchFamily="34" charset="-127"/>
                <a:ea typeface="Noto Sans CJK KR Light" panose="020B0300000000000000" pitchFamily="34" charset="-127"/>
              </a:rPr>
              <a:t> </a:t>
            </a:r>
            <a:r>
              <a:rPr lang="ko-KR" altLang="en-US" sz="1200" spc="-150" dirty="0" smtClean="0">
                <a:solidFill>
                  <a:srgbClr val="5E697B"/>
                </a:solidFill>
                <a:latin typeface="Noto Sans CJK KR Medium" panose="020B0600000000000000" pitchFamily="34" charset="-127"/>
                <a:ea typeface="Noto Sans CJK KR Light" panose="020B0300000000000000" pitchFamily="34" charset="-127"/>
              </a:rPr>
              <a:t>메일 발송</a:t>
            </a:r>
            <a:endParaRPr lang="ko-KR" altLang="en-US" sz="1200" spc="-150" dirty="0">
              <a:solidFill>
                <a:srgbClr val="5E697B"/>
              </a:solidFill>
              <a:latin typeface="Noto Sans CJK KR Medium" panose="020B0600000000000000" pitchFamily="34" charset="-127"/>
              <a:ea typeface="Noto Sans CJK KR Medium" panose="020B0600000000000000" pitchFamily="34" charset="-127"/>
            </a:endParaRPr>
          </a:p>
        </p:txBody>
      </p:sp>
      <p:sp>
        <p:nvSpPr>
          <p:cNvPr id="86" name="직사각형 85"/>
          <p:cNvSpPr/>
          <p:nvPr/>
        </p:nvSpPr>
        <p:spPr>
          <a:xfrm>
            <a:off x="6000418" y="2434351"/>
            <a:ext cx="1255723" cy="362055"/>
          </a:xfrm>
          <a:prstGeom prst="rect">
            <a:avLst/>
          </a:prstGeom>
          <a:noFill/>
          <a:ln w="3175">
            <a:solidFill>
              <a:srgbClr val="5E69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7" name="직사각형 86"/>
          <p:cNvSpPr/>
          <p:nvPr/>
        </p:nvSpPr>
        <p:spPr>
          <a:xfrm>
            <a:off x="6120717" y="3068403"/>
            <a:ext cx="100700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1200" spc="-150" dirty="0" smtClean="0">
                <a:solidFill>
                  <a:srgbClr val="5E697B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</a:rPr>
              <a:t>실물샘플 송부</a:t>
            </a:r>
            <a:endParaRPr lang="ko-KR" altLang="en-US" sz="1200" spc="-150" dirty="0">
              <a:solidFill>
                <a:srgbClr val="5E697B"/>
              </a:solidFill>
              <a:latin typeface="Noto Sans CJK KR Medium" panose="020B0600000000000000" pitchFamily="34" charset="-127"/>
              <a:ea typeface="Noto Sans CJK KR Medium" panose="020B0600000000000000" pitchFamily="34" charset="-127"/>
            </a:endParaRPr>
          </a:p>
        </p:txBody>
      </p:sp>
      <p:sp>
        <p:nvSpPr>
          <p:cNvPr id="88" name="직사각형 87"/>
          <p:cNvSpPr/>
          <p:nvPr/>
        </p:nvSpPr>
        <p:spPr>
          <a:xfrm>
            <a:off x="6000418" y="3020778"/>
            <a:ext cx="1255723" cy="362055"/>
          </a:xfrm>
          <a:prstGeom prst="rect">
            <a:avLst/>
          </a:prstGeom>
          <a:noFill/>
          <a:ln w="3175">
            <a:solidFill>
              <a:srgbClr val="5E69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9" name="직사각형 88"/>
          <p:cNvSpPr/>
          <p:nvPr/>
        </p:nvSpPr>
        <p:spPr>
          <a:xfrm>
            <a:off x="6397233" y="4200745"/>
            <a:ext cx="45397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1200" spc="-150" dirty="0" smtClean="0">
                <a:solidFill>
                  <a:srgbClr val="5E697B"/>
                </a:solidFill>
                <a:latin typeface="Noto Sans CJK KR Medium" panose="020B0600000000000000" pitchFamily="34" charset="-127"/>
                <a:ea typeface="Noto Sans CJK KR Light" panose="020B0300000000000000" pitchFamily="34" charset="-127"/>
              </a:rPr>
              <a:t>납품</a:t>
            </a:r>
            <a:endParaRPr lang="ko-KR" altLang="en-US" sz="1200" spc="-150" dirty="0">
              <a:solidFill>
                <a:srgbClr val="5E697B"/>
              </a:solidFill>
              <a:latin typeface="Noto Sans CJK KR Medium" panose="020B0600000000000000" pitchFamily="34" charset="-127"/>
              <a:ea typeface="Noto Sans CJK KR Medium" panose="020B0600000000000000" pitchFamily="34" charset="-127"/>
            </a:endParaRPr>
          </a:p>
        </p:txBody>
      </p:sp>
      <p:sp>
        <p:nvSpPr>
          <p:cNvPr id="90" name="직사각형 89"/>
          <p:cNvSpPr/>
          <p:nvPr/>
        </p:nvSpPr>
        <p:spPr>
          <a:xfrm>
            <a:off x="6000418" y="4153120"/>
            <a:ext cx="1255723" cy="362055"/>
          </a:xfrm>
          <a:prstGeom prst="rect">
            <a:avLst/>
          </a:prstGeom>
          <a:noFill/>
          <a:ln w="3175">
            <a:solidFill>
              <a:srgbClr val="5E69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1" name="이등변 삼각형 90"/>
          <p:cNvSpPr/>
          <p:nvPr/>
        </p:nvSpPr>
        <p:spPr>
          <a:xfrm rot="10800000">
            <a:off x="6502125" y="2841407"/>
            <a:ext cx="198930" cy="125274"/>
          </a:xfrm>
          <a:prstGeom prst="triangle">
            <a:avLst>
              <a:gd name="adj" fmla="val 46168"/>
            </a:avLst>
          </a:prstGeom>
          <a:solidFill>
            <a:srgbClr val="5E69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2" name="이등변 삼각형 91"/>
          <p:cNvSpPr/>
          <p:nvPr/>
        </p:nvSpPr>
        <p:spPr>
          <a:xfrm rot="10800000">
            <a:off x="6504397" y="3990102"/>
            <a:ext cx="198930" cy="125274"/>
          </a:xfrm>
          <a:prstGeom prst="triangle">
            <a:avLst>
              <a:gd name="adj" fmla="val 46168"/>
            </a:avLst>
          </a:prstGeom>
          <a:solidFill>
            <a:srgbClr val="5E69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6" name="직사각형 95"/>
          <p:cNvSpPr/>
          <p:nvPr/>
        </p:nvSpPr>
        <p:spPr>
          <a:xfrm>
            <a:off x="6004962" y="4744528"/>
            <a:ext cx="1255723" cy="362055"/>
          </a:xfrm>
          <a:prstGeom prst="rect">
            <a:avLst/>
          </a:prstGeom>
          <a:noFill/>
          <a:ln w="3175">
            <a:solidFill>
              <a:srgbClr val="5E69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7" name="이등변 삼각형 96"/>
          <p:cNvSpPr/>
          <p:nvPr/>
        </p:nvSpPr>
        <p:spPr>
          <a:xfrm rot="10800000">
            <a:off x="6522589" y="4567862"/>
            <a:ext cx="198930" cy="125274"/>
          </a:xfrm>
          <a:prstGeom prst="triangle">
            <a:avLst>
              <a:gd name="adj" fmla="val 46168"/>
            </a:avLst>
          </a:prstGeom>
          <a:solidFill>
            <a:srgbClr val="5E69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8" name="직사각형 97"/>
          <p:cNvSpPr/>
          <p:nvPr/>
        </p:nvSpPr>
        <p:spPr>
          <a:xfrm>
            <a:off x="6267126" y="4792151"/>
            <a:ext cx="72327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1200" spc="-150" dirty="0" smtClean="0">
                <a:solidFill>
                  <a:srgbClr val="5E697B"/>
                </a:solidFill>
                <a:latin typeface="Noto Sans CJK KR Medium" panose="020B0600000000000000" pitchFamily="34" charset="-127"/>
                <a:ea typeface="Noto Sans CJK KR Light" panose="020B0300000000000000" pitchFamily="34" charset="-127"/>
              </a:rPr>
              <a:t>대금정산</a:t>
            </a:r>
            <a:endParaRPr lang="ko-KR" altLang="en-US" sz="1200" spc="-150" dirty="0">
              <a:solidFill>
                <a:srgbClr val="5E697B"/>
              </a:solidFill>
              <a:latin typeface="Noto Sans CJK KR Medium" panose="020B0600000000000000" pitchFamily="34" charset="-127"/>
              <a:ea typeface="Noto Sans CJK KR Medium" panose="020B0600000000000000" pitchFamily="34" charset="-127"/>
            </a:endParaRPr>
          </a:p>
        </p:txBody>
      </p:sp>
      <p:sp>
        <p:nvSpPr>
          <p:cNvPr id="99" name="직사각형 98"/>
          <p:cNvSpPr/>
          <p:nvPr/>
        </p:nvSpPr>
        <p:spPr>
          <a:xfrm>
            <a:off x="6020882" y="5333659"/>
            <a:ext cx="1255723" cy="362055"/>
          </a:xfrm>
          <a:prstGeom prst="rect">
            <a:avLst/>
          </a:prstGeom>
          <a:noFill/>
          <a:ln w="3175">
            <a:solidFill>
              <a:srgbClr val="5E69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0" name="이등변 삼각형 99"/>
          <p:cNvSpPr/>
          <p:nvPr/>
        </p:nvSpPr>
        <p:spPr>
          <a:xfrm rot="10800000">
            <a:off x="6538509" y="5156993"/>
            <a:ext cx="198930" cy="125274"/>
          </a:xfrm>
          <a:prstGeom prst="triangle">
            <a:avLst>
              <a:gd name="adj" fmla="val 46168"/>
            </a:avLst>
          </a:prstGeom>
          <a:solidFill>
            <a:srgbClr val="5E69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1" name="직사각형 100"/>
          <p:cNvSpPr/>
          <p:nvPr/>
        </p:nvSpPr>
        <p:spPr>
          <a:xfrm>
            <a:off x="6350372" y="5381282"/>
            <a:ext cx="58862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1200" spc="-150" dirty="0" err="1" smtClean="0">
                <a:solidFill>
                  <a:srgbClr val="5E697B"/>
                </a:solidFill>
                <a:latin typeface="Noto Sans CJK KR Medium" panose="020B0600000000000000" pitchFamily="34" charset="-127"/>
                <a:ea typeface="Noto Sans CJK KR Light" panose="020B0300000000000000" pitchFamily="34" charset="-127"/>
              </a:rPr>
              <a:t>리오더</a:t>
            </a:r>
            <a:endParaRPr lang="ko-KR" altLang="en-US" sz="1200" spc="-150" dirty="0">
              <a:solidFill>
                <a:srgbClr val="5E697B"/>
              </a:solidFill>
              <a:latin typeface="Noto Sans CJK KR Medium" panose="020B0600000000000000" pitchFamily="34" charset="-127"/>
              <a:ea typeface="Noto Sans CJK KR Medium" panose="020B0600000000000000" pitchFamily="34" charset="-127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7239363" y="2470021"/>
            <a:ext cx="19046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∙∙∙ 기존거래처</a:t>
            </a:r>
            <a:endParaRPr lang="en-US" altLang="ko-KR" sz="1200" dirty="0" smtClean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sz="12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200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(</a:t>
            </a:r>
            <a:r>
              <a:rPr lang="ko-KR" altLang="en-US" sz="120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미국</a:t>
            </a:r>
            <a:r>
              <a:rPr lang="en-US" altLang="ko-KR" sz="1200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10</a:t>
            </a:r>
            <a:r>
              <a:rPr lang="ko-KR" altLang="en-US" sz="120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개주</a:t>
            </a:r>
            <a:endParaRPr lang="en-US" altLang="ko-KR" sz="1200" dirty="0" smtClean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sz="12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200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40</a:t>
            </a:r>
            <a:r>
              <a:rPr lang="ko-KR" altLang="en-US" sz="120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개한인마트</a:t>
            </a:r>
            <a:r>
              <a:rPr lang="en-US" altLang="ko-KR" sz="1200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lang="ko-KR" altLang="en-US" sz="1200" dirty="0">
              <a:solidFill>
                <a:srgbClr val="FF0000"/>
              </a:solidFill>
            </a:endParaRPr>
          </a:p>
        </p:txBody>
      </p:sp>
      <p:sp>
        <p:nvSpPr>
          <p:cNvPr id="104" name="직사각형 103"/>
          <p:cNvSpPr/>
          <p:nvPr/>
        </p:nvSpPr>
        <p:spPr>
          <a:xfrm>
            <a:off x="6023156" y="3561725"/>
            <a:ext cx="1255723" cy="362055"/>
          </a:xfrm>
          <a:prstGeom prst="rect">
            <a:avLst/>
          </a:prstGeom>
          <a:noFill/>
          <a:ln w="3175">
            <a:solidFill>
              <a:srgbClr val="5E69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5" name="이등변 삼각형 104"/>
          <p:cNvSpPr/>
          <p:nvPr/>
        </p:nvSpPr>
        <p:spPr>
          <a:xfrm rot="10800000">
            <a:off x="6506669" y="3419164"/>
            <a:ext cx="198930" cy="125274"/>
          </a:xfrm>
          <a:prstGeom prst="triangle">
            <a:avLst>
              <a:gd name="adj" fmla="val 46168"/>
            </a:avLst>
          </a:prstGeom>
          <a:solidFill>
            <a:srgbClr val="5E69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0" name="직사각형 109"/>
          <p:cNvSpPr/>
          <p:nvPr/>
        </p:nvSpPr>
        <p:spPr>
          <a:xfrm>
            <a:off x="6392672" y="3609338"/>
            <a:ext cx="45397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1200" spc="-150" dirty="0" smtClean="0">
                <a:solidFill>
                  <a:srgbClr val="5E697B"/>
                </a:solidFill>
                <a:latin typeface="Noto Sans CJK KR Medium" panose="020B0600000000000000" pitchFamily="34" charset="-127"/>
                <a:ea typeface="Noto Sans CJK KR Light" panose="020B0300000000000000" pitchFamily="34" charset="-127"/>
              </a:rPr>
              <a:t>오더</a:t>
            </a:r>
            <a:endParaRPr lang="ko-KR" altLang="en-US" sz="1200" spc="-150" dirty="0">
              <a:solidFill>
                <a:srgbClr val="5E697B"/>
              </a:solidFill>
              <a:latin typeface="Noto Sans CJK KR Medium" panose="020B0600000000000000" pitchFamily="34" charset="-127"/>
              <a:ea typeface="Noto Sans CJK KR Medium" panose="020B0600000000000000" pitchFamily="34" charset="-127"/>
            </a:endParaRPr>
          </a:p>
        </p:txBody>
      </p:sp>
      <p:sp>
        <p:nvSpPr>
          <p:cNvPr id="113" name="직사각형 112"/>
          <p:cNvSpPr/>
          <p:nvPr/>
        </p:nvSpPr>
        <p:spPr>
          <a:xfrm>
            <a:off x="1644488" y="3645885"/>
            <a:ext cx="1255723" cy="362055"/>
          </a:xfrm>
          <a:prstGeom prst="rect">
            <a:avLst/>
          </a:prstGeom>
          <a:noFill/>
          <a:ln w="3175">
            <a:solidFill>
              <a:srgbClr val="5E69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3" name="직사각형 132"/>
          <p:cNvSpPr/>
          <p:nvPr/>
        </p:nvSpPr>
        <p:spPr>
          <a:xfrm>
            <a:off x="2014005" y="3693498"/>
            <a:ext cx="45397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1200" spc="-150" dirty="0" smtClean="0">
                <a:solidFill>
                  <a:srgbClr val="5E697B"/>
                </a:solidFill>
                <a:latin typeface="Noto Sans CJK KR Medium" panose="020B0600000000000000" pitchFamily="34" charset="-127"/>
                <a:ea typeface="Noto Sans CJK KR Light" panose="020B0300000000000000" pitchFamily="34" charset="-127"/>
              </a:rPr>
              <a:t>주문</a:t>
            </a:r>
            <a:endParaRPr lang="ko-KR" altLang="en-US" sz="1200" spc="-150" dirty="0">
              <a:solidFill>
                <a:srgbClr val="5E697B"/>
              </a:solidFill>
              <a:latin typeface="Noto Sans CJK KR Medium" panose="020B0600000000000000" pitchFamily="34" charset="-127"/>
              <a:ea typeface="Noto Sans CJK KR Medium" panose="020B0600000000000000" pitchFamily="34" charset="-127"/>
            </a:endParaRPr>
          </a:p>
        </p:txBody>
      </p:sp>
      <p:sp>
        <p:nvSpPr>
          <p:cNvPr id="134" name="이등변 삼각형 133"/>
          <p:cNvSpPr/>
          <p:nvPr/>
        </p:nvSpPr>
        <p:spPr>
          <a:xfrm rot="10800000">
            <a:off x="2148480" y="5229763"/>
            <a:ext cx="198930" cy="125274"/>
          </a:xfrm>
          <a:prstGeom prst="triangle">
            <a:avLst>
              <a:gd name="adj" fmla="val 46168"/>
            </a:avLst>
          </a:prstGeom>
          <a:solidFill>
            <a:srgbClr val="5E69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5" name="이등변 삼각형 134"/>
          <p:cNvSpPr/>
          <p:nvPr/>
        </p:nvSpPr>
        <p:spPr>
          <a:xfrm rot="10800000">
            <a:off x="2162127" y="4056066"/>
            <a:ext cx="198930" cy="125274"/>
          </a:xfrm>
          <a:prstGeom prst="triangle">
            <a:avLst>
              <a:gd name="adj" fmla="val 46168"/>
            </a:avLst>
          </a:prstGeom>
          <a:solidFill>
            <a:srgbClr val="5E69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7" name="이등변 삼각형 136"/>
          <p:cNvSpPr/>
          <p:nvPr/>
        </p:nvSpPr>
        <p:spPr>
          <a:xfrm rot="10800000">
            <a:off x="2162127" y="4656563"/>
            <a:ext cx="198930" cy="125274"/>
          </a:xfrm>
          <a:prstGeom prst="triangle">
            <a:avLst>
              <a:gd name="adj" fmla="val 46168"/>
            </a:avLst>
          </a:prstGeom>
          <a:solidFill>
            <a:srgbClr val="5E69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140" name="꺾인 연결선 139"/>
          <p:cNvCxnSpPr/>
          <p:nvPr/>
        </p:nvCxnSpPr>
        <p:spPr>
          <a:xfrm rot="10800000" flipH="1" flipV="1">
            <a:off x="5415277" y="4334147"/>
            <a:ext cx="540850" cy="1198591"/>
          </a:xfrm>
          <a:prstGeom prst="bentConnector4">
            <a:avLst>
              <a:gd name="adj1" fmla="val -58300"/>
              <a:gd name="adj2" fmla="val 100035"/>
            </a:avLst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TextBox 141"/>
          <p:cNvSpPr txBox="1"/>
          <p:nvPr/>
        </p:nvSpPr>
        <p:spPr>
          <a:xfrm>
            <a:off x="7266661" y="5376999"/>
            <a:ext cx="17840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∙∙∙ 신제품 샘플</a:t>
            </a:r>
            <a:r>
              <a:rPr lang="en-US" altLang="ko-KR" sz="1200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</a:p>
          <a:p>
            <a:r>
              <a:rPr lang="en-US" altLang="ko-KR" sz="12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200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</a:t>
            </a:r>
            <a:r>
              <a:rPr lang="ko-KR" altLang="en-US" sz="120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소식지 전달</a:t>
            </a:r>
            <a:endParaRPr lang="ko-KR" altLang="en-US" sz="1200" dirty="0">
              <a:solidFill>
                <a:srgbClr val="FF0000"/>
              </a:solidFill>
            </a:endParaRPr>
          </a:p>
        </p:txBody>
      </p:sp>
      <p:sp>
        <p:nvSpPr>
          <p:cNvPr id="144" name="TextBox 143"/>
          <p:cNvSpPr txBox="1"/>
          <p:nvPr/>
        </p:nvSpPr>
        <p:spPr>
          <a:xfrm>
            <a:off x="4752435" y="4798806"/>
            <a:ext cx="598086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dirty="0" smtClean="0"/>
              <a:t> 반복</a:t>
            </a:r>
            <a:endParaRPr lang="ko-KR" altLang="en-US" sz="1400" dirty="0"/>
          </a:p>
        </p:txBody>
      </p:sp>
      <p:sp>
        <p:nvSpPr>
          <p:cNvPr id="151" name="TextBox 150"/>
          <p:cNvSpPr txBox="1"/>
          <p:nvPr/>
        </p:nvSpPr>
        <p:spPr>
          <a:xfrm>
            <a:off x="7226405" y="3306432"/>
            <a:ext cx="220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rgbClr val="FF0000"/>
                </a:solidFill>
              </a:rPr>
              <a:t>+</a:t>
            </a:r>
            <a:endParaRPr lang="ko-KR" altLang="en-US">
              <a:solidFill>
                <a:srgbClr val="FF0000"/>
              </a:solidFill>
            </a:endParaRPr>
          </a:p>
        </p:txBody>
      </p:sp>
      <p:sp>
        <p:nvSpPr>
          <p:cNvPr id="166" name="TextBox 165"/>
          <p:cNvSpPr txBox="1"/>
          <p:nvPr/>
        </p:nvSpPr>
        <p:spPr>
          <a:xfrm>
            <a:off x="7386759" y="3361911"/>
            <a:ext cx="17840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문의사항 피드백</a:t>
            </a:r>
            <a:endParaRPr lang="en-US" altLang="ko-KR" sz="1200" dirty="0" smtClean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sz="12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20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요청사항 반영</a:t>
            </a:r>
            <a:endParaRPr lang="en-US" altLang="ko-KR" sz="1200" dirty="0" smtClean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sz="12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20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신속한 커뮤니케이션</a:t>
            </a:r>
            <a:endParaRPr lang="ko-KR" altLang="en-US" sz="1200" dirty="0">
              <a:solidFill>
                <a:srgbClr val="FF0000"/>
              </a:solidFill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1270546" y="3610367"/>
            <a:ext cx="2036766" cy="2420699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solidFill>
              <a:schemeClr val="accent1">
                <a:shade val="50000"/>
                <a:alpha val="2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7" name="TextBox 166"/>
          <p:cNvSpPr txBox="1"/>
          <p:nvPr/>
        </p:nvSpPr>
        <p:spPr>
          <a:xfrm>
            <a:off x="2861383" y="2421604"/>
            <a:ext cx="220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rgbClr val="FF0000"/>
                </a:solidFill>
              </a:rPr>
              <a:t>+</a:t>
            </a:r>
            <a:endParaRPr lang="ko-KR" altLang="en-US">
              <a:solidFill>
                <a:srgbClr val="FF0000"/>
              </a:solidFill>
            </a:endParaRPr>
          </a:p>
        </p:txBody>
      </p:sp>
      <p:sp>
        <p:nvSpPr>
          <p:cNvPr id="168" name="TextBox 167"/>
          <p:cNvSpPr txBox="1"/>
          <p:nvPr/>
        </p:nvSpPr>
        <p:spPr>
          <a:xfrm>
            <a:off x="2863657" y="2997084"/>
            <a:ext cx="220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rgbClr val="FF0000"/>
                </a:solidFill>
              </a:rPr>
              <a:t>+</a:t>
            </a:r>
            <a:endParaRPr lang="ko-KR" altLang="en-US">
              <a:solidFill>
                <a:srgbClr val="FF0000"/>
              </a:solidFill>
            </a:endParaRP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65609" y="2300333"/>
            <a:ext cx="533359" cy="538802"/>
          </a:xfrm>
          <a:prstGeom prst="rect">
            <a:avLst/>
          </a:prstGeom>
        </p:spPr>
      </p:pic>
      <p:pic>
        <p:nvPicPr>
          <p:cNvPr id="169" name="그림 16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4234" y="2916765"/>
            <a:ext cx="533359" cy="538802"/>
          </a:xfrm>
          <a:prstGeom prst="rect">
            <a:avLst/>
          </a:prstGeom>
        </p:spPr>
      </p:pic>
      <p:sp>
        <p:nvSpPr>
          <p:cNvPr id="170" name="TextBox 169"/>
          <p:cNvSpPr txBox="1"/>
          <p:nvPr/>
        </p:nvSpPr>
        <p:spPr>
          <a:xfrm>
            <a:off x="316" y="4022891"/>
            <a:ext cx="14567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smtClean="0"/>
              <a:t>조금 더 기다림</a:t>
            </a:r>
            <a:r>
              <a:rPr lang="ko-KR" altLang="en-US" sz="1200" dirty="0" smtClean="0">
                <a:latin typeface="맑은 고딕" panose="020B0503020000020004" pitchFamily="50" charset="-127"/>
              </a:rPr>
              <a:t> </a:t>
            </a:r>
            <a:r>
              <a:rPr lang="ko-KR" altLang="en-US" sz="1200" dirty="0">
                <a:latin typeface="맑은 고딕" panose="020B0503020000020004" pitchFamily="50" charset="-127"/>
              </a:rPr>
              <a:t>∙∙∙ </a:t>
            </a:r>
            <a:endParaRPr lang="en-US" altLang="ko-KR" sz="1200" dirty="0" smtClean="0"/>
          </a:p>
          <a:p>
            <a:pPr algn="r"/>
            <a:r>
              <a:rPr lang="ko-KR" altLang="en-US" sz="1200" dirty="0" smtClean="0">
                <a:solidFill>
                  <a:srgbClr val="FF0000"/>
                </a:solidFill>
                <a:latin typeface="맑은 고딕" panose="020B0503020000020004" pitchFamily="50" charset="-127"/>
              </a:rPr>
              <a:t>왜 안 팔리지</a:t>
            </a:r>
            <a:r>
              <a:rPr lang="en-US" altLang="ko-KR" sz="1200" dirty="0" smtClean="0">
                <a:solidFill>
                  <a:srgbClr val="FF0000"/>
                </a:solidFill>
                <a:latin typeface="맑은 고딕" panose="020B0503020000020004" pitchFamily="50" charset="-127"/>
              </a:rPr>
              <a:t>?</a:t>
            </a:r>
            <a:r>
              <a:rPr lang="ko-KR" altLang="en-US" sz="1200">
                <a:solidFill>
                  <a:srgbClr val="FF0000"/>
                </a:solidFill>
                <a:latin typeface="맑은 고딕" panose="020B0503020000020004" pitchFamily="50" charset="-127"/>
              </a:rPr>
              <a:t> ∙∙∙ </a:t>
            </a:r>
            <a:endParaRPr lang="ko-KR" altLang="en-US" sz="1200" dirty="0"/>
          </a:p>
        </p:txBody>
      </p:sp>
      <p:sp>
        <p:nvSpPr>
          <p:cNvPr id="171" name="TextBox 170"/>
          <p:cNvSpPr txBox="1"/>
          <p:nvPr/>
        </p:nvSpPr>
        <p:spPr>
          <a:xfrm>
            <a:off x="-79301" y="4407306"/>
            <a:ext cx="15404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smtClean="0"/>
              <a:t>조금만 더 </a:t>
            </a:r>
            <a:r>
              <a:rPr lang="ko-KR" altLang="en-US" sz="1200" dirty="0" smtClean="0">
                <a:latin typeface="맑은 고딕" panose="020B0503020000020004" pitchFamily="50" charset="-127"/>
              </a:rPr>
              <a:t>∙∙∙ </a:t>
            </a:r>
            <a:endParaRPr lang="en-US" altLang="ko-KR" sz="1200" dirty="0" smtClean="0"/>
          </a:p>
          <a:p>
            <a:pPr algn="r"/>
            <a:r>
              <a:rPr lang="ko-KR" altLang="en-US" sz="1200" dirty="0" smtClean="0">
                <a:solidFill>
                  <a:srgbClr val="FF0000"/>
                </a:solidFill>
                <a:latin typeface="맑은 고딕" panose="020B0503020000020004" pitchFamily="50" charset="-127"/>
              </a:rPr>
              <a:t>왜 </a:t>
            </a:r>
            <a:r>
              <a:rPr lang="ko-KR" altLang="en-US" sz="1200" dirty="0">
                <a:solidFill>
                  <a:srgbClr val="FF0000"/>
                </a:solidFill>
                <a:latin typeface="맑은 고딕" panose="020B0503020000020004" pitchFamily="50" charset="-127"/>
              </a:rPr>
              <a:t>∙∙∙ </a:t>
            </a:r>
            <a:endParaRPr lang="ko-KR" altLang="en-US" sz="1200" dirty="0"/>
          </a:p>
        </p:txBody>
      </p:sp>
      <p:pic>
        <p:nvPicPr>
          <p:cNvPr id="65" name="그림 6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45031" y="1987473"/>
            <a:ext cx="1062991" cy="511565"/>
          </a:xfrm>
          <a:prstGeom prst="rect">
            <a:avLst/>
          </a:prstGeom>
        </p:spPr>
      </p:pic>
      <p:pic>
        <p:nvPicPr>
          <p:cNvPr id="67" name="그림 6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8497" y="1963129"/>
            <a:ext cx="1084533" cy="1084533"/>
          </a:xfrm>
          <a:prstGeom prst="rect">
            <a:avLst/>
          </a:prstGeom>
        </p:spPr>
      </p:pic>
      <p:pic>
        <p:nvPicPr>
          <p:cNvPr id="69" name="그림 6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32843" y="1862011"/>
            <a:ext cx="467353" cy="55959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876058" y="6099055"/>
            <a:ext cx="2170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>
                <a:solidFill>
                  <a:srgbClr val="FF0000"/>
                </a:solidFill>
              </a:rPr>
              <a:t>상품 재고 소진</a:t>
            </a:r>
            <a:r>
              <a:rPr lang="en-US" altLang="ko-KR" dirty="0" smtClean="0">
                <a:solidFill>
                  <a:srgbClr val="FF0000"/>
                </a:solidFill>
              </a:rPr>
              <a:t>!</a:t>
            </a:r>
            <a:r>
              <a:rPr lang="ko-KR" altLang="en-US" smtClean="0">
                <a:solidFill>
                  <a:srgbClr val="FF0000"/>
                </a:solidFill>
              </a:rPr>
              <a:t> </a:t>
            </a:r>
            <a:endParaRPr lang="en-US" altLang="ko-KR" dirty="0" smtClean="0">
              <a:solidFill>
                <a:srgbClr val="FF0000"/>
              </a:solidFill>
            </a:endParaRPr>
          </a:p>
        </p:txBody>
      </p:sp>
      <p:sp>
        <p:nvSpPr>
          <p:cNvPr id="70" name="이등변 삼각형 69"/>
          <p:cNvSpPr/>
          <p:nvPr/>
        </p:nvSpPr>
        <p:spPr>
          <a:xfrm rot="10800000">
            <a:off x="6553749" y="5858033"/>
            <a:ext cx="198930" cy="125274"/>
          </a:xfrm>
          <a:prstGeom prst="triangle">
            <a:avLst>
              <a:gd name="adj" fmla="val 46168"/>
            </a:avLst>
          </a:prstGeom>
          <a:solidFill>
            <a:srgbClr val="5E69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220498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314699" y="557511"/>
            <a:ext cx="68802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b="1" spc="-150" dirty="0">
                <a:solidFill>
                  <a:srgbClr val="383836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</a:rPr>
              <a:t>‘</a:t>
            </a:r>
            <a:r>
              <a:rPr lang="ko-KR" altLang="en-US" b="1" spc="-150" dirty="0">
                <a:solidFill>
                  <a:srgbClr val="383836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</a:rPr>
              <a:t>든든한 파트너가 되어 드립니다</a:t>
            </a:r>
            <a:r>
              <a:rPr lang="en-US" altLang="ko-KR" b="1" spc="-150" dirty="0">
                <a:solidFill>
                  <a:srgbClr val="383836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</a:rPr>
              <a:t>.’</a:t>
            </a:r>
            <a:endParaRPr lang="ko-KR" altLang="en-US" b="1" spc="-150" dirty="0">
              <a:solidFill>
                <a:srgbClr val="383836"/>
              </a:solidFill>
              <a:latin typeface="Noto Sans CJK KR Medium" panose="020B0600000000000000" pitchFamily="34" charset="-127"/>
              <a:ea typeface="Noto Sans CJK KR Medium" panose="020B0600000000000000" pitchFamily="34" charset="-127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383279" y="899187"/>
            <a:ext cx="8284559" cy="393700"/>
            <a:chOff x="383279" y="1260512"/>
            <a:chExt cx="8284559" cy="393700"/>
          </a:xfrm>
        </p:grpSpPr>
        <p:sp>
          <p:nvSpPr>
            <p:cNvPr id="41" name="직사각형 40"/>
            <p:cNvSpPr/>
            <p:nvPr/>
          </p:nvSpPr>
          <p:spPr>
            <a:xfrm>
              <a:off x="410210" y="1260512"/>
              <a:ext cx="8257628" cy="393700"/>
            </a:xfrm>
            <a:prstGeom prst="rect">
              <a:avLst/>
            </a:prstGeom>
            <a:solidFill>
              <a:srgbClr val="01B1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2" name="직사각형 41"/>
            <p:cNvSpPr/>
            <p:nvPr/>
          </p:nvSpPr>
          <p:spPr>
            <a:xfrm>
              <a:off x="383279" y="1299863"/>
              <a:ext cx="6880225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400" b="1" spc="-150" dirty="0" smtClean="0">
                  <a:solidFill>
                    <a:schemeClr val="bg1"/>
                  </a:solidFill>
                  <a:latin typeface="Noto Sans CJK KR Medium" panose="020B0600000000000000" pitchFamily="34" charset="-127"/>
                  <a:ea typeface="Noto Sans CJK KR Medium" panose="020B0600000000000000" pitchFamily="34" charset="-127"/>
                </a:rPr>
                <a:t>5. </a:t>
              </a:r>
              <a:r>
                <a:rPr lang="ko-KR" altLang="en-US" sz="1400" b="1" spc="-150" dirty="0" smtClean="0">
                  <a:solidFill>
                    <a:schemeClr val="bg1"/>
                  </a:solidFill>
                  <a:latin typeface="Noto Sans CJK KR Medium" panose="020B0600000000000000" pitchFamily="34" charset="-127"/>
                  <a:ea typeface="Noto Sans CJK KR Medium" panose="020B0600000000000000" pitchFamily="34" charset="-127"/>
                </a:rPr>
                <a:t>미국 로컬 유통 브랜드  보유 </a:t>
              </a:r>
              <a:r>
                <a:rPr lang="en-US" altLang="ko-KR" sz="1400" b="1" spc="-150" dirty="0" smtClean="0">
                  <a:solidFill>
                    <a:schemeClr val="bg1"/>
                  </a:solidFill>
                  <a:latin typeface="Noto Sans CJK KR Medium" panose="020B0600000000000000" pitchFamily="34" charset="-127"/>
                  <a:ea typeface="Noto Sans CJK KR Medium" panose="020B0600000000000000" pitchFamily="34" charset="-127"/>
                </a:rPr>
                <a:t>ACCOUNT </a:t>
              </a:r>
              <a:endParaRPr lang="ko-KR" altLang="en-US" sz="1400" b="1" spc="-150" dirty="0">
                <a:solidFill>
                  <a:schemeClr val="bg1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</a:endParaRPr>
            </a:p>
          </p:txBody>
        </p:sp>
      </p:grpSp>
      <p:sp>
        <p:nvSpPr>
          <p:cNvPr id="46" name="슬라이드 번호 개체 틀 45"/>
          <p:cNvSpPr>
            <a:spLocks noGrp="1"/>
          </p:cNvSpPr>
          <p:nvPr>
            <p:ph type="sldNum" sz="quarter" idx="12"/>
          </p:nvPr>
        </p:nvSpPr>
        <p:spPr>
          <a:xfrm>
            <a:off x="6457950" y="6438239"/>
            <a:ext cx="2057400" cy="365125"/>
          </a:xfrm>
        </p:spPr>
        <p:txBody>
          <a:bodyPr/>
          <a:lstStyle/>
          <a:p>
            <a:fld id="{B1FB883C-422F-489C-96E3-C6811C178ED9}" type="slidenum">
              <a:rPr lang="ko-KR" altLang="en-US" smtClean="0"/>
              <a:pPr/>
              <a:t>14</a:t>
            </a:fld>
            <a:endParaRPr lang="ko-KR" altLang="en-US"/>
          </a:p>
        </p:txBody>
      </p:sp>
      <p:sp>
        <p:nvSpPr>
          <p:cNvPr id="106" name="직사각형 105"/>
          <p:cNvSpPr/>
          <p:nvPr/>
        </p:nvSpPr>
        <p:spPr>
          <a:xfrm>
            <a:off x="340099" y="285815"/>
            <a:ext cx="2892758" cy="313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100" b="1" dirty="0">
                <a:solidFill>
                  <a:srgbClr val="01B1AF"/>
                </a:solidFill>
                <a:latin typeface="Noto Sans CJK KR Black" panose="020B0A00000000000000" pitchFamily="34" charset="-127"/>
                <a:ea typeface="Noto Sans CJK KR Black" panose="020B0A00000000000000" pitchFamily="34" charset="-127"/>
              </a:rPr>
              <a:t>핵심 </a:t>
            </a:r>
            <a:r>
              <a:rPr lang="en-US" altLang="ko-KR" sz="1100" b="1" dirty="0">
                <a:solidFill>
                  <a:srgbClr val="01B1AF"/>
                </a:solidFill>
                <a:latin typeface="Noto Sans CJK KR Black" panose="020B0A00000000000000" pitchFamily="34" charset="-127"/>
                <a:ea typeface="Noto Sans CJK KR Black" panose="020B0A00000000000000" pitchFamily="34" charset="-127"/>
              </a:rPr>
              <a:t>BM</a:t>
            </a:r>
            <a:r>
              <a:rPr lang="en-US" altLang="ko-KR" sz="1100" b="1" dirty="0" smtClean="0">
                <a:solidFill>
                  <a:srgbClr val="01B1AF"/>
                </a:solidFill>
                <a:latin typeface="Noto Sans CJK KR Black" panose="020B0A00000000000000" pitchFamily="34" charset="-127"/>
                <a:ea typeface="Noto Sans CJK KR Black" panose="020B0A00000000000000" pitchFamily="34" charset="-127"/>
              </a:rPr>
              <a:t>: </a:t>
            </a:r>
            <a:r>
              <a:rPr lang="ko-KR" altLang="en-US" sz="1100" b="1" dirty="0" smtClean="0">
                <a:solidFill>
                  <a:srgbClr val="01B1AF"/>
                </a:solidFill>
                <a:latin typeface="Noto Sans CJK KR Black" panose="020B0A00000000000000" pitchFamily="34" charset="-127"/>
                <a:ea typeface="Noto Sans CJK KR Black" panose="020B0A00000000000000" pitchFamily="34" charset="-127"/>
              </a:rPr>
              <a:t>미국 진출 </a:t>
            </a:r>
            <a:r>
              <a:rPr lang="ko-KR" altLang="en-US" sz="1100" b="1" dirty="0" err="1" smtClean="0">
                <a:solidFill>
                  <a:srgbClr val="01B1AF"/>
                </a:solidFill>
                <a:latin typeface="Noto Sans CJK KR Black" panose="020B0A00000000000000" pitchFamily="34" charset="-127"/>
                <a:ea typeface="Noto Sans CJK KR Black" panose="020B0A00000000000000" pitchFamily="34" charset="-127"/>
              </a:rPr>
              <a:t>파트너쉽</a:t>
            </a:r>
            <a:endParaRPr lang="ko-KR" altLang="en-US" sz="1100" b="1" dirty="0">
              <a:solidFill>
                <a:srgbClr val="01B1AF"/>
              </a:solidFill>
              <a:latin typeface="Noto Sans CJK KR Black" panose="020B0A00000000000000" pitchFamily="34" charset="-127"/>
              <a:ea typeface="Noto Sans CJK KR Black" panose="020B0A00000000000000" pitchFamily="34" charset="-127"/>
            </a:endParaRPr>
          </a:p>
        </p:txBody>
      </p:sp>
      <p:pic>
        <p:nvPicPr>
          <p:cNvPr id="1026" name="Picture 2" descr="Image result for best bu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9914" y="4106891"/>
            <a:ext cx="1249612" cy="1249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7273" y="1393057"/>
            <a:ext cx="1281914" cy="1450627"/>
          </a:xfrm>
          <a:prstGeom prst="rect">
            <a:avLst/>
          </a:prstGeom>
        </p:spPr>
      </p:pic>
      <p:grpSp>
        <p:nvGrpSpPr>
          <p:cNvPr id="29" name="그룹 28"/>
          <p:cNvGrpSpPr/>
          <p:nvPr/>
        </p:nvGrpSpPr>
        <p:grpSpPr>
          <a:xfrm>
            <a:off x="472272" y="5486399"/>
            <a:ext cx="8285089" cy="997452"/>
            <a:chOff x="422031" y="5265335"/>
            <a:chExt cx="8285089" cy="997452"/>
          </a:xfrm>
        </p:grpSpPr>
        <p:sp>
          <p:nvSpPr>
            <p:cNvPr id="84" name="직사각형 83"/>
            <p:cNvSpPr/>
            <p:nvPr/>
          </p:nvSpPr>
          <p:spPr>
            <a:xfrm>
              <a:off x="426244" y="5267914"/>
              <a:ext cx="8280876" cy="994873"/>
            </a:xfrm>
            <a:prstGeom prst="rect">
              <a:avLst/>
            </a:prstGeom>
            <a:noFill/>
            <a:ln w="50800">
              <a:solidFill>
                <a:srgbClr val="5E697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3" name="이등변 삼각형 92"/>
            <p:cNvSpPr/>
            <p:nvPr/>
          </p:nvSpPr>
          <p:spPr>
            <a:xfrm rot="5400000">
              <a:off x="125604" y="5561762"/>
              <a:ext cx="994787" cy="401934"/>
            </a:xfrm>
            <a:prstGeom prst="triangle">
              <a:avLst/>
            </a:prstGeom>
            <a:solidFill>
              <a:srgbClr val="5E69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4" name="직사각형 93"/>
            <p:cNvSpPr/>
            <p:nvPr/>
          </p:nvSpPr>
          <p:spPr>
            <a:xfrm>
              <a:off x="1050397" y="5533000"/>
              <a:ext cx="708691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2400" b="1" spc="-150" dirty="0">
                  <a:solidFill>
                    <a:srgbClr val="5E697B"/>
                  </a:solidFill>
                  <a:latin typeface="Noto Sans CJK KR Medium" panose="020B0600000000000000" pitchFamily="34" charset="-127"/>
                  <a:ea typeface="Noto Sans CJK KR Medium" panose="020B0600000000000000" pitchFamily="34" charset="-127"/>
                </a:rPr>
                <a:t>온</a:t>
              </a:r>
              <a:r>
                <a:rPr lang="ko-KR" altLang="en-US" sz="2400" b="1" spc="-150" dirty="0" smtClean="0">
                  <a:solidFill>
                    <a:srgbClr val="5E697B"/>
                  </a:solidFill>
                  <a:latin typeface="Noto Sans CJK KR Medium" panose="020B0600000000000000" pitchFamily="34" charset="-127"/>
                  <a:ea typeface="Noto Sans CJK KR Medium" panose="020B0600000000000000" pitchFamily="34" charset="-127"/>
                </a:rPr>
                <a:t>라인에서 오프라인으로 사업 영역 확대</a:t>
              </a:r>
              <a:r>
                <a:rPr lang="en-US" altLang="ko-KR" sz="2400" b="1" spc="-150" dirty="0" smtClean="0">
                  <a:solidFill>
                    <a:srgbClr val="5E697B"/>
                  </a:solidFill>
                  <a:latin typeface="Noto Sans CJK KR Medium" panose="020B0600000000000000" pitchFamily="34" charset="-127"/>
                  <a:ea typeface="Noto Sans CJK KR Medium" panose="020B0600000000000000" pitchFamily="34" charset="-127"/>
                </a:rPr>
                <a:t>!</a:t>
              </a:r>
            </a:p>
          </p:txBody>
        </p:sp>
      </p:grpSp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861" t="50000" r="77016" b="39753"/>
          <a:stretch/>
        </p:blipFill>
        <p:spPr bwMode="auto">
          <a:xfrm>
            <a:off x="2604288" y="4521344"/>
            <a:ext cx="2037693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35" t="40868" r="76737" b="31358"/>
          <a:stretch/>
        </p:blipFill>
        <p:spPr bwMode="auto">
          <a:xfrm>
            <a:off x="7295105" y="4061497"/>
            <a:ext cx="1143510" cy="1080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709" t="40869" r="77437" b="40185"/>
          <a:stretch/>
        </p:blipFill>
        <p:spPr bwMode="auto">
          <a:xfrm>
            <a:off x="5180632" y="4079744"/>
            <a:ext cx="1565400" cy="1123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3" descr="Image result for RANGE ME LOGO IMAGE">
            <a:hlinkClick r:id="rId8" tgtFrame="_blank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xdr="http://schemas.openxmlformats.org/drawingml/2006/spreadsheetDrawing" xmlns:a14="http://schemas.microsoft.com/office/drawing/2010/main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377845" y="2924561"/>
            <a:ext cx="2668904" cy="767714"/>
          </a:xfrm>
          <a:prstGeom prst="rect">
            <a:avLst/>
          </a:prstGeom>
          <a:noFill/>
          <a:extLst>
            <a:ext uri="{909E8E84-426E-40DD-AFC4-6F175D3DCCD1}">
              <a14:hiddenFill xmlns="" xmlns:xdr="http://schemas.openxmlformats.org/drawingml/2006/spreadsheetDrawing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" descr="Image result for AMAZON PRIME LOGO IMAGE">
            <a:hlinkClick r:id="rId10" tgtFrame="_blank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xdr="http://schemas.openxmlformats.org/drawingml/2006/spreadsheetDrawing" xmlns:a14="http://schemas.microsoft.com/office/drawing/2010/main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029234" y="1570872"/>
            <a:ext cx="1914553" cy="1217454"/>
          </a:xfrm>
          <a:prstGeom prst="rect">
            <a:avLst/>
          </a:prstGeom>
          <a:noFill/>
          <a:extLst>
            <a:ext uri="{909E8E84-426E-40DD-AFC4-6F175D3DCCD1}">
              <a14:hiddenFill xmlns="" xmlns:xdr="http://schemas.openxmlformats.org/drawingml/2006/spreadsheetDrawing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Image result for EBAY LOGO IMAGE">
            <a:hlinkClick r:id="rId12" tgtFrame="_blank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xdr="http://schemas.openxmlformats.org/drawingml/2006/spreadsheetDrawing" xmlns:a14="http://schemas.microsoft.com/office/drawing/2010/main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887790" y="1597689"/>
            <a:ext cx="1782523" cy="964642"/>
          </a:xfrm>
          <a:prstGeom prst="rect">
            <a:avLst/>
          </a:prstGeom>
          <a:noFill/>
          <a:extLst>
            <a:ext uri="{909E8E84-426E-40DD-AFC4-6F175D3DCCD1}">
              <a14:hiddenFill xmlns="" xmlns:xdr="http://schemas.openxmlformats.org/drawingml/2006/spreadsheetDrawing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Image result for OVERSTOCK LOGO IMAGE">
            <a:hlinkClick r:id="rId14" tgtFrame="_blank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="" xmlns:xdr="http://schemas.openxmlformats.org/drawingml/2006/spreadsheetDrawing" xmlns:a14="http://schemas.microsoft.com/office/drawing/2010/main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548010" y="2823639"/>
            <a:ext cx="2370845" cy="1044977"/>
          </a:xfrm>
          <a:prstGeom prst="rect">
            <a:avLst/>
          </a:prstGeom>
          <a:noFill/>
          <a:extLst>
            <a:ext uri="{909E8E84-426E-40DD-AFC4-6F175D3DCCD1}">
              <a14:hiddenFill xmlns="" xmlns:xdr="http://schemas.openxmlformats.org/drawingml/2006/spreadsheetDrawing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7442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1B1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5000" spc="-150" dirty="0">
              <a:latin typeface="Noto Sans CJK KR Light" panose="020B0300000000000000" pitchFamily="34" charset="-127"/>
              <a:ea typeface="Noto Sans CJK KR Light" panose="020B0300000000000000" pitchFamily="34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360000" y="360000"/>
            <a:ext cx="8424000" cy="6138000"/>
          </a:xfrm>
          <a:prstGeom prst="rect">
            <a:avLst/>
          </a:prstGeom>
          <a:solidFill>
            <a:srgbClr val="383C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5000" spc="-150" dirty="0">
              <a:latin typeface="Noto Sans CJK KR Light" panose="020B0300000000000000" pitchFamily="34" charset="-127"/>
              <a:ea typeface="Noto Sans CJK KR Light" panose="020B0300000000000000" pitchFamily="34" charset="-127"/>
            </a:endParaRPr>
          </a:p>
        </p:txBody>
      </p:sp>
      <p:cxnSp>
        <p:nvCxnSpPr>
          <p:cNvPr id="13" name="직선 연결선 12"/>
          <p:cNvCxnSpPr/>
          <p:nvPr/>
        </p:nvCxnSpPr>
        <p:spPr>
          <a:xfrm>
            <a:off x="1778270" y="2836163"/>
            <a:ext cx="0" cy="97383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직사각형 14"/>
          <p:cNvSpPr/>
          <p:nvPr/>
        </p:nvSpPr>
        <p:spPr>
          <a:xfrm>
            <a:off x="2156199" y="2665796"/>
            <a:ext cx="4063731" cy="460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 smtClean="0">
                <a:solidFill>
                  <a:srgbClr val="01B1AF"/>
                </a:solidFill>
                <a:latin typeface="Noto Sans CJK KR Black" panose="020B0A00000000000000" pitchFamily="34" charset="-127"/>
                <a:ea typeface="Noto Sans CJK KR Black" panose="020B0A00000000000000" pitchFamily="34" charset="-127"/>
              </a:rPr>
              <a:t>WHO ARE YOU</a:t>
            </a:r>
            <a:endParaRPr lang="ko-KR" altLang="en-US" dirty="0">
              <a:solidFill>
                <a:srgbClr val="01B1AF"/>
              </a:solidFill>
              <a:latin typeface="Noto Sans CJK KR Black" panose="020B0A00000000000000" pitchFamily="34" charset="-127"/>
              <a:ea typeface="Noto Sans CJK KR Black" panose="020B0A00000000000000" pitchFamily="34" charset="-127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2108071" y="3174696"/>
            <a:ext cx="7588588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3000" spc="-300" dirty="0" smtClean="0">
                <a:solidFill>
                  <a:schemeClr val="bg1"/>
                </a:solidFill>
                <a:latin typeface="Noto Sans Korean Thin" panose="020B0200000000000000" pitchFamily="34" charset="-127"/>
                <a:ea typeface="Noto Sans CJK KR Medium" panose="020B0600000000000000" pitchFamily="34" charset="-127"/>
              </a:rPr>
              <a:t>넌 누구냐 </a:t>
            </a:r>
            <a:r>
              <a:rPr lang="en-US" altLang="ko-KR" sz="3000" spc="-300" dirty="0" smtClean="0">
                <a:solidFill>
                  <a:schemeClr val="bg1"/>
                </a:solidFill>
                <a:latin typeface="Noto Sans Korean Thin" panose="020B0200000000000000" pitchFamily="34" charset="-127"/>
                <a:ea typeface="Noto Sans Korean Thin" panose="020B0200000000000000" pitchFamily="34" charset="-127"/>
              </a:rPr>
              <a:t>? </a:t>
            </a:r>
          </a:p>
          <a:p>
            <a:r>
              <a:rPr lang="ko-KR" altLang="en-US" sz="4400" spc="-300" dirty="0" smtClean="0">
                <a:solidFill>
                  <a:schemeClr val="bg1"/>
                </a:solidFill>
                <a:latin typeface="Noto Sans Korean Thin" panose="020B0200000000000000" pitchFamily="34" charset="-127"/>
                <a:ea typeface="Noto Sans Korean Thin" panose="020B0200000000000000" pitchFamily="34" charset="-127"/>
              </a:rPr>
              <a:t>㈜</a:t>
            </a:r>
            <a:r>
              <a:rPr lang="ko-KR" altLang="en-US" sz="4400" spc="-300" dirty="0" err="1" smtClean="0">
                <a:solidFill>
                  <a:schemeClr val="bg1"/>
                </a:solidFill>
                <a:latin typeface="Noto Sans Korean Thin" panose="020B0200000000000000" pitchFamily="34" charset="-127"/>
                <a:ea typeface="Noto Sans Korean Thin" panose="020B0200000000000000" pitchFamily="34" charset="-127"/>
              </a:rPr>
              <a:t>케이지엘네트웍스</a:t>
            </a:r>
            <a:endParaRPr lang="en-US" altLang="ko-KR" sz="4400" spc="-300" dirty="0" smtClean="0">
              <a:solidFill>
                <a:schemeClr val="bg1"/>
              </a:solidFill>
              <a:latin typeface="Noto Sans Korean Thin" panose="020B0200000000000000" pitchFamily="34" charset="-127"/>
              <a:ea typeface="Noto Sans Korean Thin" panose="020B0200000000000000" pitchFamily="34" charset="-127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795779" y="2061478"/>
            <a:ext cx="652744" cy="22082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altLang="ko-KR" sz="10000" dirty="0">
                <a:solidFill>
                  <a:prstClr val="white"/>
                </a:solidFill>
                <a:latin typeface="Noto Sans Korean Thin" panose="020B0200000000000000" pitchFamily="34" charset="-127"/>
                <a:ea typeface="Noto Sans Korean Thin" panose="020B0200000000000000" pitchFamily="34" charset="-127"/>
              </a:rPr>
              <a:t>3</a:t>
            </a:r>
            <a:endParaRPr lang="ko-KR" altLang="en-US" sz="10000" dirty="0">
              <a:solidFill>
                <a:prstClr val="white"/>
              </a:solidFill>
              <a:latin typeface="Noto Sans Korean Thin" panose="020B0200000000000000" pitchFamily="34" charset="-127"/>
              <a:ea typeface="Noto Sans Korean Thin" panose="020B0200000000000000" pitchFamily="34" charset="-127"/>
            </a:endParaRPr>
          </a:p>
        </p:txBody>
      </p:sp>
      <p:sp>
        <p:nvSpPr>
          <p:cNvPr id="10" name="슬라이드 번호 개체 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B883C-422F-489C-96E3-C6811C178ED9}" type="slidenum">
              <a:rPr lang="ko-KR" altLang="en-US" smtClean="0"/>
              <a:pPr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982023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340099" y="285815"/>
            <a:ext cx="2892758" cy="319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100" dirty="0">
                <a:solidFill>
                  <a:schemeClr val="bg1"/>
                </a:solidFill>
                <a:latin typeface="Noto Sans CJK KR Black" panose="020B0A00000000000000" pitchFamily="34" charset="-127"/>
                <a:ea typeface="Noto Sans CJK KR Black" panose="020B0A00000000000000" pitchFamily="34" charset="-127"/>
              </a:rPr>
              <a:t>사업강점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-28406" y="0"/>
            <a:ext cx="4594578" cy="6858000"/>
          </a:xfrm>
          <a:prstGeom prst="rect">
            <a:avLst/>
          </a:prstGeom>
          <a:solidFill>
            <a:srgbClr val="01B1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314699" y="557511"/>
            <a:ext cx="68802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pc="-150" dirty="0" smtClean="0">
                <a:solidFill>
                  <a:schemeClr val="bg1"/>
                </a:solidFill>
                <a:latin typeface="Noto Sans CJK KR Light" panose="020B0300000000000000" pitchFamily="34" charset="-127"/>
                <a:ea typeface="Noto Sans CJK KR Medium" panose="020B0600000000000000"/>
              </a:rPr>
              <a:t>안녕하세요</a:t>
            </a:r>
            <a:r>
              <a:rPr lang="en-US" altLang="ko-KR" spc="-150" dirty="0">
                <a:solidFill>
                  <a:schemeClr val="bg1"/>
                </a:solidFill>
                <a:latin typeface="Noto Sans CJK KR Light" panose="020B0300000000000000" pitchFamily="34" charset="-127"/>
                <a:ea typeface="Noto Sans CJK KR Medium" panose="020B0600000000000000"/>
              </a:rPr>
              <a:t>!</a:t>
            </a:r>
            <a:endParaRPr lang="en-US" altLang="ko-KR" spc="-150" dirty="0" smtClean="0">
              <a:solidFill>
                <a:schemeClr val="bg1"/>
              </a:solidFill>
              <a:latin typeface="Noto Sans CJK KR Light" panose="020B0300000000000000" pitchFamily="34" charset="-127"/>
              <a:ea typeface="Noto Sans CJK KR Medium" panose="020B0600000000000000"/>
            </a:endParaRPr>
          </a:p>
          <a:p>
            <a:r>
              <a:rPr lang="ko-KR" altLang="en-US" spc="-150" dirty="0" smtClean="0">
                <a:solidFill>
                  <a:srgbClr val="FF0000"/>
                </a:solidFill>
                <a:latin typeface="Noto Sans CJK KR Light" panose="020B0300000000000000" pitchFamily="34" charset="-127"/>
                <a:ea typeface="Noto Sans CJK KR Medium" panose="020B0600000000000000"/>
              </a:rPr>
              <a:t>케이지엘네트웍스</a:t>
            </a:r>
            <a:r>
              <a:rPr lang="ko-KR" altLang="en-US" spc="-150" dirty="0" smtClean="0">
                <a:solidFill>
                  <a:schemeClr val="bg1"/>
                </a:solidFill>
                <a:latin typeface="Noto Sans CJK KR Light" panose="020B0300000000000000" pitchFamily="34" charset="-127"/>
                <a:ea typeface="Noto Sans CJK KR Medium" panose="020B0600000000000000"/>
              </a:rPr>
              <a:t>입니다</a:t>
            </a:r>
            <a:r>
              <a:rPr lang="en-US" altLang="ko-KR" spc="-150" dirty="0" smtClean="0">
                <a:solidFill>
                  <a:schemeClr val="bg1"/>
                </a:solidFill>
                <a:latin typeface="Noto Sans CJK KR Light" panose="020B0300000000000000" pitchFamily="34" charset="-127"/>
                <a:ea typeface="Noto Sans CJK KR Medium" panose="020B0600000000000000"/>
              </a:rPr>
              <a:t>. </a:t>
            </a:r>
            <a:endParaRPr lang="ko-KR" altLang="en-US" spc="-150" dirty="0">
              <a:solidFill>
                <a:schemeClr val="bg1"/>
              </a:solidFill>
              <a:latin typeface="Noto Sans CJK KR Light" panose="020B0300000000000000" pitchFamily="34" charset="-127"/>
              <a:ea typeface="Noto Sans CJK KR Medium" panose="020B0600000000000000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1519580" y="5718281"/>
            <a:ext cx="16690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1400" spc="-150" dirty="0" smtClean="0">
                <a:solidFill>
                  <a:srgbClr val="292926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</a:rPr>
              <a:t>㈜</a:t>
            </a:r>
            <a:r>
              <a:rPr lang="ko-KR" altLang="en-US" sz="1400" spc="-150" dirty="0" err="1" smtClean="0">
                <a:solidFill>
                  <a:srgbClr val="292926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</a:rPr>
              <a:t>케이지엘네트웍스</a:t>
            </a:r>
            <a:endParaRPr lang="ko-KR" altLang="en-US" sz="1400" spc="-150" dirty="0">
              <a:solidFill>
                <a:srgbClr val="292926"/>
              </a:solidFill>
              <a:latin typeface="Noto Sans CJK KR Medium" panose="020B0600000000000000" pitchFamily="34" charset="-127"/>
              <a:ea typeface="Noto Sans CJK KR Medium" panose="020B0600000000000000" pitchFamily="34" charset="-127"/>
            </a:endParaRPr>
          </a:p>
        </p:txBody>
      </p:sp>
      <p:sp>
        <p:nvSpPr>
          <p:cNvPr id="24" name="슬라이드 번호 개체 틀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B883C-422F-489C-96E3-C6811C178ED9}" type="slidenum">
              <a:rPr lang="ko-KR" altLang="en-US" smtClean="0"/>
              <a:pPr/>
              <a:t>16</a:t>
            </a:fld>
            <a:endParaRPr lang="ko-KR" altLang="en-US" dirty="0"/>
          </a:p>
        </p:txBody>
      </p:sp>
      <p:sp>
        <p:nvSpPr>
          <p:cNvPr id="63" name="직사각형 62"/>
          <p:cNvSpPr/>
          <p:nvPr/>
        </p:nvSpPr>
        <p:spPr>
          <a:xfrm>
            <a:off x="4531807" y="688139"/>
            <a:ext cx="4612193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400" b="1" spc="-150" dirty="0" smtClean="0">
                <a:solidFill>
                  <a:srgbClr val="292926"/>
                </a:solidFill>
                <a:latin typeface="Noto Sans Korean Regular" panose="020B0500000000000000" pitchFamily="34" charset="-127"/>
                <a:ea typeface="Noto Sans CJK KR Medium" panose="020B0600000000000000"/>
              </a:rPr>
              <a:t>주요연혁</a:t>
            </a:r>
            <a:endParaRPr lang="en-US" altLang="ko-KR" sz="1400" b="1" spc="-150" dirty="0" smtClean="0">
              <a:solidFill>
                <a:srgbClr val="292926"/>
              </a:solidFill>
              <a:latin typeface="Noto Sans Korean Regular" panose="020B0500000000000000" pitchFamily="34" charset="-127"/>
              <a:ea typeface="Noto Sans CJK KR Medium" panose="020B0600000000000000"/>
            </a:endParaRPr>
          </a:p>
          <a:p>
            <a:endParaRPr lang="en-US" altLang="ko-KR" sz="1400" spc="-150" dirty="0" smtClean="0">
              <a:solidFill>
                <a:srgbClr val="292926"/>
              </a:solidFill>
              <a:latin typeface="Noto Sans Korean Regular" panose="020B0500000000000000" pitchFamily="34" charset="-127"/>
              <a:ea typeface="Noto Sans CJK KR Medium" panose="020B0600000000000000"/>
            </a:endParaRPr>
          </a:p>
          <a:p>
            <a:r>
              <a:rPr lang="en-US" altLang="ko-KR" sz="1400" spc="-150" dirty="0" smtClean="0">
                <a:solidFill>
                  <a:srgbClr val="292926"/>
                </a:solidFill>
                <a:latin typeface="Noto Sans Korean Regular" panose="020B0500000000000000" pitchFamily="34" charset="-127"/>
                <a:ea typeface="Noto Sans CJK KR Medium" panose="020B0600000000000000"/>
              </a:rPr>
              <a:t>-   2009</a:t>
            </a:r>
            <a:r>
              <a:rPr lang="ko-KR" altLang="en-US" sz="1400" spc="-150" dirty="0" smtClean="0">
                <a:solidFill>
                  <a:srgbClr val="292926"/>
                </a:solidFill>
                <a:latin typeface="Noto Sans Korean Regular" panose="020B0500000000000000" pitchFamily="34" charset="-127"/>
                <a:ea typeface="Noto Sans CJK KR Medium" panose="020B0600000000000000"/>
              </a:rPr>
              <a:t>년     </a:t>
            </a:r>
            <a:r>
              <a:rPr lang="en-US" altLang="ko-KR" sz="1400" spc="-150" dirty="0" smtClean="0">
                <a:solidFill>
                  <a:srgbClr val="292926"/>
                </a:solidFill>
                <a:latin typeface="Noto Sans Korean Regular" panose="020B0500000000000000" pitchFamily="34" charset="-127"/>
                <a:ea typeface="Noto Sans CJK KR Medium" panose="020B0600000000000000"/>
              </a:rPr>
              <a:t>KGL NETWORKS  </a:t>
            </a:r>
            <a:r>
              <a:rPr lang="ko-KR" altLang="en-US" sz="1400" spc="-150" dirty="0" smtClean="0">
                <a:solidFill>
                  <a:srgbClr val="292926"/>
                </a:solidFill>
                <a:latin typeface="Noto Sans Korean Regular" panose="020B0500000000000000" pitchFamily="34" charset="-127"/>
                <a:ea typeface="Noto Sans CJK KR Medium" panose="020B0600000000000000"/>
              </a:rPr>
              <a:t>설립</a:t>
            </a:r>
            <a:endParaRPr lang="en-US" altLang="ko-KR" sz="1400" spc="-150" dirty="0" smtClean="0">
              <a:solidFill>
                <a:srgbClr val="292926"/>
              </a:solidFill>
              <a:latin typeface="Noto Sans Korean Regular" panose="020B0500000000000000" pitchFamily="34" charset="-127"/>
              <a:ea typeface="Noto Sans CJK KR Medium" panose="020B0600000000000000"/>
            </a:endParaRPr>
          </a:p>
          <a:p>
            <a:r>
              <a:rPr lang="en-US" altLang="ko-KR" sz="1400" spc="-150" dirty="0" smtClean="0">
                <a:solidFill>
                  <a:srgbClr val="292926"/>
                </a:solidFill>
                <a:latin typeface="Noto Sans CJK KR Medium" panose="020B0600000000000000" pitchFamily="34" charset="-127"/>
                <a:ea typeface="Noto Sans CJK KR Medium" panose="020B0600000000000000"/>
              </a:rPr>
              <a:t>-   </a:t>
            </a:r>
            <a:r>
              <a:rPr lang="en-US" altLang="ko-KR" sz="1400" spc="-150" dirty="0" smtClean="0">
                <a:solidFill>
                  <a:srgbClr val="292926"/>
                </a:solidFill>
                <a:latin typeface="Noto Sans Korean Regular" panose="020B0500000000000000" pitchFamily="34" charset="-127"/>
                <a:ea typeface="Noto Sans CJK KR Medium" panose="020B0600000000000000"/>
              </a:rPr>
              <a:t>2010</a:t>
            </a:r>
            <a:r>
              <a:rPr lang="ko-KR" altLang="en-US" sz="1400" spc="-150" dirty="0" smtClean="0">
                <a:solidFill>
                  <a:srgbClr val="292926"/>
                </a:solidFill>
                <a:latin typeface="Noto Sans Korean Regular" panose="020B0500000000000000" pitchFamily="34" charset="-127"/>
                <a:ea typeface="Noto Sans CJK KR Medium" panose="020B0600000000000000"/>
              </a:rPr>
              <a:t>년    </a:t>
            </a:r>
            <a:r>
              <a:rPr lang="en-US" altLang="ko-KR" sz="1400" spc="-150" dirty="0" smtClean="0">
                <a:solidFill>
                  <a:srgbClr val="292926"/>
                </a:solidFill>
                <a:latin typeface="Noto Sans Korean Regular" panose="020B0500000000000000" pitchFamily="34" charset="-127"/>
                <a:ea typeface="Noto Sans CJK KR Medium" panose="020B0600000000000000"/>
              </a:rPr>
              <a:t>SK 11</a:t>
            </a:r>
            <a:r>
              <a:rPr lang="ko-KR" altLang="en-US" sz="1400" spc="-150" dirty="0" smtClean="0">
                <a:solidFill>
                  <a:srgbClr val="292926"/>
                </a:solidFill>
                <a:latin typeface="Noto Sans Korean Regular" panose="020B0500000000000000" pitchFamily="34" charset="-127"/>
                <a:ea typeface="Noto Sans CJK KR Medium" panose="020B0600000000000000"/>
              </a:rPr>
              <a:t>번가 미주 에이전시 및 해외배송 전담업체 </a:t>
            </a:r>
            <a:endParaRPr lang="en-US" altLang="ko-KR" sz="1400" spc="-150" dirty="0" smtClean="0">
              <a:solidFill>
                <a:srgbClr val="292926"/>
              </a:solidFill>
              <a:latin typeface="Noto Sans Korean Regular" panose="020B0500000000000000" pitchFamily="34" charset="-127"/>
              <a:ea typeface="Noto Sans CJK KR Medium" panose="020B0600000000000000"/>
            </a:endParaRPr>
          </a:p>
          <a:p>
            <a:r>
              <a:rPr lang="en-US" altLang="ko-KR" sz="1400" spc="-150" dirty="0" smtClean="0">
                <a:solidFill>
                  <a:srgbClr val="292926"/>
                </a:solidFill>
                <a:latin typeface="Noto Sans Korean Regular" panose="020B0500000000000000" pitchFamily="34" charset="-127"/>
                <a:ea typeface="Noto Sans CJK KR Medium" panose="020B0600000000000000"/>
              </a:rPr>
              <a:t>-   2011</a:t>
            </a:r>
            <a:r>
              <a:rPr lang="ko-KR" altLang="en-US" sz="1400" spc="-150" dirty="0" smtClean="0">
                <a:solidFill>
                  <a:srgbClr val="292926"/>
                </a:solidFill>
                <a:latin typeface="Noto Sans Korean Regular" panose="020B0500000000000000" pitchFamily="34" charset="-127"/>
                <a:ea typeface="Noto Sans CJK KR Medium" panose="020B0600000000000000"/>
              </a:rPr>
              <a:t>년    </a:t>
            </a:r>
            <a:r>
              <a:rPr lang="ko-KR" altLang="en-US" sz="1400" spc="-150" dirty="0" err="1" smtClean="0">
                <a:solidFill>
                  <a:srgbClr val="292926"/>
                </a:solidFill>
                <a:latin typeface="Noto Sans Korean Regular" panose="020B0500000000000000" pitchFamily="34" charset="-127"/>
                <a:ea typeface="Noto Sans CJK KR Medium" panose="020B0600000000000000"/>
              </a:rPr>
              <a:t>두산테크팩</a:t>
            </a:r>
            <a:r>
              <a:rPr lang="en-US" altLang="ko-KR" sz="1400" spc="-150" dirty="0" smtClean="0">
                <a:solidFill>
                  <a:srgbClr val="292926"/>
                </a:solidFill>
                <a:latin typeface="Noto Sans Korean Regular" panose="020B0500000000000000" pitchFamily="34" charset="-127"/>
                <a:ea typeface="Noto Sans CJK KR Medium" panose="020B0600000000000000"/>
              </a:rPr>
              <a:t>(</a:t>
            </a:r>
            <a:r>
              <a:rPr lang="ko-KR" altLang="en-US" sz="1400" spc="-150" dirty="0" smtClean="0">
                <a:solidFill>
                  <a:srgbClr val="292926"/>
                </a:solidFill>
                <a:latin typeface="Noto Sans Korean Regular" panose="020B0500000000000000" pitchFamily="34" charset="-127"/>
                <a:ea typeface="Noto Sans CJK KR Medium" panose="020B0600000000000000"/>
              </a:rPr>
              <a:t>現 동원</a:t>
            </a:r>
            <a:r>
              <a:rPr lang="en-US" altLang="ko-KR" sz="1400" spc="-150" dirty="0" smtClean="0">
                <a:solidFill>
                  <a:srgbClr val="292926"/>
                </a:solidFill>
                <a:latin typeface="Noto Sans Korean Regular" panose="020B0500000000000000" pitchFamily="34" charset="-127"/>
                <a:ea typeface="Noto Sans CJK KR Medium" panose="020B0600000000000000"/>
              </a:rPr>
              <a:t>)</a:t>
            </a:r>
            <a:r>
              <a:rPr lang="ko-KR" altLang="en-US" sz="1400" spc="-150" dirty="0" smtClean="0">
                <a:solidFill>
                  <a:srgbClr val="292926"/>
                </a:solidFill>
                <a:latin typeface="Noto Sans Korean Regular" panose="020B0500000000000000" pitchFamily="34" charset="-127"/>
                <a:ea typeface="Noto Sans CJK KR Medium" panose="020B0600000000000000"/>
              </a:rPr>
              <a:t>   공장제조설비 공급업체</a:t>
            </a:r>
            <a:r>
              <a:rPr lang="en-US" altLang="ko-KR" sz="1400" spc="-150" dirty="0" smtClean="0">
                <a:solidFill>
                  <a:srgbClr val="292926"/>
                </a:solidFill>
                <a:latin typeface="Noto Sans Korean Regular" panose="020B0500000000000000" pitchFamily="34" charset="-127"/>
                <a:ea typeface="Noto Sans CJK KR Medium" panose="020B0600000000000000"/>
              </a:rPr>
              <a:t>(</a:t>
            </a:r>
            <a:r>
              <a:rPr lang="ko-KR" altLang="en-US" sz="1400" spc="-150" dirty="0" smtClean="0">
                <a:solidFill>
                  <a:srgbClr val="292926"/>
                </a:solidFill>
                <a:latin typeface="Noto Sans Korean Regular" panose="020B0500000000000000" pitchFamily="34" charset="-127"/>
                <a:ea typeface="Noto Sans CJK KR Medium" panose="020B0600000000000000"/>
              </a:rPr>
              <a:t>미주</a:t>
            </a:r>
            <a:r>
              <a:rPr lang="en-US" altLang="ko-KR" sz="1400" spc="-150" dirty="0" smtClean="0">
                <a:solidFill>
                  <a:srgbClr val="292926"/>
                </a:solidFill>
                <a:latin typeface="Noto Sans Korean Regular" panose="020B0500000000000000" pitchFamily="34" charset="-127"/>
                <a:ea typeface="Noto Sans CJK KR Medium" panose="020B0600000000000000"/>
              </a:rPr>
              <a:t>)</a:t>
            </a:r>
            <a:endParaRPr lang="en-US" altLang="ko-KR" sz="1400" spc="-150" dirty="0">
              <a:solidFill>
                <a:srgbClr val="292926"/>
              </a:solidFill>
              <a:latin typeface="Noto Sans Korean Regular" panose="020B0500000000000000" pitchFamily="34" charset="-127"/>
              <a:ea typeface="Noto Sans CJK KR Medium" panose="020B0600000000000000"/>
            </a:endParaRPr>
          </a:p>
          <a:p>
            <a:r>
              <a:rPr lang="en-US" altLang="ko-KR" sz="1400" spc="-150" dirty="0" smtClean="0">
                <a:solidFill>
                  <a:srgbClr val="292926"/>
                </a:solidFill>
                <a:latin typeface="Noto Sans Korean Regular" panose="020B0500000000000000" pitchFamily="34" charset="-127"/>
                <a:ea typeface="Noto Sans CJK KR Medium" panose="020B0600000000000000"/>
              </a:rPr>
              <a:t>-   2012</a:t>
            </a:r>
            <a:r>
              <a:rPr lang="ko-KR" altLang="en-US" sz="1400" spc="-150" dirty="0" smtClean="0">
                <a:solidFill>
                  <a:srgbClr val="292926"/>
                </a:solidFill>
                <a:latin typeface="Noto Sans Korean Regular" panose="020B0500000000000000" pitchFamily="34" charset="-127"/>
                <a:ea typeface="Noto Sans CJK KR Medium" panose="020B0600000000000000"/>
              </a:rPr>
              <a:t>년     </a:t>
            </a:r>
            <a:r>
              <a:rPr lang="en-US" altLang="ko-KR" sz="1400" spc="-150" dirty="0" smtClean="0">
                <a:solidFill>
                  <a:srgbClr val="292926"/>
                </a:solidFill>
                <a:latin typeface="Noto Sans Korean Regular" panose="020B0500000000000000" pitchFamily="34" charset="-127"/>
                <a:ea typeface="Noto Sans CJK KR Medium" panose="020B0600000000000000"/>
              </a:rPr>
              <a:t>SK 11</a:t>
            </a:r>
            <a:r>
              <a:rPr lang="ko-KR" altLang="en-US" sz="1400" spc="-150" dirty="0" smtClean="0">
                <a:solidFill>
                  <a:srgbClr val="292926"/>
                </a:solidFill>
                <a:latin typeface="Noto Sans Korean Regular" panose="020B0500000000000000" pitchFamily="34" charset="-127"/>
                <a:ea typeface="Noto Sans CJK KR Medium" panose="020B0600000000000000"/>
              </a:rPr>
              <a:t>번가 한국 종합 물류센터 </a:t>
            </a:r>
            <a:r>
              <a:rPr lang="ko-KR" altLang="en-US" sz="1400" spc="-150" dirty="0" err="1" smtClean="0">
                <a:solidFill>
                  <a:srgbClr val="292926"/>
                </a:solidFill>
                <a:latin typeface="Noto Sans Korean Regular" panose="020B0500000000000000" pitchFamily="34" charset="-127"/>
                <a:ea typeface="Noto Sans CJK KR Medium" panose="020B0600000000000000"/>
              </a:rPr>
              <a:t>운영사</a:t>
            </a:r>
            <a:r>
              <a:rPr lang="ko-KR" altLang="en-US" sz="1400" spc="-150" dirty="0" smtClean="0">
                <a:solidFill>
                  <a:srgbClr val="292926"/>
                </a:solidFill>
                <a:latin typeface="Noto Sans Korean Regular" panose="020B0500000000000000" pitchFamily="34" charset="-127"/>
                <a:ea typeface="Noto Sans CJK KR Medium" panose="020B0600000000000000"/>
              </a:rPr>
              <a:t> 선정</a:t>
            </a:r>
            <a:endParaRPr lang="en-US" altLang="ko-KR" sz="1400" spc="-150" dirty="0" smtClean="0">
              <a:solidFill>
                <a:srgbClr val="292926"/>
              </a:solidFill>
              <a:latin typeface="Noto Sans Korean Regular" panose="020B0500000000000000" pitchFamily="34" charset="-127"/>
              <a:ea typeface="Noto Sans CJK KR Medium" panose="020B0600000000000000"/>
            </a:endParaRPr>
          </a:p>
          <a:p>
            <a:r>
              <a:rPr lang="en-US" altLang="ko-KR" sz="1400" spc="-150" dirty="0" smtClean="0">
                <a:solidFill>
                  <a:srgbClr val="292926"/>
                </a:solidFill>
                <a:latin typeface="Noto Sans Korean Regular" panose="020B0500000000000000" pitchFamily="34" charset="-127"/>
                <a:ea typeface="Noto Sans CJK KR Medium" panose="020B0600000000000000"/>
              </a:rPr>
              <a:t>-   2014</a:t>
            </a:r>
            <a:r>
              <a:rPr lang="ko-KR" altLang="en-US" sz="1400" spc="-150" dirty="0" smtClean="0">
                <a:solidFill>
                  <a:srgbClr val="292926"/>
                </a:solidFill>
                <a:latin typeface="Noto Sans Korean Regular" panose="020B0500000000000000" pitchFamily="34" charset="-127"/>
                <a:ea typeface="Noto Sans CJK KR Medium" panose="020B0600000000000000"/>
              </a:rPr>
              <a:t>년      </a:t>
            </a:r>
            <a:r>
              <a:rPr lang="en-US" altLang="ko-KR" sz="1400" spc="-150" dirty="0" smtClean="0">
                <a:solidFill>
                  <a:srgbClr val="292926"/>
                </a:solidFill>
                <a:latin typeface="Noto Sans Korean Regular" panose="020B0500000000000000" pitchFamily="34" charset="-127"/>
                <a:ea typeface="Noto Sans CJK KR Medium" panose="020B0600000000000000"/>
              </a:rPr>
              <a:t>KOTRA </a:t>
            </a:r>
            <a:r>
              <a:rPr lang="ko-KR" altLang="en-US" sz="1400" spc="-150" dirty="0" smtClean="0">
                <a:solidFill>
                  <a:srgbClr val="292926"/>
                </a:solidFill>
                <a:latin typeface="Noto Sans Korean Regular" panose="020B0500000000000000" pitchFamily="34" charset="-127"/>
                <a:ea typeface="Noto Sans CJK KR Medium" panose="020B0600000000000000"/>
              </a:rPr>
              <a:t>공동물류센터 </a:t>
            </a:r>
            <a:r>
              <a:rPr lang="ko-KR" altLang="en-US" sz="1400" spc="-150" dirty="0" err="1" smtClean="0">
                <a:solidFill>
                  <a:srgbClr val="292926"/>
                </a:solidFill>
                <a:latin typeface="Noto Sans Korean Regular" panose="020B0500000000000000" pitchFamily="34" charset="-127"/>
                <a:ea typeface="Noto Sans CJK KR Medium" panose="020B0600000000000000"/>
              </a:rPr>
              <a:t>운영사</a:t>
            </a:r>
            <a:r>
              <a:rPr lang="ko-KR" altLang="en-US" sz="1400" spc="-150" dirty="0" smtClean="0">
                <a:solidFill>
                  <a:srgbClr val="292926"/>
                </a:solidFill>
                <a:latin typeface="Noto Sans Korean Regular" panose="020B0500000000000000" pitchFamily="34" charset="-127"/>
                <a:ea typeface="Noto Sans CJK KR Medium" panose="020B0600000000000000"/>
              </a:rPr>
              <a:t> 선정</a:t>
            </a:r>
            <a:endParaRPr lang="en-US" altLang="ko-KR" sz="1400" spc="-150" dirty="0" smtClean="0">
              <a:solidFill>
                <a:srgbClr val="292926"/>
              </a:solidFill>
              <a:latin typeface="Noto Sans Korean Regular" panose="020B0500000000000000" pitchFamily="34" charset="-127"/>
              <a:ea typeface="Noto Sans CJK KR Medium" panose="020B0600000000000000"/>
            </a:endParaRPr>
          </a:p>
          <a:p>
            <a:r>
              <a:rPr lang="en-US" altLang="ko-KR" sz="1400" spc="-150" dirty="0" smtClean="0">
                <a:solidFill>
                  <a:srgbClr val="292926"/>
                </a:solidFill>
                <a:latin typeface="Noto Sans Korean Regular" panose="020B0500000000000000" pitchFamily="34" charset="-127"/>
                <a:ea typeface="Noto Sans CJK KR Medium" panose="020B0600000000000000"/>
              </a:rPr>
              <a:t>                     </a:t>
            </a:r>
            <a:r>
              <a:rPr lang="ko-KR" altLang="en-US" sz="1400" spc="-150" dirty="0" smtClean="0">
                <a:solidFill>
                  <a:srgbClr val="292926"/>
                </a:solidFill>
                <a:latin typeface="Noto Sans Korean Regular" panose="020B0500000000000000" pitchFamily="34" charset="-127"/>
                <a:ea typeface="Noto Sans CJK KR Medium" panose="020B0600000000000000"/>
              </a:rPr>
              <a:t>대상 </a:t>
            </a:r>
            <a:r>
              <a:rPr lang="ko-KR" altLang="en-US" sz="1400" spc="-150" dirty="0" err="1" smtClean="0">
                <a:solidFill>
                  <a:srgbClr val="292926"/>
                </a:solidFill>
                <a:latin typeface="Noto Sans Korean Regular" panose="020B0500000000000000" pitchFamily="34" charset="-127"/>
                <a:ea typeface="Noto Sans CJK KR Medium" panose="020B0600000000000000"/>
              </a:rPr>
              <a:t>청정원</a:t>
            </a:r>
            <a:r>
              <a:rPr lang="ko-KR" altLang="en-US" sz="1400" spc="-150" dirty="0" smtClean="0">
                <a:solidFill>
                  <a:srgbClr val="292926"/>
                </a:solidFill>
                <a:latin typeface="Noto Sans Korean Regular" panose="020B0500000000000000" pitchFamily="34" charset="-127"/>
                <a:ea typeface="Noto Sans CJK KR Medium" panose="020B0600000000000000"/>
              </a:rPr>
              <a:t> 미주법인 동부물류센터 선정 </a:t>
            </a:r>
            <a:endParaRPr lang="en-US" altLang="ko-KR" sz="1400" spc="-150" dirty="0" smtClean="0">
              <a:solidFill>
                <a:srgbClr val="292926"/>
              </a:solidFill>
              <a:latin typeface="Noto Sans Korean Regular" panose="020B0500000000000000" pitchFamily="34" charset="-127"/>
              <a:ea typeface="Noto Sans CJK KR Medium" panose="020B0600000000000000"/>
            </a:endParaRPr>
          </a:p>
          <a:p>
            <a:pPr>
              <a:buFontTx/>
              <a:buChar char="-"/>
            </a:pPr>
            <a:r>
              <a:rPr lang="en-US" altLang="ko-KR" sz="1400" spc="-150" dirty="0" smtClean="0">
                <a:solidFill>
                  <a:srgbClr val="292926"/>
                </a:solidFill>
                <a:latin typeface="Noto Sans Korean Regular" panose="020B0500000000000000" pitchFamily="34" charset="-127"/>
                <a:ea typeface="Noto Sans CJK KR Medium" panose="020B0600000000000000"/>
              </a:rPr>
              <a:t>  2015</a:t>
            </a:r>
            <a:r>
              <a:rPr lang="ko-KR" altLang="en-US" sz="1400" spc="-150" dirty="0" smtClean="0">
                <a:solidFill>
                  <a:srgbClr val="292926"/>
                </a:solidFill>
                <a:latin typeface="Noto Sans Korean Regular" panose="020B0500000000000000" pitchFamily="34" charset="-127"/>
                <a:ea typeface="Noto Sans CJK KR Medium" panose="020B0600000000000000"/>
              </a:rPr>
              <a:t>년      </a:t>
            </a:r>
            <a:r>
              <a:rPr lang="en-US" altLang="ko-KR" sz="1400" spc="-150" dirty="0" smtClean="0">
                <a:solidFill>
                  <a:srgbClr val="292926"/>
                </a:solidFill>
                <a:latin typeface="Noto Sans Korean Regular" panose="020B0500000000000000" pitchFamily="34" charset="-127"/>
                <a:ea typeface="Noto Sans CJK KR Medium" panose="020B0600000000000000"/>
              </a:rPr>
              <a:t>CJ </a:t>
            </a:r>
            <a:r>
              <a:rPr lang="ko-KR" altLang="en-US" sz="1400" spc="-150" dirty="0" err="1" smtClean="0">
                <a:solidFill>
                  <a:srgbClr val="292926"/>
                </a:solidFill>
                <a:latin typeface="Noto Sans Korean Regular" panose="020B0500000000000000" pitchFamily="34" charset="-127"/>
                <a:ea typeface="Noto Sans CJK KR Medium" panose="020B0600000000000000"/>
              </a:rPr>
              <a:t>올리브영</a:t>
            </a:r>
            <a:r>
              <a:rPr lang="ko-KR" altLang="en-US" sz="1400" spc="-150" dirty="0" smtClean="0">
                <a:solidFill>
                  <a:srgbClr val="292926"/>
                </a:solidFill>
                <a:latin typeface="Noto Sans Korean Regular" panose="020B0500000000000000" pitchFamily="34" charset="-127"/>
                <a:ea typeface="Noto Sans CJK KR Medium" panose="020B0600000000000000"/>
              </a:rPr>
              <a:t> 군포물류센터 </a:t>
            </a:r>
            <a:r>
              <a:rPr lang="ko-KR" altLang="en-US" sz="1400" spc="-150" dirty="0" err="1" smtClean="0">
                <a:solidFill>
                  <a:srgbClr val="292926"/>
                </a:solidFill>
                <a:latin typeface="Noto Sans Korean Regular" panose="020B0500000000000000" pitchFamily="34" charset="-127"/>
                <a:ea typeface="Noto Sans CJK KR Medium" panose="020B0600000000000000"/>
              </a:rPr>
              <a:t>운영사</a:t>
            </a:r>
            <a:r>
              <a:rPr lang="ko-KR" altLang="en-US" sz="1400" spc="-150" dirty="0" smtClean="0">
                <a:solidFill>
                  <a:srgbClr val="292926"/>
                </a:solidFill>
                <a:latin typeface="Noto Sans Korean Regular" panose="020B0500000000000000" pitchFamily="34" charset="-127"/>
                <a:ea typeface="Noto Sans CJK KR Medium" panose="020B0600000000000000"/>
              </a:rPr>
              <a:t> 선정</a:t>
            </a:r>
            <a:endParaRPr lang="en-US" altLang="ko-KR" sz="1400" spc="-150" dirty="0" smtClean="0">
              <a:solidFill>
                <a:srgbClr val="292926"/>
              </a:solidFill>
              <a:latin typeface="Noto Sans Korean Regular" panose="020B0500000000000000" pitchFamily="34" charset="-127"/>
              <a:ea typeface="Noto Sans CJK KR Medium" panose="020B0600000000000000"/>
            </a:endParaRPr>
          </a:p>
          <a:p>
            <a:r>
              <a:rPr lang="en-US" altLang="ko-KR" sz="1400" spc="-150" dirty="0" smtClean="0">
                <a:solidFill>
                  <a:srgbClr val="292926"/>
                </a:solidFill>
                <a:latin typeface="Noto Sans Korean Regular" panose="020B0500000000000000" pitchFamily="34" charset="-127"/>
                <a:ea typeface="Noto Sans CJK KR Medium" panose="020B0600000000000000"/>
              </a:rPr>
              <a:t>                     </a:t>
            </a:r>
            <a:r>
              <a:rPr lang="ko-KR" altLang="en-US" sz="1400" spc="-150" dirty="0" err="1" smtClean="0">
                <a:solidFill>
                  <a:srgbClr val="292926"/>
                </a:solidFill>
                <a:latin typeface="Noto Sans Korean Regular" panose="020B0500000000000000" pitchFamily="34" charset="-127"/>
                <a:ea typeface="Noto Sans CJK KR Medium" panose="020B0600000000000000"/>
              </a:rPr>
              <a:t>포스코</a:t>
            </a:r>
            <a:r>
              <a:rPr lang="ko-KR" altLang="en-US" sz="1400" spc="-150" dirty="0" smtClean="0">
                <a:solidFill>
                  <a:srgbClr val="292926"/>
                </a:solidFill>
                <a:latin typeface="Noto Sans Korean Regular" panose="020B0500000000000000" pitchFamily="34" charset="-127"/>
                <a:ea typeface="Noto Sans CJK KR Medium" panose="020B0600000000000000"/>
              </a:rPr>
              <a:t> 미국 내륙운송업체  선정</a:t>
            </a:r>
            <a:endParaRPr lang="en-US" altLang="ko-KR" sz="1400" spc="-150" dirty="0">
              <a:solidFill>
                <a:srgbClr val="292926"/>
              </a:solidFill>
              <a:latin typeface="Noto Sans Korean Regular" panose="020B0500000000000000" pitchFamily="34" charset="-127"/>
              <a:ea typeface="Noto Sans CJK KR Medium" panose="020B0600000000000000"/>
            </a:endParaRPr>
          </a:p>
          <a:p>
            <a:r>
              <a:rPr lang="en-US" altLang="ko-KR" sz="1400" spc="-150" dirty="0" smtClean="0">
                <a:solidFill>
                  <a:srgbClr val="292926"/>
                </a:solidFill>
                <a:latin typeface="Noto Sans Korean Regular" panose="020B0500000000000000" pitchFamily="34" charset="-127"/>
                <a:ea typeface="Noto Sans CJK KR Medium" panose="020B0600000000000000"/>
              </a:rPr>
              <a:t> -  2016</a:t>
            </a:r>
            <a:r>
              <a:rPr lang="ko-KR" altLang="en-US" sz="1400" spc="-150" dirty="0" smtClean="0">
                <a:solidFill>
                  <a:srgbClr val="292926"/>
                </a:solidFill>
                <a:latin typeface="Noto Sans Korean Regular" panose="020B0500000000000000" pitchFamily="34" charset="-127"/>
                <a:ea typeface="Noto Sans CJK KR Medium" panose="020B0600000000000000"/>
              </a:rPr>
              <a:t>년     중국 </a:t>
            </a:r>
            <a:r>
              <a:rPr lang="en-US" altLang="ko-KR" sz="1400" spc="-150" dirty="0" smtClean="0">
                <a:solidFill>
                  <a:srgbClr val="292926"/>
                </a:solidFill>
                <a:latin typeface="Noto Sans Korean Regular" panose="020B0500000000000000" pitchFamily="34" charset="-127"/>
                <a:ea typeface="Noto Sans CJK KR Medium" panose="020B0600000000000000"/>
              </a:rPr>
              <a:t>“G”</a:t>
            </a:r>
            <a:r>
              <a:rPr lang="ko-KR" altLang="en-US" sz="1400" spc="-150" dirty="0" smtClean="0">
                <a:solidFill>
                  <a:srgbClr val="292926"/>
                </a:solidFill>
                <a:latin typeface="Noto Sans Korean Regular" panose="020B0500000000000000" pitchFamily="34" charset="-127"/>
                <a:ea typeface="Noto Sans CJK KR Medium" panose="020B0600000000000000"/>
              </a:rPr>
              <a:t>사  미국 온라인 판매 대행  및 물류전담</a:t>
            </a:r>
            <a:endParaRPr lang="en-US" altLang="ko-KR" sz="1400" spc="-150" dirty="0" smtClean="0">
              <a:solidFill>
                <a:srgbClr val="292926"/>
              </a:solidFill>
              <a:latin typeface="Noto Sans Korean Regular" panose="020B0500000000000000" pitchFamily="34" charset="-127"/>
              <a:ea typeface="Noto Sans CJK KR Medium" panose="020B0600000000000000"/>
            </a:endParaRPr>
          </a:p>
          <a:p>
            <a:r>
              <a:rPr lang="en-US" altLang="ko-KR" sz="1400" spc="-150" dirty="0" smtClean="0">
                <a:solidFill>
                  <a:srgbClr val="292926"/>
                </a:solidFill>
                <a:latin typeface="Noto Sans Korean Regular" panose="020B0500000000000000" pitchFamily="34" charset="-127"/>
                <a:ea typeface="Noto Sans CJK KR Medium" panose="020B0600000000000000"/>
              </a:rPr>
              <a:t> -  2017</a:t>
            </a:r>
            <a:r>
              <a:rPr lang="ko-KR" altLang="en-US" sz="1400" spc="-150" dirty="0" smtClean="0">
                <a:solidFill>
                  <a:srgbClr val="292926"/>
                </a:solidFill>
                <a:latin typeface="Noto Sans Korean Regular" panose="020B0500000000000000" pitchFamily="34" charset="-127"/>
                <a:ea typeface="Noto Sans CJK KR Medium" panose="020B0600000000000000"/>
              </a:rPr>
              <a:t>년     중국</a:t>
            </a:r>
            <a:r>
              <a:rPr lang="en-US" altLang="ko-KR" sz="1400" spc="-150" dirty="0" smtClean="0">
                <a:solidFill>
                  <a:srgbClr val="292926"/>
                </a:solidFill>
                <a:latin typeface="Noto Sans Korean Regular" panose="020B0500000000000000" pitchFamily="34" charset="-127"/>
                <a:ea typeface="Noto Sans CJK KR Medium" panose="020B0600000000000000"/>
              </a:rPr>
              <a:t>”S”  “X”</a:t>
            </a:r>
            <a:r>
              <a:rPr lang="ko-KR" altLang="en-US" sz="1400" spc="-150" dirty="0" smtClean="0">
                <a:solidFill>
                  <a:srgbClr val="292926"/>
                </a:solidFill>
                <a:latin typeface="Noto Sans Korean Regular" panose="020B0500000000000000" pitchFamily="34" charset="-127"/>
                <a:ea typeface="Noto Sans CJK KR Medium" panose="020B0600000000000000"/>
              </a:rPr>
              <a:t>사 미국 온라인판매대행 및 물류전담</a:t>
            </a:r>
            <a:endParaRPr lang="en-US" altLang="ko-KR" sz="1400" spc="-150" dirty="0" smtClean="0">
              <a:solidFill>
                <a:srgbClr val="292926"/>
              </a:solidFill>
              <a:latin typeface="Noto Sans Korean Regular" panose="020B0500000000000000" pitchFamily="34" charset="-127"/>
              <a:ea typeface="Noto Sans CJK KR Medium" panose="020B0600000000000000"/>
            </a:endParaRPr>
          </a:p>
          <a:p>
            <a:r>
              <a:rPr lang="en-US" altLang="ko-KR" sz="1400" spc="-150" dirty="0" smtClean="0">
                <a:solidFill>
                  <a:srgbClr val="292926"/>
                </a:solidFill>
                <a:latin typeface="Noto Sans Korean Regular" panose="020B0500000000000000" pitchFamily="34" charset="-127"/>
                <a:ea typeface="Noto Sans CJK KR Medium" panose="020B0600000000000000"/>
              </a:rPr>
              <a:t>                     </a:t>
            </a:r>
            <a:r>
              <a:rPr lang="ko-KR" altLang="en-US" sz="1400" spc="-150" dirty="0" smtClean="0">
                <a:solidFill>
                  <a:srgbClr val="292926"/>
                </a:solidFill>
                <a:latin typeface="Noto Sans Korean Regular" panose="020B0500000000000000" pitchFamily="34" charset="-127"/>
                <a:ea typeface="Noto Sans CJK KR Medium" panose="020B0600000000000000"/>
              </a:rPr>
              <a:t>대상 </a:t>
            </a:r>
            <a:r>
              <a:rPr lang="ko-KR" altLang="en-US" sz="1400" spc="-150" dirty="0" err="1" smtClean="0">
                <a:solidFill>
                  <a:srgbClr val="292926"/>
                </a:solidFill>
                <a:latin typeface="Noto Sans Korean Regular" panose="020B0500000000000000" pitchFamily="34" charset="-127"/>
                <a:ea typeface="Noto Sans CJK KR Medium" panose="020B0600000000000000"/>
              </a:rPr>
              <a:t>청정원</a:t>
            </a:r>
            <a:r>
              <a:rPr lang="ko-KR" altLang="en-US" sz="1400" spc="-150" dirty="0" smtClean="0">
                <a:solidFill>
                  <a:srgbClr val="292926"/>
                </a:solidFill>
                <a:latin typeface="Noto Sans Korean Regular" panose="020B0500000000000000" pitchFamily="34" charset="-127"/>
                <a:ea typeface="Noto Sans CJK KR Medium" panose="020B0600000000000000"/>
              </a:rPr>
              <a:t> 미국 온라인 판매대핸 업체 선정</a:t>
            </a:r>
            <a:endParaRPr lang="en-US" altLang="ko-KR" sz="1400" spc="-150" dirty="0" smtClean="0">
              <a:solidFill>
                <a:srgbClr val="292926"/>
              </a:solidFill>
              <a:latin typeface="Noto Sans Korean Regular" panose="020B0500000000000000" pitchFamily="34" charset="-127"/>
              <a:ea typeface="Noto Sans CJK KR Medium" panose="020B0600000000000000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318931" y="1370311"/>
            <a:ext cx="3961240" cy="116955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ko-KR" sz="1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Noto Sans CJK KR Medium" panose="020B0600000000000000"/>
              </a:rPr>
              <a:t>- </a:t>
            </a:r>
            <a:r>
              <a:rPr lang="ko-KR" altLang="en-US" sz="1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Noto Sans CJK KR Medium" panose="020B0600000000000000"/>
              </a:rPr>
              <a:t>대표이사 </a:t>
            </a:r>
            <a:r>
              <a:rPr lang="en-US" altLang="ko-KR" sz="1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Noto Sans CJK KR Medium" panose="020B0600000000000000"/>
              </a:rPr>
              <a:t>:  </a:t>
            </a:r>
            <a:r>
              <a:rPr lang="ko-KR" altLang="en-US" sz="1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Noto Sans CJK KR Medium" panose="020B0600000000000000"/>
              </a:rPr>
              <a:t>김   창   현</a:t>
            </a:r>
            <a:endParaRPr lang="en-US" altLang="ko-KR" sz="1400" b="1" spc="-15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ea typeface="Noto Sans CJK KR Medium" panose="020B0600000000000000"/>
            </a:endParaRPr>
          </a:p>
          <a:p>
            <a:r>
              <a:rPr lang="en-US" altLang="ko-KR" sz="1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Noto Sans CJK KR Medium" panose="020B0600000000000000"/>
              </a:rPr>
              <a:t>- </a:t>
            </a:r>
            <a:r>
              <a:rPr lang="ko-KR" altLang="en-US" sz="1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Noto Sans CJK KR Medium" panose="020B0600000000000000"/>
              </a:rPr>
              <a:t>한국지사 </a:t>
            </a:r>
            <a:r>
              <a:rPr lang="en-US" altLang="ko-KR" sz="1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Noto Sans CJK KR Medium" panose="020B0600000000000000"/>
              </a:rPr>
              <a:t>:  </a:t>
            </a:r>
            <a:r>
              <a:rPr lang="ko-KR" altLang="en-US" sz="1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Noto Sans CJK KR Medium" panose="020B0600000000000000"/>
              </a:rPr>
              <a:t>경기도 파주시 </a:t>
            </a:r>
            <a:r>
              <a:rPr lang="ko-KR" altLang="en-US" sz="1400" b="1" spc="-15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Noto Sans CJK KR Medium" panose="020B0600000000000000"/>
              </a:rPr>
              <a:t>광탄면</a:t>
            </a:r>
            <a:r>
              <a:rPr lang="ko-KR" altLang="en-US" sz="1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Noto Sans CJK KR Medium" panose="020B0600000000000000"/>
              </a:rPr>
              <a:t> </a:t>
            </a:r>
            <a:r>
              <a:rPr lang="ko-KR" altLang="en-US" sz="1400" b="1" spc="-15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Noto Sans CJK KR Medium" panose="020B0600000000000000"/>
              </a:rPr>
              <a:t>혜음로</a:t>
            </a:r>
            <a:r>
              <a:rPr lang="ko-KR" altLang="en-US" sz="1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Noto Sans CJK KR Medium" panose="020B0600000000000000"/>
              </a:rPr>
              <a:t> </a:t>
            </a:r>
            <a:r>
              <a:rPr lang="en-US" altLang="ko-KR" sz="1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Noto Sans CJK KR Medium" panose="020B0600000000000000"/>
              </a:rPr>
              <a:t>1417</a:t>
            </a:r>
          </a:p>
          <a:p>
            <a:r>
              <a:rPr lang="en-US" altLang="ko-KR" sz="1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Noto Sans CJK KR Medium" panose="020B0600000000000000"/>
              </a:rPr>
              <a:t>- </a:t>
            </a:r>
            <a:r>
              <a:rPr lang="ko-KR" altLang="en-US" sz="1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Noto Sans CJK KR Medium" panose="020B0600000000000000"/>
              </a:rPr>
              <a:t>미국지사 </a:t>
            </a:r>
            <a:r>
              <a:rPr lang="en-US" altLang="ko-KR" sz="1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Noto Sans CJK KR Medium" panose="020B0600000000000000"/>
              </a:rPr>
              <a:t>:  230  PEGASUS AVE., NJ 07647, U.S.A</a:t>
            </a:r>
          </a:p>
          <a:p>
            <a:r>
              <a:rPr lang="en-US" altLang="ko-KR" sz="1400" b="1" spc="-15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Noto Sans CJK KR Medium" panose="020B0600000000000000"/>
              </a:rPr>
              <a:t> </a:t>
            </a:r>
            <a:r>
              <a:rPr lang="en-US" altLang="ko-KR" sz="1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Noto Sans CJK KR Medium" panose="020B0600000000000000"/>
              </a:rPr>
              <a:t>                  +82-31-957-6182  /  +1-201-750-3535</a:t>
            </a:r>
          </a:p>
          <a:p>
            <a:r>
              <a:rPr lang="en-US" altLang="ko-KR" sz="14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Noto Sans CJK KR Medium" panose="020B0600000000000000"/>
              </a:rPr>
              <a:t>                     </a:t>
            </a:r>
            <a:r>
              <a:rPr lang="en-US" altLang="ko-KR" sz="1400" b="1" spc="-150" dirty="0" smtClean="0">
                <a:solidFill>
                  <a:srgbClr val="002060"/>
                </a:solidFill>
                <a:latin typeface="+mn-ea"/>
                <a:ea typeface="Noto Sans CJK KR Medium" panose="020B0600000000000000"/>
              </a:rPr>
              <a:t>www.kglnetworks.com</a:t>
            </a:r>
            <a:endParaRPr lang="en-US" altLang="ko-KR" sz="1400" b="1" spc="-150" dirty="0">
              <a:solidFill>
                <a:srgbClr val="002060"/>
              </a:solidFill>
              <a:latin typeface="+mn-ea"/>
              <a:ea typeface="Noto Sans CJK KR Medium" panose="020B0600000000000000"/>
            </a:endParaRPr>
          </a:p>
        </p:txBody>
      </p:sp>
      <p:sp>
        <p:nvSpPr>
          <p:cNvPr id="64" name="직사각형 63"/>
          <p:cNvSpPr/>
          <p:nvPr/>
        </p:nvSpPr>
        <p:spPr>
          <a:xfrm>
            <a:off x="340099" y="285815"/>
            <a:ext cx="2892758" cy="34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100" spc="-150" dirty="0" smtClean="0">
                <a:solidFill>
                  <a:schemeClr val="bg1"/>
                </a:solidFill>
                <a:latin typeface="Noto Sans CJK KR Black" panose="020B0A00000000000000" pitchFamily="34" charset="-127"/>
                <a:ea typeface="Noto Sans CJK KR Black" panose="020B0A00000000000000" pitchFamily="34" charset="-127"/>
              </a:rPr>
              <a:t>HI!</a:t>
            </a:r>
            <a:endParaRPr lang="ko-KR" altLang="en-US" sz="1100" spc="-150" dirty="0">
              <a:solidFill>
                <a:schemeClr val="bg1"/>
              </a:solidFill>
              <a:latin typeface="Noto Sans CJK KR Black" panose="020B0A00000000000000" pitchFamily="34" charset="-127"/>
              <a:ea typeface="Noto Sans CJK KR Black" panose="020B0A00000000000000" pitchFamily="34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4856453" y="3932471"/>
            <a:ext cx="4287547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400" b="1" spc="-150" dirty="0" smtClean="0">
                <a:solidFill>
                  <a:srgbClr val="292926"/>
                </a:solidFill>
                <a:latin typeface="Noto Sans Korean Regular" panose="020B0500000000000000" pitchFamily="34" charset="-127"/>
                <a:ea typeface="Noto Sans CJK KR Medium" panose="020B0600000000000000"/>
              </a:rPr>
              <a:t>대표자 약력</a:t>
            </a:r>
            <a:endParaRPr lang="en-US" altLang="ko-KR" sz="1400" b="1" spc="-150" dirty="0" smtClean="0">
              <a:solidFill>
                <a:srgbClr val="292926"/>
              </a:solidFill>
              <a:latin typeface="Noto Sans Korean Regular" panose="020B0500000000000000" pitchFamily="34" charset="-127"/>
              <a:ea typeface="Noto Sans CJK KR Medium" panose="020B0600000000000000"/>
            </a:endParaRPr>
          </a:p>
          <a:p>
            <a:endParaRPr lang="en-US" altLang="ko-KR" sz="1400" spc="-150" dirty="0" smtClean="0">
              <a:solidFill>
                <a:srgbClr val="292926"/>
              </a:solidFill>
              <a:latin typeface="Noto Sans Korean Regular" panose="020B0500000000000000" pitchFamily="34" charset="-127"/>
              <a:ea typeface="Noto Sans CJK KR Medium" panose="020B0600000000000000"/>
            </a:endParaRPr>
          </a:p>
          <a:p>
            <a:r>
              <a:rPr lang="en-US" altLang="ko-KR" sz="1400" spc="-150" dirty="0" smtClean="0">
                <a:solidFill>
                  <a:srgbClr val="292926"/>
                </a:solidFill>
                <a:latin typeface="Noto Sans Korean Regular" panose="020B0500000000000000" pitchFamily="34" charset="-127"/>
                <a:ea typeface="Noto Sans CJK KR Medium" panose="020B0600000000000000"/>
              </a:rPr>
              <a:t>-   1985</a:t>
            </a:r>
            <a:r>
              <a:rPr lang="ko-KR" altLang="en-US" sz="1400" spc="-150" dirty="0" smtClean="0">
                <a:solidFill>
                  <a:srgbClr val="292926"/>
                </a:solidFill>
                <a:latin typeface="Noto Sans Korean Regular" panose="020B0500000000000000" pitchFamily="34" charset="-127"/>
                <a:ea typeface="Noto Sans CJK KR Medium" panose="020B0600000000000000"/>
              </a:rPr>
              <a:t>년     대한통운㈜ 입사</a:t>
            </a:r>
            <a:endParaRPr lang="en-US" altLang="ko-KR" sz="1400" spc="-150" dirty="0" smtClean="0">
              <a:solidFill>
                <a:srgbClr val="292926"/>
              </a:solidFill>
              <a:latin typeface="Noto Sans Korean Regular" panose="020B0500000000000000" pitchFamily="34" charset="-127"/>
              <a:ea typeface="Noto Sans CJK KR Medium" panose="020B0600000000000000"/>
            </a:endParaRPr>
          </a:p>
          <a:p>
            <a:r>
              <a:rPr lang="en-US" altLang="ko-KR" sz="1400" spc="-150" dirty="0" smtClean="0">
                <a:solidFill>
                  <a:srgbClr val="292926"/>
                </a:solidFill>
                <a:latin typeface="Noto Sans CJK KR Medium" panose="020B0600000000000000" pitchFamily="34" charset="-127"/>
                <a:ea typeface="Noto Sans CJK KR Medium" panose="020B0600000000000000"/>
              </a:rPr>
              <a:t>-   </a:t>
            </a:r>
            <a:r>
              <a:rPr lang="en-US" altLang="ko-KR" sz="1400" spc="-150" dirty="0" smtClean="0">
                <a:solidFill>
                  <a:srgbClr val="292926"/>
                </a:solidFill>
                <a:latin typeface="Noto Sans Korean Regular" panose="020B0500000000000000" pitchFamily="34" charset="-127"/>
                <a:ea typeface="Noto Sans CJK KR Medium" panose="020B0600000000000000"/>
              </a:rPr>
              <a:t>1990</a:t>
            </a:r>
            <a:r>
              <a:rPr lang="ko-KR" altLang="en-US" sz="1400" spc="-150" dirty="0" smtClean="0">
                <a:solidFill>
                  <a:srgbClr val="292926"/>
                </a:solidFill>
                <a:latin typeface="Noto Sans Korean Regular" panose="020B0500000000000000" pitchFamily="34" charset="-127"/>
                <a:ea typeface="Noto Sans CJK KR Medium" panose="020B0600000000000000"/>
              </a:rPr>
              <a:t>년     대한통운㈜ 감사 과장</a:t>
            </a:r>
            <a:endParaRPr lang="en-US" altLang="ko-KR" sz="1400" spc="-150" dirty="0" smtClean="0">
              <a:solidFill>
                <a:srgbClr val="292926"/>
              </a:solidFill>
              <a:latin typeface="Noto Sans Korean Regular" panose="020B0500000000000000" pitchFamily="34" charset="-127"/>
              <a:ea typeface="Noto Sans CJK KR Medium" panose="020B0600000000000000"/>
            </a:endParaRPr>
          </a:p>
          <a:p>
            <a:r>
              <a:rPr lang="en-US" altLang="ko-KR" sz="1400" spc="-150" dirty="0" smtClean="0">
                <a:solidFill>
                  <a:srgbClr val="292926"/>
                </a:solidFill>
                <a:latin typeface="Noto Sans Korean Regular" panose="020B0500000000000000" pitchFamily="34" charset="-127"/>
                <a:ea typeface="Noto Sans CJK KR Medium" panose="020B0600000000000000"/>
              </a:rPr>
              <a:t>-   1996</a:t>
            </a:r>
            <a:r>
              <a:rPr lang="ko-KR" altLang="en-US" sz="1400" spc="-150" dirty="0" smtClean="0">
                <a:solidFill>
                  <a:srgbClr val="292926"/>
                </a:solidFill>
                <a:latin typeface="Noto Sans Korean Regular" panose="020B0500000000000000" pitchFamily="34" charset="-127"/>
                <a:ea typeface="Noto Sans CJK KR Medium" panose="020B0600000000000000"/>
              </a:rPr>
              <a:t>년     대한통운㈜ 해외관리팀장</a:t>
            </a:r>
            <a:endParaRPr lang="en-US" altLang="ko-KR" sz="1400" spc="-150" dirty="0">
              <a:solidFill>
                <a:srgbClr val="292926"/>
              </a:solidFill>
              <a:latin typeface="Noto Sans Korean Regular" panose="020B0500000000000000" pitchFamily="34" charset="-127"/>
              <a:ea typeface="Noto Sans CJK KR Medium" panose="020B0600000000000000"/>
            </a:endParaRPr>
          </a:p>
          <a:p>
            <a:r>
              <a:rPr lang="en-US" altLang="ko-KR" sz="1400" spc="-150" dirty="0" smtClean="0">
                <a:solidFill>
                  <a:srgbClr val="292926"/>
                </a:solidFill>
                <a:latin typeface="Noto Sans Korean Regular" panose="020B0500000000000000" pitchFamily="34" charset="-127"/>
                <a:ea typeface="Noto Sans CJK KR Medium" panose="020B0600000000000000"/>
              </a:rPr>
              <a:t>-   1997</a:t>
            </a:r>
            <a:r>
              <a:rPr lang="ko-KR" altLang="en-US" sz="1400" spc="-150" dirty="0" smtClean="0">
                <a:solidFill>
                  <a:srgbClr val="292926"/>
                </a:solidFill>
                <a:latin typeface="Noto Sans Korean Regular" panose="020B0500000000000000" pitchFamily="34" charset="-127"/>
                <a:ea typeface="Noto Sans CJK KR Medium" panose="020B0600000000000000"/>
              </a:rPr>
              <a:t>년     </a:t>
            </a:r>
            <a:r>
              <a:rPr lang="ko-KR" altLang="en-US" sz="1400" spc="-150" dirty="0" err="1" smtClean="0">
                <a:solidFill>
                  <a:srgbClr val="292926"/>
                </a:solidFill>
                <a:latin typeface="Noto Sans Korean Regular" panose="020B0500000000000000" pitchFamily="34" charset="-127"/>
                <a:ea typeface="Noto Sans CJK KR Medium" panose="020B0600000000000000"/>
              </a:rPr>
              <a:t>동아그룹</a:t>
            </a:r>
            <a:r>
              <a:rPr lang="ko-KR" altLang="en-US" sz="1400" spc="-150" dirty="0" smtClean="0">
                <a:solidFill>
                  <a:srgbClr val="292926"/>
                </a:solidFill>
                <a:latin typeface="Noto Sans Korean Regular" panose="020B0500000000000000" pitchFamily="34" charset="-127"/>
                <a:ea typeface="Noto Sans CJK KR Medium" panose="020B0600000000000000"/>
              </a:rPr>
              <a:t> </a:t>
            </a:r>
            <a:r>
              <a:rPr lang="ko-KR" altLang="en-US" sz="1400" spc="-150" dirty="0">
                <a:solidFill>
                  <a:srgbClr val="292926"/>
                </a:solidFill>
                <a:latin typeface="Noto Sans Korean Regular" panose="020B0500000000000000" pitchFamily="34" charset="-127"/>
                <a:ea typeface="Noto Sans CJK KR Medium" panose="020B0600000000000000"/>
              </a:rPr>
              <a:t> </a:t>
            </a:r>
            <a:r>
              <a:rPr lang="ko-KR" altLang="en-US" sz="1400" spc="-150" dirty="0" smtClean="0">
                <a:solidFill>
                  <a:srgbClr val="292926"/>
                </a:solidFill>
                <a:latin typeface="Noto Sans Korean Regular" panose="020B0500000000000000" pitchFamily="34" charset="-127"/>
                <a:ea typeface="Noto Sans CJK KR Medium" panose="020B0600000000000000"/>
              </a:rPr>
              <a:t>그룹감사실</a:t>
            </a:r>
            <a:endParaRPr lang="en-US" altLang="ko-KR" sz="1400" spc="-150" dirty="0" smtClean="0">
              <a:solidFill>
                <a:srgbClr val="292926"/>
              </a:solidFill>
              <a:latin typeface="Noto Sans Korean Regular" panose="020B0500000000000000" pitchFamily="34" charset="-127"/>
              <a:ea typeface="Noto Sans CJK KR Medium" panose="020B0600000000000000"/>
            </a:endParaRPr>
          </a:p>
          <a:p>
            <a:r>
              <a:rPr lang="en-US" altLang="ko-KR" sz="1400" spc="-150" dirty="0" smtClean="0">
                <a:solidFill>
                  <a:srgbClr val="292926"/>
                </a:solidFill>
                <a:latin typeface="Noto Sans Korean Regular" panose="020B0500000000000000" pitchFamily="34" charset="-127"/>
                <a:ea typeface="Noto Sans CJK KR Medium" panose="020B0600000000000000"/>
              </a:rPr>
              <a:t>-   1998</a:t>
            </a:r>
            <a:r>
              <a:rPr lang="ko-KR" altLang="en-US" sz="1400" spc="-150" dirty="0" smtClean="0">
                <a:solidFill>
                  <a:srgbClr val="292926"/>
                </a:solidFill>
                <a:latin typeface="Noto Sans Korean Regular" panose="020B0500000000000000" pitchFamily="34" charset="-127"/>
                <a:ea typeface="Noto Sans CJK KR Medium" panose="020B0600000000000000"/>
              </a:rPr>
              <a:t>년     대한통운㈜ 감사실장</a:t>
            </a:r>
            <a:endParaRPr lang="en-US" altLang="ko-KR" sz="1400" spc="-150" dirty="0" smtClean="0">
              <a:solidFill>
                <a:srgbClr val="292926"/>
              </a:solidFill>
              <a:latin typeface="Noto Sans Korean Regular" panose="020B0500000000000000" pitchFamily="34" charset="-127"/>
              <a:ea typeface="Noto Sans CJK KR Medium" panose="020B0600000000000000"/>
            </a:endParaRPr>
          </a:p>
          <a:p>
            <a:r>
              <a:rPr lang="en-US" altLang="ko-KR" sz="1400" spc="-150" dirty="0" smtClean="0">
                <a:solidFill>
                  <a:srgbClr val="292926"/>
                </a:solidFill>
                <a:latin typeface="Noto Sans Korean Regular" panose="020B0500000000000000" pitchFamily="34" charset="-127"/>
                <a:ea typeface="Noto Sans CJK KR Medium" panose="020B0600000000000000"/>
              </a:rPr>
              <a:t>-   2000</a:t>
            </a:r>
            <a:r>
              <a:rPr lang="ko-KR" altLang="en-US" sz="1400" spc="-150" dirty="0" smtClean="0">
                <a:solidFill>
                  <a:srgbClr val="292926"/>
                </a:solidFill>
                <a:latin typeface="Noto Sans Korean Regular" panose="020B0500000000000000" pitchFamily="34" charset="-127"/>
                <a:ea typeface="Noto Sans CJK KR Medium" panose="020B0600000000000000"/>
              </a:rPr>
              <a:t>년      대한통운㈜</a:t>
            </a:r>
            <a:r>
              <a:rPr lang="en-US" altLang="ko-KR" sz="1400" spc="-150" dirty="0">
                <a:solidFill>
                  <a:srgbClr val="292926"/>
                </a:solidFill>
                <a:latin typeface="Noto Sans Korean Regular" panose="020B0500000000000000" pitchFamily="34" charset="-127"/>
                <a:ea typeface="Noto Sans CJK KR Medium" panose="020B0600000000000000"/>
              </a:rPr>
              <a:t> </a:t>
            </a:r>
            <a:r>
              <a:rPr lang="ko-KR" altLang="en-US" sz="1400" spc="-150" dirty="0" smtClean="0">
                <a:solidFill>
                  <a:srgbClr val="292926"/>
                </a:solidFill>
                <a:latin typeface="Noto Sans Korean Regular" panose="020B0500000000000000" pitchFamily="34" charset="-127"/>
                <a:ea typeface="Noto Sans CJK KR Medium" panose="020B0600000000000000"/>
              </a:rPr>
              <a:t>군산지사장</a:t>
            </a:r>
            <a:endParaRPr lang="en-US" altLang="ko-KR" sz="1400" spc="-150" dirty="0" smtClean="0">
              <a:solidFill>
                <a:srgbClr val="292926"/>
              </a:solidFill>
              <a:latin typeface="Noto Sans Korean Regular" panose="020B0500000000000000" pitchFamily="34" charset="-127"/>
              <a:ea typeface="Noto Sans CJK KR Medium" panose="020B0600000000000000"/>
            </a:endParaRPr>
          </a:p>
          <a:p>
            <a:r>
              <a:rPr lang="en-US" altLang="ko-KR" sz="1400" spc="-150" dirty="0" smtClean="0">
                <a:solidFill>
                  <a:srgbClr val="292926"/>
                </a:solidFill>
                <a:latin typeface="Noto Sans Korean Regular" panose="020B0500000000000000" pitchFamily="34" charset="-127"/>
                <a:ea typeface="Noto Sans CJK KR Medium" panose="020B0600000000000000"/>
              </a:rPr>
              <a:t>-   2004</a:t>
            </a:r>
            <a:r>
              <a:rPr lang="ko-KR" altLang="en-US" sz="1400" spc="-150" dirty="0" smtClean="0">
                <a:solidFill>
                  <a:srgbClr val="292926"/>
                </a:solidFill>
                <a:latin typeface="Noto Sans Korean Regular" panose="020B0500000000000000" pitchFamily="34" charset="-127"/>
                <a:ea typeface="Noto Sans CJK KR Medium" panose="020B0600000000000000"/>
              </a:rPr>
              <a:t>년     대한통운㈜ 광양지사장</a:t>
            </a:r>
            <a:r>
              <a:rPr lang="en-US" altLang="ko-KR" sz="1400" spc="-150" dirty="0" smtClean="0">
                <a:solidFill>
                  <a:srgbClr val="292926"/>
                </a:solidFill>
                <a:latin typeface="Noto Sans Korean Regular" panose="020B0500000000000000" pitchFamily="34" charset="-127"/>
                <a:ea typeface="Noto Sans CJK KR Medium" panose="020B0600000000000000"/>
              </a:rPr>
              <a:t>                                    </a:t>
            </a:r>
          </a:p>
          <a:p>
            <a:r>
              <a:rPr lang="en-US" altLang="ko-KR" sz="1400" spc="-150" dirty="0" smtClean="0">
                <a:solidFill>
                  <a:srgbClr val="292926"/>
                </a:solidFill>
                <a:latin typeface="Noto Sans Korean Regular" panose="020B0500000000000000" pitchFamily="34" charset="-127"/>
                <a:ea typeface="Noto Sans CJK KR Medium" panose="020B0600000000000000"/>
              </a:rPr>
              <a:t>-   2005</a:t>
            </a:r>
            <a:r>
              <a:rPr lang="ko-KR" altLang="en-US" sz="1400" spc="-150" dirty="0" smtClean="0">
                <a:solidFill>
                  <a:srgbClr val="292926"/>
                </a:solidFill>
                <a:latin typeface="Noto Sans Korean Regular" panose="020B0500000000000000" pitchFamily="34" charset="-127"/>
                <a:ea typeface="Noto Sans CJK KR Medium" panose="020B0600000000000000"/>
              </a:rPr>
              <a:t>년     대한통운㈜ 미국상사  사장</a:t>
            </a:r>
            <a:endParaRPr lang="en-US" altLang="ko-KR" sz="1400" spc="-150" dirty="0">
              <a:solidFill>
                <a:srgbClr val="292926"/>
              </a:solidFill>
              <a:latin typeface="Noto Sans Korean Regular" panose="020B0500000000000000" pitchFamily="34" charset="-127"/>
              <a:ea typeface="Noto Sans CJK KR Medium" panose="020B0600000000000000"/>
            </a:endParaRPr>
          </a:p>
          <a:p>
            <a:r>
              <a:rPr lang="en-US" altLang="ko-KR" sz="1400" spc="-150" dirty="0" smtClean="0">
                <a:solidFill>
                  <a:srgbClr val="292926"/>
                </a:solidFill>
                <a:latin typeface="Noto Sans Korean Regular" panose="020B0500000000000000" pitchFamily="34" charset="-127"/>
                <a:ea typeface="Noto Sans CJK KR Medium" panose="020B0600000000000000"/>
              </a:rPr>
              <a:t>-   2009</a:t>
            </a:r>
            <a:r>
              <a:rPr lang="ko-KR" altLang="en-US" sz="1400" spc="-150" dirty="0" smtClean="0">
                <a:solidFill>
                  <a:srgbClr val="292926"/>
                </a:solidFill>
                <a:latin typeface="Noto Sans Korean Regular" panose="020B0500000000000000" pitchFamily="34" charset="-127"/>
                <a:ea typeface="Noto Sans CJK KR Medium" panose="020B0600000000000000"/>
              </a:rPr>
              <a:t>년     </a:t>
            </a:r>
            <a:r>
              <a:rPr lang="en-US" altLang="ko-KR" sz="1400" spc="-150" dirty="0" smtClean="0">
                <a:solidFill>
                  <a:srgbClr val="292926"/>
                </a:solidFill>
                <a:latin typeface="Noto Sans Korean Regular" panose="020B0500000000000000" pitchFamily="34" charset="-127"/>
                <a:ea typeface="Noto Sans CJK KR Medium" panose="020B0600000000000000"/>
              </a:rPr>
              <a:t>KGL NETWORKS  </a:t>
            </a:r>
            <a:r>
              <a:rPr lang="ko-KR" altLang="en-US" sz="1400" spc="-150" dirty="0" smtClean="0">
                <a:solidFill>
                  <a:srgbClr val="292926"/>
                </a:solidFill>
                <a:latin typeface="Noto Sans Korean Regular" panose="020B0500000000000000" pitchFamily="34" charset="-127"/>
                <a:ea typeface="Noto Sans CJK KR Medium" panose="020B0600000000000000"/>
              </a:rPr>
              <a:t>대표</a:t>
            </a:r>
            <a:endParaRPr lang="en-US" altLang="ko-KR" sz="1400" spc="-150" dirty="0" smtClean="0">
              <a:solidFill>
                <a:srgbClr val="292926"/>
              </a:solidFill>
              <a:latin typeface="Noto Sans Korean Regular" panose="020B0500000000000000" pitchFamily="34" charset="-127"/>
              <a:ea typeface="Noto Sans CJK KR Medium" panose="020B0600000000000000"/>
            </a:endParaRPr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79517" y="3361776"/>
            <a:ext cx="1667796" cy="1803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9725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340099" y="285816"/>
            <a:ext cx="1793905" cy="313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01B1AF"/>
                </a:solidFill>
                <a:effectLst/>
                <a:uLnTx/>
                <a:uFillTx/>
                <a:latin typeface="Noto Sans CJK KR Bold" panose="020B0800000000000000" pitchFamily="34" charset="-127"/>
                <a:ea typeface="Noto Sans CJK KR Bold" panose="020B0800000000000000" pitchFamily="34" charset="-127"/>
              </a:rPr>
              <a:t>BUSINESS </a:t>
            </a:r>
            <a:r>
              <a:rPr lang="en-US" altLang="ko-KR" sz="1100" b="1" kern="0" noProof="0" dirty="0" smtClean="0">
                <a:solidFill>
                  <a:srgbClr val="01B1AF"/>
                </a:solidFill>
                <a:latin typeface="Noto Sans CJK KR Bold" panose="020B0800000000000000" pitchFamily="34" charset="-127"/>
                <a:ea typeface="Noto Sans CJK KR Bold" panose="020B0800000000000000" pitchFamily="34" charset="-127"/>
              </a:rPr>
              <a:t>AREA</a:t>
            </a:r>
            <a:endParaRPr kumimoji="0" lang="ko-KR" altLang="en-US" sz="1100" b="1" i="0" u="none" strike="noStrike" kern="0" cap="none" spc="0" normalizeH="0" baseline="0" noProof="0" dirty="0">
              <a:ln>
                <a:noFill/>
              </a:ln>
              <a:solidFill>
                <a:srgbClr val="01B1AF"/>
              </a:solidFill>
              <a:effectLst/>
              <a:uLnTx/>
              <a:uFillTx/>
              <a:latin typeface="Noto Sans CJK KR Bold" panose="020B0800000000000000" pitchFamily="34" charset="-127"/>
              <a:ea typeface="Noto Sans CJK KR Bold" panose="020B0800000000000000" pitchFamily="34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314699" y="557511"/>
            <a:ext cx="68802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="1" kern="0" spc="-150" noProof="0" dirty="0" smtClean="0">
                <a:solidFill>
                  <a:srgbClr val="383836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</a:rPr>
              <a:t>사업영역</a:t>
            </a:r>
            <a:endParaRPr kumimoji="0" lang="en-US" altLang="ko-KR" sz="1800" b="1" i="0" u="none" strike="noStrike" kern="0" cap="none" spc="-150" normalizeH="0" baseline="0" noProof="0" dirty="0">
              <a:ln>
                <a:noFill/>
              </a:ln>
              <a:solidFill>
                <a:srgbClr val="383836"/>
              </a:solidFill>
              <a:effectLst/>
              <a:uLnTx/>
              <a:uFillTx/>
              <a:latin typeface="Noto Sans CJK KR Medium" panose="020B0600000000000000" pitchFamily="34" charset="-127"/>
              <a:ea typeface="Noto Sans CJK KR Medium" panose="020B0600000000000000" pitchFamily="34" charset="-127"/>
            </a:endParaRPr>
          </a:p>
        </p:txBody>
      </p:sp>
      <p:sp>
        <p:nvSpPr>
          <p:cNvPr id="30" name="슬라이드 번호 개체 틀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FB883C-422F-489C-96E3-C6811C178ED9}" type="slidenum">
              <a: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ko-KR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1" name="직사각형 50"/>
          <p:cNvSpPr/>
          <p:nvPr/>
        </p:nvSpPr>
        <p:spPr>
          <a:xfrm>
            <a:off x="302586" y="4674798"/>
            <a:ext cx="19077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1400" b="1" spc="-150" dirty="0" smtClean="0">
                <a:solidFill>
                  <a:srgbClr val="323C3F"/>
                </a:solidFill>
                <a:latin typeface="+mn-ea"/>
              </a:rPr>
              <a:t>장</a:t>
            </a:r>
            <a:r>
              <a:rPr lang="en-US" altLang="ko-KR" sz="1400" b="1" spc="-150" dirty="0" smtClean="0">
                <a:solidFill>
                  <a:srgbClr val="323C3F"/>
                </a:solidFill>
                <a:latin typeface="+mn-ea"/>
              </a:rPr>
              <a:t>/</a:t>
            </a:r>
            <a:r>
              <a:rPr lang="ko-KR" altLang="en-US" sz="1400" b="1" spc="-150" dirty="0" smtClean="0">
                <a:solidFill>
                  <a:srgbClr val="323C3F"/>
                </a:solidFill>
                <a:latin typeface="+mn-ea"/>
              </a:rPr>
              <a:t>단기 창고 보관</a:t>
            </a:r>
            <a:endParaRPr lang="en-US" altLang="ko-KR" sz="1400" b="1" spc="-150" dirty="0" smtClean="0">
              <a:solidFill>
                <a:srgbClr val="323C3F"/>
              </a:solidFill>
              <a:latin typeface="+mn-ea"/>
            </a:endParaRPr>
          </a:p>
          <a:p>
            <a:pPr algn="ctr"/>
            <a:r>
              <a:rPr lang="ko-KR" altLang="en-US" sz="1400" b="1" spc="-150" dirty="0" smtClean="0">
                <a:solidFill>
                  <a:srgbClr val="323C3F"/>
                </a:solidFill>
                <a:latin typeface="+mn-ea"/>
              </a:rPr>
              <a:t>국 내</a:t>
            </a:r>
            <a:r>
              <a:rPr lang="en-US" altLang="ko-KR" sz="1400" b="1" spc="-150" dirty="0" smtClean="0">
                <a:solidFill>
                  <a:srgbClr val="323C3F"/>
                </a:solidFill>
                <a:latin typeface="+mn-ea"/>
              </a:rPr>
              <a:t>/</a:t>
            </a:r>
            <a:r>
              <a:rPr lang="ko-KR" altLang="en-US" sz="1400" b="1" spc="-150" dirty="0" smtClean="0">
                <a:solidFill>
                  <a:srgbClr val="323C3F"/>
                </a:solidFill>
                <a:latin typeface="+mn-ea"/>
              </a:rPr>
              <a:t>외 </a:t>
            </a:r>
            <a:r>
              <a:rPr lang="en-US" altLang="ko-KR" sz="1400" b="1" spc="-150" dirty="0" smtClean="0">
                <a:solidFill>
                  <a:srgbClr val="323C3F"/>
                </a:solidFill>
                <a:latin typeface="+mn-ea"/>
              </a:rPr>
              <a:t>3PL </a:t>
            </a:r>
            <a:r>
              <a:rPr lang="ko-KR" altLang="en-US" sz="1400" b="1" spc="-150" dirty="0" smtClean="0">
                <a:solidFill>
                  <a:srgbClr val="323C3F"/>
                </a:solidFill>
                <a:latin typeface="+mn-ea"/>
              </a:rPr>
              <a:t>컨설팅</a:t>
            </a:r>
            <a:endParaRPr lang="en-US" altLang="ko-KR" sz="1400" b="1" spc="-150" dirty="0" smtClean="0">
              <a:solidFill>
                <a:srgbClr val="323C3F"/>
              </a:solidFill>
              <a:latin typeface="+mn-ea"/>
            </a:endParaRPr>
          </a:p>
          <a:p>
            <a:pPr algn="ctr"/>
            <a:r>
              <a:rPr lang="en-US" altLang="ko-KR" sz="1400" b="1" spc="-150" dirty="0" smtClean="0">
                <a:solidFill>
                  <a:srgbClr val="323C3F"/>
                </a:solidFill>
                <a:latin typeface="+mn-ea"/>
              </a:rPr>
              <a:t>B2B </a:t>
            </a:r>
            <a:r>
              <a:rPr lang="ko-KR" altLang="en-US" sz="1400" b="1" spc="-150" dirty="0" smtClean="0">
                <a:solidFill>
                  <a:srgbClr val="323C3F"/>
                </a:solidFill>
                <a:latin typeface="+mn-ea"/>
              </a:rPr>
              <a:t>출고</a:t>
            </a:r>
            <a:endParaRPr lang="en-US" altLang="ko-KR" sz="1400" b="1" spc="-150" dirty="0" smtClean="0">
              <a:solidFill>
                <a:srgbClr val="323C3F"/>
              </a:solidFill>
              <a:latin typeface="+mn-ea"/>
            </a:endParaRPr>
          </a:p>
          <a:p>
            <a:pPr algn="ctr"/>
            <a:r>
              <a:rPr lang="en-US" altLang="ko-KR" sz="1400" b="1" spc="-150" dirty="0" smtClean="0">
                <a:solidFill>
                  <a:srgbClr val="323C3F"/>
                </a:solidFill>
                <a:latin typeface="+mn-ea"/>
              </a:rPr>
              <a:t>B2C </a:t>
            </a:r>
            <a:r>
              <a:rPr lang="ko-KR" altLang="en-US" sz="1400" b="1" spc="-150" dirty="0" smtClean="0">
                <a:solidFill>
                  <a:srgbClr val="323C3F"/>
                </a:solidFill>
                <a:latin typeface="+mn-ea"/>
              </a:rPr>
              <a:t>출고</a:t>
            </a:r>
            <a:endParaRPr lang="en-US" altLang="ko-KR" sz="1400" b="1" spc="-150" dirty="0" smtClean="0">
              <a:solidFill>
                <a:srgbClr val="323C3F"/>
              </a:solidFill>
              <a:latin typeface="+mn-ea"/>
            </a:endParaRPr>
          </a:p>
          <a:p>
            <a:pPr algn="ctr"/>
            <a:r>
              <a:rPr lang="ko-KR" altLang="en-US" sz="1400" b="1" spc="-150" dirty="0" smtClean="0">
                <a:solidFill>
                  <a:srgbClr val="323C3F"/>
                </a:solidFill>
                <a:latin typeface="+mn-ea"/>
              </a:rPr>
              <a:t>국내</a:t>
            </a:r>
            <a:r>
              <a:rPr lang="en-US" altLang="ko-KR" sz="1400" b="1" spc="-150" dirty="0" smtClean="0">
                <a:solidFill>
                  <a:srgbClr val="323C3F"/>
                </a:solidFill>
                <a:latin typeface="+mn-ea"/>
              </a:rPr>
              <a:t>/</a:t>
            </a:r>
            <a:r>
              <a:rPr lang="ko-KR" altLang="en-US" sz="1400" b="1" spc="-150" dirty="0" smtClean="0">
                <a:solidFill>
                  <a:srgbClr val="323C3F"/>
                </a:solidFill>
                <a:latin typeface="+mn-ea"/>
              </a:rPr>
              <a:t>외 택배 </a:t>
            </a:r>
            <a:endParaRPr lang="en-US" altLang="ko-KR" sz="1400" b="1" spc="-150" dirty="0" smtClean="0">
              <a:solidFill>
                <a:srgbClr val="323C3F"/>
              </a:solidFill>
              <a:latin typeface="+mn-ea"/>
            </a:endParaRPr>
          </a:p>
          <a:p>
            <a:pPr algn="ctr"/>
            <a:r>
              <a:rPr lang="ko-KR" altLang="en-US" sz="1400" b="1" spc="-150" dirty="0" smtClean="0">
                <a:solidFill>
                  <a:srgbClr val="323C3F"/>
                </a:solidFill>
                <a:latin typeface="+mn-ea"/>
              </a:rPr>
              <a:t>온라인 판매 대행</a:t>
            </a:r>
            <a:endParaRPr lang="en-US" altLang="ko-KR" sz="1400" b="1" spc="-150" dirty="0" smtClean="0">
              <a:solidFill>
                <a:srgbClr val="323C3F"/>
              </a:solidFill>
              <a:latin typeface="+mn-ea"/>
            </a:endParaRPr>
          </a:p>
        </p:txBody>
      </p:sp>
      <p:sp>
        <p:nvSpPr>
          <p:cNvPr id="52" name="직사각형 51"/>
          <p:cNvSpPr/>
          <p:nvPr/>
        </p:nvSpPr>
        <p:spPr>
          <a:xfrm>
            <a:off x="2497587" y="4674798"/>
            <a:ext cx="190777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1400" b="1" spc="-150" dirty="0" smtClean="0">
                <a:solidFill>
                  <a:srgbClr val="323C3F"/>
                </a:solidFill>
                <a:latin typeface="+mn-ea"/>
              </a:rPr>
              <a:t>국내</a:t>
            </a:r>
            <a:r>
              <a:rPr lang="en-US" altLang="ko-KR" sz="1400" b="1" spc="-150" dirty="0" smtClean="0">
                <a:solidFill>
                  <a:srgbClr val="323C3F"/>
                </a:solidFill>
                <a:latin typeface="+mn-ea"/>
              </a:rPr>
              <a:t>/ </a:t>
            </a:r>
            <a:r>
              <a:rPr lang="ko-KR" altLang="en-US" sz="1400" b="1" spc="-150" dirty="0" smtClean="0">
                <a:solidFill>
                  <a:srgbClr val="323C3F"/>
                </a:solidFill>
                <a:latin typeface="+mn-ea"/>
              </a:rPr>
              <a:t>외 명품 구매대행</a:t>
            </a:r>
            <a:endParaRPr lang="en-US" altLang="ko-KR" sz="1400" b="1" spc="-150" dirty="0" smtClean="0">
              <a:solidFill>
                <a:srgbClr val="323C3F"/>
              </a:solidFill>
              <a:latin typeface="+mn-ea"/>
            </a:endParaRPr>
          </a:p>
          <a:p>
            <a:pPr algn="ctr"/>
            <a:r>
              <a:rPr lang="ko-KR" altLang="en-US" sz="1400" b="1" spc="-150" dirty="0" smtClean="0">
                <a:solidFill>
                  <a:srgbClr val="323C3F"/>
                </a:solidFill>
                <a:latin typeface="+mn-ea"/>
              </a:rPr>
              <a:t>유럽 명품 </a:t>
            </a:r>
            <a:r>
              <a:rPr lang="en-US" altLang="ko-KR" sz="1400" b="1" spc="-150" dirty="0" smtClean="0">
                <a:solidFill>
                  <a:srgbClr val="323C3F"/>
                </a:solidFill>
                <a:latin typeface="+mn-ea"/>
              </a:rPr>
              <a:t>B2B</a:t>
            </a:r>
            <a:r>
              <a:rPr lang="ko-KR" altLang="en-US" sz="1400" b="1" spc="-150" dirty="0" smtClean="0">
                <a:solidFill>
                  <a:srgbClr val="323C3F"/>
                </a:solidFill>
                <a:latin typeface="+mn-ea"/>
              </a:rPr>
              <a:t>거래</a:t>
            </a:r>
            <a:endParaRPr lang="en-US" altLang="ko-KR" sz="1400" b="1" spc="-150" dirty="0" smtClean="0">
              <a:solidFill>
                <a:srgbClr val="323C3F"/>
              </a:solidFill>
              <a:latin typeface="+mn-ea"/>
            </a:endParaRPr>
          </a:p>
          <a:p>
            <a:pPr algn="ctr"/>
            <a:r>
              <a:rPr lang="ko-KR" altLang="en-US" sz="1400" b="1" spc="-150" dirty="0" smtClean="0">
                <a:solidFill>
                  <a:srgbClr val="323C3F"/>
                </a:solidFill>
                <a:latin typeface="+mn-ea"/>
              </a:rPr>
              <a:t>유럽 화장품 </a:t>
            </a:r>
            <a:endParaRPr lang="en-US" altLang="ko-KR" sz="1400" b="1" spc="-150" dirty="0">
              <a:solidFill>
                <a:srgbClr val="323C3F"/>
              </a:solidFill>
              <a:latin typeface="+mn-ea"/>
            </a:endParaRPr>
          </a:p>
          <a:p>
            <a:pPr algn="ctr"/>
            <a:r>
              <a:rPr lang="ko-KR" altLang="en-US" sz="1400" b="1" spc="-150" dirty="0" smtClean="0">
                <a:solidFill>
                  <a:srgbClr val="323C3F"/>
                </a:solidFill>
                <a:latin typeface="+mn-ea"/>
              </a:rPr>
              <a:t>미국 브랜드의류</a:t>
            </a:r>
            <a:endParaRPr lang="en-US" altLang="ko-KR" sz="1400" b="1" spc="-150" dirty="0" smtClean="0">
              <a:solidFill>
                <a:srgbClr val="323C3F"/>
              </a:solidFill>
              <a:latin typeface="+mn-ea"/>
            </a:endParaRPr>
          </a:p>
          <a:p>
            <a:pPr algn="ctr"/>
            <a:endParaRPr lang="en-US" altLang="ko-KR" sz="1400" b="1" spc="-150" dirty="0">
              <a:solidFill>
                <a:srgbClr val="323C3F"/>
              </a:solidFill>
              <a:latin typeface="+mn-ea"/>
            </a:endParaRPr>
          </a:p>
          <a:p>
            <a:pPr algn="ctr"/>
            <a:r>
              <a:rPr lang="ko-KR" altLang="en-US" sz="1400" b="1" spc="-150" dirty="0" smtClean="0">
                <a:solidFill>
                  <a:srgbClr val="323C3F"/>
                </a:solidFill>
                <a:latin typeface="+mn-ea"/>
              </a:rPr>
              <a:t>생산설비순정부품 공급</a:t>
            </a:r>
            <a:endParaRPr lang="en-US" altLang="ko-KR" sz="1400" b="1" spc="-150" dirty="0" smtClean="0">
              <a:solidFill>
                <a:srgbClr val="323C3F"/>
              </a:solidFill>
              <a:latin typeface="+mn-ea"/>
            </a:endParaRPr>
          </a:p>
          <a:p>
            <a:pPr algn="ctr"/>
            <a:endParaRPr lang="en-US" altLang="ko-KR" sz="1400" b="1" spc="-150" dirty="0">
              <a:solidFill>
                <a:srgbClr val="323C3F"/>
              </a:solidFill>
              <a:latin typeface="+mn-ea"/>
            </a:endParaRPr>
          </a:p>
        </p:txBody>
      </p:sp>
      <p:sp>
        <p:nvSpPr>
          <p:cNvPr id="53" name="직사각형 52"/>
          <p:cNvSpPr/>
          <p:nvPr/>
        </p:nvSpPr>
        <p:spPr>
          <a:xfrm>
            <a:off x="4691264" y="4674798"/>
            <a:ext cx="19077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1400" b="1" spc="-150" dirty="0" smtClean="0">
                <a:solidFill>
                  <a:srgbClr val="323C3F"/>
                </a:solidFill>
                <a:latin typeface="+mn-ea"/>
              </a:rPr>
              <a:t>회원</a:t>
            </a:r>
            <a:r>
              <a:rPr lang="en-US" altLang="ko-KR" sz="1400" b="1" spc="-150" dirty="0" smtClean="0">
                <a:solidFill>
                  <a:srgbClr val="323C3F"/>
                </a:solidFill>
                <a:latin typeface="+mn-ea"/>
              </a:rPr>
              <a:t>(</a:t>
            </a:r>
            <a:r>
              <a:rPr lang="ko-KR" altLang="en-US" sz="1400" b="1" spc="-150" smtClean="0">
                <a:solidFill>
                  <a:srgbClr val="323C3F"/>
                </a:solidFill>
                <a:latin typeface="+mn-ea"/>
              </a:rPr>
              <a:t>셀러</a:t>
            </a:r>
            <a:r>
              <a:rPr lang="en-US" altLang="ko-KR" sz="1400" b="1" spc="-150" dirty="0" smtClean="0">
                <a:solidFill>
                  <a:srgbClr val="323C3F"/>
                </a:solidFill>
                <a:latin typeface="+mn-ea"/>
              </a:rPr>
              <a:t>)</a:t>
            </a:r>
            <a:r>
              <a:rPr lang="ko-KR" altLang="en-US" sz="1400" b="1" spc="-150" smtClean="0">
                <a:solidFill>
                  <a:srgbClr val="323C3F"/>
                </a:solidFill>
                <a:latin typeface="+mn-ea"/>
              </a:rPr>
              <a:t>관리</a:t>
            </a:r>
            <a:endParaRPr lang="en-US" altLang="ko-KR" sz="1400" b="1" spc="-150" dirty="0">
              <a:solidFill>
                <a:srgbClr val="323C3F"/>
              </a:solidFill>
              <a:latin typeface="+mn-ea"/>
            </a:endParaRPr>
          </a:p>
          <a:p>
            <a:pPr algn="ctr"/>
            <a:r>
              <a:rPr lang="ko-KR" altLang="en-US" sz="1400" b="1" spc="-150" dirty="0" err="1" smtClean="0">
                <a:solidFill>
                  <a:srgbClr val="323C3F"/>
                </a:solidFill>
                <a:latin typeface="+mn-ea"/>
              </a:rPr>
              <a:t>트렌드</a:t>
            </a:r>
            <a:r>
              <a:rPr lang="ko-KR" altLang="en-US" sz="1400" b="1" spc="-150" dirty="0" smtClean="0">
                <a:solidFill>
                  <a:srgbClr val="323C3F"/>
                </a:solidFill>
                <a:latin typeface="+mn-ea"/>
              </a:rPr>
              <a:t> 시장조사</a:t>
            </a:r>
            <a:endParaRPr lang="en-US" altLang="ko-KR" sz="1400" b="1" spc="-150" dirty="0" smtClean="0">
              <a:solidFill>
                <a:srgbClr val="323C3F"/>
              </a:solidFill>
              <a:latin typeface="+mn-ea"/>
            </a:endParaRPr>
          </a:p>
          <a:p>
            <a:pPr algn="ctr"/>
            <a:r>
              <a:rPr lang="ko-KR" altLang="en-US" sz="1400" b="1" spc="-150" dirty="0" smtClean="0">
                <a:solidFill>
                  <a:srgbClr val="323C3F"/>
                </a:solidFill>
                <a:latin typeface="+mn-ea"/>
              </a:rPr>
              <a:t>현지동향 보고</a:t>
            </a:r>
            <a:endParaRPr lang="en-US" altLang="ko-KR" sz="1400" b="1" spc="-150" dirty="0">
              <a:solidFill>
                <a:srgbClr val="323C3F"/>
              </a:solidFill>
              <a:latin typeface="+mn-ea"/>
            </a:endParaRPr>
          </a:p>
          <a:p>
            <a:pPr algn="ctr"/>
            <a:r>
              <a:rPr lang="ko-KR" altLang="en-US" sz="1400" b="1" spc="-150" dirty="0" smtClean="0">
                <a:solidFill>
                  <a:srgbClr val="323C3F"/>
                </a:solidFill>
                <a:latin typeface="+mn-ea"/>
              </a:rPr>
              <a:t>제품 </a:t>
            </a:r>
            <a:r>
              <a:rPr lang="ko-KR" altLang="en-US" sz="1400" b="1" spc="-150" dirty="0" err="1" smtClean="0">
                <a:solidFill>
                  <a:srgbClr val="323C3F"/>
                </a:solidFill>
                <a:latin typeface="+mn-ea"/>
              </a:rPr>
              <a:t>직사입</a:t>
            </a:r>
            <a:endParaRPr lang="en-US" altLang="ko-KR" sz="1400" b="1" spc="-150" dirty="0" smtClean="0">
              <a:solidFill>
                <a:srgbClr val="323C3F"/>
              </a:solidFill>
              <a:latin typeface="+mn-ea"/>
            </a:endParaRPr>
          </a:p>
          <a:p>
            <a:pPr algn="ctr"/>
            <a:r>
              <a:rPr lang="ko-KR" altLang="en-US" sz="1400" b="1" spc="-150" dirty="0" smtClean="0">
                <a:solidFill>
                  <a:srgbClr val="323C3F"/>
                </a:solidFill>
                <a:latin typeface="+mn-ea"/>
              </a:rPr>
              <a:t>인기상품 제안</a:t>
            </a:r>
            <a:endParaRPr lang="en-US" altLang="ko-KR" sz="1400" b="1" spc="-150" dirty="0" smtClean="0">
              <a:solidFill>
                <a:srgbClr val="323C3F"/>
              </a:solidFill>
              <a:latin typeface="+mn-ea"/>
            </a:endParaRPr>
          </a:p>
          <a:p>
            <a:pPr algn="ctr"/>
            <a:endParaRPr lang="en-US" altLang="ko-KR" sz="1400" b="1" spc="-150" dirty="0" smtClean="0">
              <a:solidFill>
                <a:srgbClr val="323C3F"/>
              </a:solidFill>
              <a:latin typeface="+mn-ea"/>
            </a:endParaRPr>
          </a:p>
        </p:txBody>
      </p:sp>
      <p:sp>
        <p:nvSpPr>
          <p:cNvPr id="54" name="직사각형 53"/>
          <p:cNvSpPr/>
          <p:nvPr/>
        </p:nvSpPr>
        <p:spPr>
          <a:xfrm>
            <a:off x="6807507" y="4674798"/>
            <a:ext cx="208933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1400" b="1" spc="-150" dirty="0" smtClean="0">
                <a:solidFill>
                  <a:srgbClr val="323C3F"/>
                </a:solidFill>
                <a:latin typeface="+mn-ea"/>
              </a:rPr>
              <a:t>미국</a:t>
            </a:r>
            <a:r>
              <a:rPr lang="en-US" altLang="ko-KR" sz="1400" b="1" spc="-150" dirty="0" smtClean="0">
                <a:solidFill>
                  <a:srgbClr val="323C3F"/>
                </a:solidFill>
                <a:latin typeface="+mn-ea"/>
              </a:rPr>
              <a:t>-&gt;</a:t>
            </a:r>
            <a:r>
              <a:rPr lang="ko-KR" altLang="en-US" sz="1400" b="1" spc="-150" smtClean="0">
                <a:solidFill>
                  <a:srgbClr val="323C3F"/>
                </a:solidFill>
                <a:latin typeface="+mn-ea"/>
              </a:rPr>
              <a:t>한국 택배</a:t>
            </a:r>
            <a:r>
              <a:rPr lang="en-US" altLang="ko-KR" sz="1400" b="1" spc="-150" dirty="0" smtClean="0">
                <a:solidFill>
                  <a:srgbClr val="323C3F"/>
                </a:solidFill>
                <a:latin typeface="+mn-ea"/>
              </a:rPr>
              <a:t>(</a:t>
            </a:r>
            <a:r>
              <a:rPr lang="ko-KR" altLang="en-US" sz="1400" b="1" spc="-150" smtClean="0">
                <a:solidFill>
                  <a:srgbClr val="323C3F"/>
                </a:solidFill>
                <a:latin typeface="+mn-ea"/>
              </a:rPr>
              <a:t>항공</a:t>
            </a:r>
            <a:r>
              <a:rPr lang="en-US" altLang="ko-KR" sz="1400" b="1" spc="-150" dirty="0" smtClean="0">
                <a:solidFill>
                  <a:srgbClr val="323C3F"/>
                </a:solidFill>
                <a:latin typeface="+mn-ea"/>
              </a:rPr>
              <a:t>)</a:t>
            </a:r>
          </a:p>
          <a:p>
            <a:pPr algn="ctr"/>
            <a:r>
              <a:rPr lang="ko-KR" altLang="en-US" sz="1400" b="1" spc="-150" dirty="0" smtClean="0">
                <a:solidFill>
                  <a:srgbClr val="323C3F"/>
                </a:solidFill>
                <a:latin typeface="+mn-ea"/>
              </a:rPr>
              <a:t>개인</a:t>
            </a:r>
            <a:r>
              <a:rPr lang="en-US" altLang="ko-KR" sz="1400" b="1" spc="-150" dirty="0" smtClean="0">
                <a:solidFill>
                  <a:srgbClr val="323C3F"/>
                </a:solidFill>
                <a:latin typeface="+mn-ea"/>
              </a:rPr>
              <a:t>/</a:t>
            </a:r>
            <a:r>
              <a:rPr lang="ko-KR" altLang="en-US" sz="1400" b="1" spc="-150" smtClean="0">
                <a:solidFill>
                  <a:srgbClr val="323C3F"/>
                </a:solidFill>
                <a:latin typeface="+mn-ea"/>
              </a:rPr>
              <a:t>법인 화물 운송</a:t>
            </a:r>
            <a:endParaRPr lang="en-US" altLang="ko-KR" sz="1400" b="1" spc="-150" dirty="0" smtClean="0">
              <a:solidFill>
                <a:srgbClr val="323C3F"/>
              </a:solidFill>
              <a:latin typeface="+mn-ea"/>
            </a:endParaRPr>
          </a:p>
          <a:p>
            <a:pPr algn="ctr"/>
            <a:r>
              <a:rPr lang="en-US" altLang="ko-KR" sz="1400" b="1" spc="-150" dirty="0" smtClean="0">
                <a:solidFill>
                  <a:srgbClr val="323C3F"/>
                </a:solidFill>
                <a:latin typeface="+mn-ea"/>
              </a:rPr>
              <a:t>(B2B/ B2C)</a:t>
            </a:r>
          </a:p>
          <a:p>
            <a:pPr algn="ctr"/>
            <a:r>
              <a:rPr lang="ko-KR" altLang="en-US" sz="1400" b="1" spc="-150" dirty="0" smtClean="0">
                <a:solidFill>
                  <a:srgbClr val="323C3F"/>
                </a:solidFill>
                <a:latin typeface="+mn-ea"/>
              </a:rPr>
              <a:t>소형</a:t>
            </a:r>
            <a:r>
              <a:rPr lang="en-US" altLang="ko-KR" sz="1400" b="1" spc="-150" dirty="0" smtClean="0">
                <a:solidFill>
                  <a:srgbClr val="323C3F"/>
                </a:solidFill>
                <a:latin typeface="+mn-ea"/>
              </a:rPr>
              <a:t>/</a:t>
            </a:r>
            <a:r>
              <a:rPr lang="ko-KR" altLang="en-US" sz="1400" b="1" spc="-150" smtClean="0">
                <a:solidFill>
                  <a:srgbClr val="323C3F"/>
                </a:solidFill>
                <a:latin typeface="+mn-ea"/>
              </a:rPr>
              <a:t>대형 화물 취급</a:t>
            </a:r>
            <a:endParaRPr lang="en-US" altLang="ko-KR" sz="1400" b="1" spc="-150" dirty="0" smtClean="0">
              <a:solidFill>
                <a:srgbClr val="323C3F"/>
              </a:solidFill>
              <a:latin typeface="+mn-ea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281841" y="1096342"/>
            <a:ext cx="8615004" cy="2819400"/>
            <a:chOff x="246822" y="1778000"/>
            <a:chExt cx="8615004" cy="2819400"/>
          </a:xfrm>
        </p:grpSpPr>
        <p:sp>
          <p:nvSpPr>
            <p:cNvPr id="26" name="모서리가 둥근 직사각형 25"/>
            <p:cNvSpPr/>
            <p:nvPr/>
          </p:nvSpPr>
          <p:spPr>
            <a:xfrm>
              <a:off x="246822" y="1778000"/>
              <a:ext cx="2019300" cy="2819400"/>
            </a:xfrm>
            <a:prstGeom prst="roundRect">
              <a:avLst>
                <a:gd name="adj" fmla="val 3602"/>
              </a:avLst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cxnSp>
          <p:nvCxnSpPr>
            <p:cNvPr id="28" name="직선 연결선 27"/>
            <p:cNvCxnSpPr/>
            <p:nvPr/>
          </p:nvCxnSpPr>
          <p:spPr>
            <a:xfrm>
              <a:off x="392376" y="2371116"/>
              <a:ext cx="1728192" cy="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직사각형 28"/>
            <p:cNvSpPr/>
            <p:nvPr/>
          </p:nvSpPr>
          <p:spPr>
            <a:xfrm>
              <a:off x="695261" y="1987034"/>
              <a:ext cx="112242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ko-KR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+mn-ea"/>
                </a:rPr>
                <a:t>3PL </a:t>
              </a:r>
              <a:r>
                <a:rPr lang="ko-KR" altLang="en-US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+mn-ea"/>
                </a:rPr>
                <a:t>물류</a:t>
              </a:r>
              <a:endParaRPr lang="ko-KR" altLang="en-US" b="1" dirty="0"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</a:endParaRPr>
            </a:p>
          </p:txBody>
        </p:sp>
        <p:sp>
          <p:nvSpPr>
            <p:cNvPr id="31" name="모서리가 둥근 직사각형 30"/>
            <p:cNvSpPr/>
            <p:nvPr/>
          </p:nvSpPr>
          <p:spPr>
            <a:xfrm>
              <a:off x="2441823" y="1778000"/>
              <a:ext cx="2019300" cy="2819400"/>
            </a:xfrm>
            <a:prstGeom prst="roundRect">
              <a:avLst>
                <a:gd name="adj" fmla="val 3602"/>
              </a:avLst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cxnSp>
          <p:nvCxnSpPr>
            <p:cNvPr id="32" name="직선 연결선 31"/>
            <p:cNvCxnSpPr/>
            <p:nvPr/>
          </p:nvCxnSpPr>
          <p:spPr>
            <a:xfrm>
              <a:off x="2587377" y="2371116"/>
              <a:ext cx="1728192" cy="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직사각형 35"/>
            <p:cNvSpPr/>
            <p:nvPr/>
          </p:nvSpPr>
          <p:spPr>
            <a:xfrm>
              <a:off x="2619356" y="1987034"/>
              <a:ext cx="166423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+mn-ea"/>
                </a:rPr>
                <a:t>무역</a:t>
              </a:r>
              <a:r>
                <a:rPr lang="en-US" altLang="ko-KR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+mn-ea"/>
                </a:rPr>
                <a:t>/</a:t>
              </a:r>
              <a:r>
                <a:rPr lang="ko-KR" altLang="en-US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+mn-ea"/>
                </a:rPr>
                <a:t>구매대행</a:t>
              </a:r>
              <a:endParaRPr lang="ko-KR" altLang="en-US" b="1" dirty="0"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</a:endParaRPr>
            </a:p>
          </p:txBody>
        </p:sp>
        <p:sp>
          <p:nvSpPr>
            <p:cNvPr id="45" name="모서리가 둥근 직사각형 44"/>
            <p:cNvSpPr/>
            <p:nvPr/>
          </p:nvSpPr>
          <p:spPr>
            <a:xfrm>
              <a:off x="4635500" y="1778000"/>
              <a:ext cx="2019300" cy="2819400"/>
            </a:xfrm>
            <a:prstGeom prst="roundRect">
              <a:avLst>
                <a:gd name="adj" fmla="val 3602"/>
              </a:avLst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cxnSp>
          <p:nvCxnSpPr>
            <p:cNvPr id="46" name="직선 연결선 45"/>
            <p:cNvCxnSpPr/>
            <p:nvPr/>
          </p:nvCxnSpPr>
          <p:spPr>
            <a:xfrm>
              <a:off x="4781054" y="2371116"/>
              <a:ext cx="1728192" cy="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직사각형 46"/>
            <p:cNvSpPr/>
            <p:nvPr/>
          </p:nvSpPr>
          <p:spPr>
            <a:xfrm>
              <a:off x="4651931" y="1987034"/>
              <a:ext cx="198644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+mn-ea"/>
                </a:rPr>
                <a:t>미주지역 </a:t>
              </a:r>
              <a:r>
                <a:rPr lang="en-US" altLang="ko-KR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+mn-ea"/>
                </a:rPr>
                <a:t>Agency</a:t>
              </a:r>
              <a:endParaRPr lang="ko-KR" altLang="en-US" b="1" dirty="0"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</a:endParaRPr>
            </a:p>
          </p:txBody>
        </p:sp>
        <p:sp>
          <p:nvSpPr>
            <p:cNvPr id="48" name="모서리가 둥근 직사각형 47"/>
            <p:cNvSpPr/>
            <p:nvPr/>
          </p:nvSpPr>
          <p:spPr>
            <a:xfrm>
              <a:off x="6842526" y="1778000"/>
              <a:ext cx="2019300" cy="2819400"/>
            </a:xfrm>
            <a:prstGeom prst="roundRect">
              <a:avLst>
                <a:gd name="adj" fmla="val 3602"/>
              </a:avLst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cxnSp>
          <p:nvCxnSpPr>
            <p:cNvPr id="49" name="직선 연결선 48"/>
            <p:cNvCxnSpPr/>
            <p:nvPr/>
          </p:nvCxnSpPr>
          <p:spPr>
            <a:xfrm>
              <a:off x="6988080" y="2371116"/>
              <a:ext cx="1728192" cy="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직사각형 49"/>
            <p:cNvSpPr/>
            <p:nvPr/>
          </p:nvSpPr>
          <p:spPr>
            <a:xfrm>
              <a:off x="7020060" y="1987034"/>
              <a:ext cx="166423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+mn-ea"/>
                </a:rPr>
                <a:t>항공</a:t>
              </a:r>
              <a:r>
                <a:rPr lang="en-US" altLang="ko-KR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+mn-ea"/>
                </a:rPr>
                <a:t>/</a:t>
              </a:r>
              <a:r>
                <a:rPr lang="ko-KR" altLang="en-US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+mn-ea"/>
                </a:rPr>
                <a:t>해상운송</a:t>
              </a:r>
              <a:endParaRPr lang="ko-KR" altLang="en-US" b="1" dirty="0"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</a:endParaRPr>
            </a:p>
          </p:txBody>
        </p:sp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3" cstate="print"/>
            <a:srcRect l="9123" t="7780" r="15662" b="9665"/>
            <a:stretch/>
          </p:blipFill>
          <p:spPr>
            <a:xfrm>
              <a:off x="314699" y="2507647"/>
              <a:ext cx="1915172" cy="1787857"/>
            </a:xfrm>
            <a:prstGeom prst="rect">
              <a:avLst/>
            </a:prstGeom>
            <a:effectLst/>
          </p:spPr>
        </p:pic>
        <p:pic>
          <p:nvPicPr>
            <p:cNvPr id="11" name="그림 10"/>
            <p:cNvPicPr>
              <a:picLocks noChangeAspect="1"/>
            </p:cNvPicPr>
            <p:nvPr/>
          </p:nvPicPr>
          <p:blipFill rotWithShape="1">
            <a:blip r:embed="rId4" cstate="print"/>
            <a:srcRect l="6473" r="11044"/>
            <a:stretch/>
          </p:blipFill>
          <p:spPr>
            <a:xfrm>
              <a:off x="2502953" y="2507947"/>
              <a:ext cx="1924335" cy="1787557"/>
            </a:xfrm>
            <a:prstGeom prst="rect">
              <a:avLst/>
            </a:prstGeom>
          </p:spPr>
        </p:pic>
        <p:pic>
          <p:nvPicPr>
            <p:cNvPr id="5" name="그림 4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989942" y="3013037"/>
              <a:ext cx="895763" cy="777075"/>
            </a:xfrm>
            <a:prstGeom prst="rect">
              <a:avLst/>
            </a:prstGeom>
          </p:spPr>
        </p:pic>
        <p:grpSp>
          <p:nvGrpSpPr>
            <p:cNvPr id="14" name="그룹 13"/>
            <p:cNvGrpSpPr/>
            <p:nvPr/>
          </p:nvGrpSpPr>
          <p:grpSpPr>
            <a:xfrm>
              <a:off x="4712814" y="2534943"/>
              <a:ext cx="1886597" cy="1760561"/>
              <a:chOff x="4712814" y="2534943"/>
              <a:chExt cx="1886597" cy="1760561"/>
            </a:xfrm>
          </p:grpSpPr>
          <p:pic>
            <p:nvPicPr>
              <p:cNvPr id="2050" name="Picture 2" descr="Related image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16884" r="22839"/>
              <a:stretch/>
            </p:blipFill>
            <p:spPr bwMode="auto">
              <a:xfrm>
                <a:off x="4712814" y="2534943"/>
                <a:ext cx="1886597" cy="17605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" name="직사각형 11"/>
              <p:cNvSpPr/>
              <p:nvPr/>
            </p:nvSpPr>
            <p:spPr>
              <a:xfrm>
                <a:off x="4940811" y="2534943"/>
                <a:ext cx="1442460" cy="1760561"/>
              </a:xfrm>
              <a:prstGeom prst="rect">
                <a:avLst/>
              </a:prstGeom>
              <a:solidFill>
                <a:schemeClr val="tx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4882336" y="3187700"/>
                <a:ext cx="1586706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3000" b="1" dirty="0" smtClean="0">
                    <a:solidFill>
                      <a:schemeClr val="bg1"/>
                    </a:solidFill>
                  </a:rPr>
                  <a:t>AGENCY</a:t>
                </a:r>
                <a:endParaRPr lang="ko-KR" altLang="en-US" sz="30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5" name="그룹 14"/>
            <p:cNvGrpSpPr/>
            <p:nvPr/>
          </p:nvGrpSpPr>
          <p:grpSpPr>
            <a:xfrm>
              <a:off x="6900386" y="2540049"/>
              <a:ext cx="1903579" cy="1759003"/>
              <a:chOff x="6900386" y="2540049"/>
              <a:chExt cx="1903579" cy="1759003"/>
            </a:xfrm>
          </p:grpSpPr>
          <p:pic>
            <p:nvPicPr>
              <p:cNvPr id="2054" name="Picture 6" descr="Image result for vessel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12762" r="17478" b="26131"/>
              <a:stretch/>
            </p:blipFill>
            <p:spPr bwMode="auto">
              <a:xfrm>
                <a:off x="6900386" y="3052479"/>
                <a:ext cx="1903579" cy="12465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56" name="Picture 8" descr="Image result for air cargo asiana"/>
              <p:cNvPicPr>
                <a:picLocks noChangeAspect="1" noChangeArrowheads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t="6314" b="21810"/>
              <a:stretch/>
            </p:blipFill>
            <p:spPr bwMode="auto">
              <a:xfrm>
                <a:off x="6902853" y="2540049"/>
                <a:ext cx="1901112" cy="81886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xmlns="" val="2855110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오각형 109"/>
          <p:cNvSpPr/>
          <p:nvPr/>
        </p:nvSpPr>
        <p:spPr>
          <a:xfrm>
            <a:off x="405694" y="2071472"/>
            <a:ext cx="1678268" cy="765951"/>
          </a:xfrm>
          <a:prstGeom prst="homePlate">
            <a:avLst>
              <a:gd name="adj" fmla="val 27119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3" name="갈매기형 수장 12"/>
          <p:cNvSpPr/>
          <p:nvPr/>
        </p:nvSpPr>
        <p:spPr>
          <a:xfrm>
            <a:off x="6824338" y="2071472"/>
            <a:ext cx="1829852" cy="765951"/>
          </a:xfrm>
          <a:prstGeom prst="chevron">
            <a:avLst>
              <a:gd name="adj" fmla="val 24134"/>
            </a:avLst>
          </a:prstGeom>
          <a:solidFill>
            <a:srgbClr val="01B1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59" name="갈매기형 수장 12"/>
          <p:cNvSpPr/>
          <p:nvPr/>
        </p:nvSpPr>
        <p:spPr>
          <a:xfrm>
            <a:off x="5169927" y="2071472"/>
            <a:ext cx="1775526" cy="765951"/>
          </a:xfrm>
          <a:prstGeom prst="chevron">
            <a:avLst>
              <a:gd name="adj" fmla="val 24134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0" name="갈매기형 수장 12"/>
          <p:cNvSpPr/>
          <p:nvPr/>
        </p:nvSpPr>
        <p:spPr>
          <a:xfrm>
            <a:off x="3501104" y="2071472"/>
            <a:ext cx="1802592" cy="765951"/>
          </a:xfrm>
          <a:prstGeom prst="chevron">
            <a:avLst>
              <a:gd name="adj" fmla="val 24134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340099" y="285815"/>
            <a:ext cx="2892758" cy="34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100" b="1" dirty="0" smtClean="0">
                <a:solidFill>
                  <a:srgbClr val="01B1AF"/>
                </a:solidFill>
                <a:latin typeface="Noto Sans CJK KR Black" panose="020B0A00000000000000" pitchFamily="34" charset="-127"/>
                <a:ea typeface="Noto Sans CJK KR Black" panose="020B0A00000000000000" pitchFamily="34" charset="-127"/>
              </a:rPr>
              <a:t>지금까지 성과</a:t>
            </a:r>
            <a:endParaRPr lang="ko-KR" altLang="en-US" sz="1100" b="1" dirty="0">
              <a:solidFill>
                <a:srgbClr val="01B1AF"/>
              </a:solidFill>
              <a:latin typeface="Noto Sans CJK KR Black" panose="020B0A00000000000000" pitchFamily="34" charset="-127"/>
              <a:ea typeface="Noto Sans CJK KR Black" panose="020B0A00000000000000" pitchFamily="34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314699" y="557511"/>
            <a:ext cx="68802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b="1" spc="-150" dirty="0" smtClean="0">
                <a:solidFill>
                  <a:srgbClr val="383836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</a:rPr>
              <a:t>우리의 지난 시간</a:t>
            </a:r>
            <a:r>
              <a:rPr lang="en-US" altLang="ko-KR" b="1" spc="-150" dirty="0" smtClean="0">
                <a:solidFill>
                  <a:srgbClr val="383836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</a:rPr>
              <a:t>.  </a:t>
            </a:r>
            <a:r>
              <a:rPr lang="ko-KR" altLang="en-US" b="1" spc="-150" dirty="0">
                <a:solidFill>
                  <a:srgbClr val="383836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</a:rPr>
              <a:t> </a:t>
            </a:r>
            <a:r>
              <a:rPr lang="ko-KR" altLang="en-US" b="1" spc="-150" dirty="0" smtClean="0">
                <a:solidFill>
                  <a:srgbClr val="383836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</a:rPr>
              <a:t>기록과  파트너들</a:t>
            </a:r>
            <a:endParaRPr lang="ko-KR" altLang="en-US" b="1" spc="-150" dirty="0">
              <a:solidFill>
                <a:srgbClr val="383836"/>
              </a:solidFill>
              <a:latin typeface="Noto Sans CJK KR Medium" panose="020B0600000000000000" pitchFamily="34" charset="-127"/>
              <a:ea typeface="Noto Sans CJK KR Medium" panose="020B0600000000000000" pitchFamily="34" charset="-127"/>
            </a:endParaRPr>
          </a:p>
        </p:txBody>
      </p:sp>
      <p:sp>
        <p:nvSpPr>
          <p:cNvPr id="41" name="직사각형 40"/>
          <p:cNvSpPr/>
          <p:nvPr/>
        </p:nvSpPr>
        <p:spPr>
          <a:xfrm>
            <a:off x="410210" y="1260512"/>
            <a:ext cx="8257628" cy="393700"/>
          </a:xfrm>
          <a:prstGeom prst="rect">
            <a:avLst/>
          </a:prstGeom>
          <a:solidFill>
            <a:srgbClr val="01B1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직사각형 41"/>
          <p:cNvSpPr/>
          <p:nvPr/>
        </p:nvSpPr>
        <p:spPr>
          <a:xfrm>
            <a:off x="383279" y="1299863"/>
            <a:ext cx="688022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400" b="1" spc="-150" dirty="0" smtClean="0">
                <a:solidFill>
                  <a:schemeClr val="bg1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</a:rPr>
              <a:t>함께한 </a:t>
            </a:r>
            <a:r>
              <a:rPr lang="ko-KR" altLang="en-US" sz="1400" b="1" spc="-150" dirty="0" err="1" smtClean="0">
                <a:solidFill>
                  <a:schemeClr val="bg1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</a:rPr>
              <a:t>고객사들이</a:t>
            </a:r>
            <a:r>
              <a:rPr lang="ko-KR" altLang="en-US" sz="1400" b="1" spc="-150" dirty="0" smtClean="0">
                <a:solidFill>
                  <a:schemeClr val="bg1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</a:rPr>
              <a:t> 우리의 성적표</a:t>
            </a:r>
            <a:endParaRPr lang="ko-KR" altLang="en-US" sz="1400" b="1" spc="-150" dirty="0">
              <a:solidFill>
                <a:schemeClr val="bg1"/>
              </a:solidFill>
              <a:latin typeface="Noto Sans CJK KR Medium" panose="020B0600000000000000" pitchFamily="34" charset="-127"/>
              <a:ea typeface="Noto Sans CJK KR Medium" panose="020B0600000000000000" pitchFamily="34" charset="-127"/>
            </a:endParaRPr>
          </a:p>
        </p:txBody>
      </p:sp>
      <p:sp>
        <p:nvSpPr>
          <p:cNvPr id="122" name="직사각형 121"/>
          <p:cNvSpPr/>
          <p:nvPr/>
        </p:nvSpPr>
        <p:spPr>
          <a:xfrm>
            <a:off x="1190406" y="1832936"/>
            <a:ext cx="647700" cy="208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3" name="직사각형 122"/>
          <p:cNvSpPr/>
          <p:nvPr/>
        </p:nvSpPr>
        <p:spPr>
          <a:xfrm>
            <a:off x="3340678" y="1832936"/>
            <a:ext cx="647700" cy="208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4" name="직사각형 123"/>
          <p:cNvSpPr/>
          <p:nvPr/>
        </p:nvSpPr>
        <p:spPr>
          <a:xfrm>
            <a:off x="5291656" y="1832936"/>
            <a:ext cx="647700" cy="208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5" name="직사각형 124"/>
          <p:cNvSpPr/>
          <p:nvPr/>
        </p:nvSpPr>
        <p:spPr>
          <a:xfrm>
            <a:off x="7219136" y="1832936"/>
            <a:ext cx="647700" cy="208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4" name="직사각형 14"/>
          <p:cNvSpPr/>
          <p:nvPr/>
        </p:nvSpPr>
        <p:spPr>
          <a:xfrm>
            <a:off x="387067" y="2212072"/>
            <a:ext cx="15509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400" dirty="0" smtClean="0">
                <a:solidFill>
                  <a:schemeClr val="bg1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</a:rPr>
              <a:t>11</a:t>
            </a:r>
            <a:r>
              <a:rPr lang="ko-KR" altLang="en-US" sz="1400" smtClean="0">
                <a:solidFill>
                  <a:schemeClr val="bg1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</a:rPr>
              <a:t>번가  </a:t>
            </a:r>
            <a:endParaRPr lang="en-US" altLang="ko-KR" sz="1400" dirty="0">
              <a:solidFill>
                <a:schemeClr val="bg1"/>
              </a:solidFill>
              <a:latin typeface="Noto Sans CJK KR Medium" panose="020B0600000000000000" pitchFamily="34" charset="-127"/>
              <a:ea typeface="Noto Sans CJK KR Medium" panose="020B0600000000000000" pitchFamily="34" charset="-127"/>
            </a:endParaRPr>
          </a:p>
          <a:p>
            <a:pPr algn="ctr"/>
            <a:r>
              <a:rPr lang="ko-KR" altLang="en-US" sz="1400" dirty="0" smtClean="0">
                <a:solidFill>
                  <a:schemeClr val="bg1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</a:rPr>
              <a:t>미주 에이전시</a:t>
            </a:r>
            <a:endParaRPr lang="ko-KR" altLang="en-US" sz="1400" dirty="0">
              <a:solidFill>
                <a:schemeClr val="bg1"/>
              </a:solidFill>
              <a:latin typeface="Noto Sans CJK KR Medium" panose="020B0600000000000000" pitchFamily="34" charset="-127"/>
              <a:ea typeface="Noto Sans CJK KR Medium" panose="020B0600000000000000" pitchFamily="34" charset="-127"/>
            </a:endParaRPr>
          </a:p>
        </p:txBody>
      </p:sp>
      <p:sp>
        <p:nvSpPr>
          <p:cNvPr id="115" name="직사각형 114"/>
          <p:cNvSpPr/>
          <p:nvPr/>
        </p:nvSpPr>
        <p:spPr>
          <a:xfrm>
            <a:off x="3609109" y="2212443"/>
            <a:ext cx="15747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1400" dirty="0" smtClean="0">
                <a:solidFill>
                  <a:schemeClr val="bg1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</a:rPr>
              <a:t>대상 </a:t>
            </a:r>
            <a:r>
              <a:rPr lang="ko-KR" altLang="en-US" sz="1400" dirty="0" err="1" smtClean="0">
                <a:solidFill>
                  <a:schemeClr val="bg1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</a:rPr>
              <a:t>청정원</a:t>
            </a:r>
            <a:endParaRPr lang="en-US" altLang="ko-KR" sz="1400" dirty="0" smtClean="0">
              <a:solidFill>
                <a:schemeClr val="bg1"/>
              </a:solidFill>
              <a:latin typeface="Noto Sans CJK KR Medium" panose="020B0600000000000000" pitchFamily="34" charset="-127"/>
              <a:ea typeface="Noto Sans CJK KR Medium" panose="020B0600000000000000" pitchFamily="34" charset="-127"/>
            </a:endParaRPr>
          </a:p>
          <a:p>
            <a:pPr algn="ctr"/>
            <a:r>
              <a:rPr lang="ko-KR" altLang="en-US" sz="1400" dirty="0" err="1" smtClean="0">
                <a:solidFill>
                  <a:schemeClr val="bg1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</a:rPr>
              <a:t>물류쎈터</a:t>
            </a:r>
            <a:endParaRPr lang="ko-KR" altLang="en-US" sz="1400" dirty="0">
              <a:solidFill>
                <a:schemeClr val="bg1"/>
              </a:solidFill>
              <a:latin typeface="Noto Sans CJK KR Medium" panose="020B0600000000000000" pitchFamily="34" charset="-127"/>
              <a:ea typeface="Noto Sans CJK KR Medium" panose="020B0600000000000000" pitchFamily="34" charset="-127"/>
            </a:endParaRPr>
          </a:p>
        </p:txBody>
      </p:sp>
      <p:sp>
        <p:nvSpPr>
          <p:cNvPr id="116" name="직사각형 115"/>
          <p:cNvSpPr/>
          <p:nvPr/>
        </p:nvSpPr>
        <p:spPr>
          <a:xfrm>
            <a:off x="5175925" y="2198750"/>
            <a:ext cx="16909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1400" dirty="0" err="1" smtClean="0">
                <a:solidFill>
                  <a:schemeClr val="bg1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</a:rPr>
              <a:t>포스코</a:t>
            </a:r>
            <a:r>
              <a:rPr lang="en-US" altLang="ko-KR" sz="1400" dirty="0">
                <a:solidFill>
                  <a:schemeClr val="bg1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</a:rPr>
              <a:t> </a:t>
            </a:r>
            <a:r>
              <a:rPr lang="ko-KR" altLang="en-US" sz="1400" dirty="0" smtClean="0">
                <a:solidFill>
                  <a:schemeClr val="bg1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</a:rPr>
              <a:t>미주법인</a:t>
            </a:r>
            <a:endParaRPr lang="en-US" altLang="ko-KR" sz="1400" dirty="0" smtClean="0">
              <a:solidFill>
                <a:schemeClr val="bg1"/>
              </a:solidFill>
              <a:latin typeface="Noto Sans CJK KR Medium" panose="020B0600000000000000" pitchFamily="34" charset="-127"/>
              <a:ea typeface="Noto Sans CJK KR Medium" panose="020B0600000000000000" pitchFamily="34" charset="-127"/>
            </a:endParaRPr>
          </a:p>
          <a:p>
            <a:pPr algn="ctr"/>
            <a:r>
              <a:rPr lang="ko-KR" altLang="en-US" sz="1400" dirty="0" err="1" smtClean="0">
                <a:solidFill>
                  <a:schemeClr val="bg1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</a:rPr>
              <a:t>농유공</a:t>
            </a:r>
            <a:r>
              <a:rPr lang="ko-KR" altLang="en-US" sz="1400" dirty="0" smtClean="0">
                <a:solidFill>
                  <a:schemeClr val="bg1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</a:rPr>
              <a:t> 센터</a:t>
            </a:r>
            <a:endParaRPr lang="en-US" altLang="ko-KR" sz="1400" dirty="0">
              <a:solidFill>
                <a:schemeClr val="bg1"/>
              </a:solidFill>
              <a:latin typeface="Noto Sans CJK KR Medium" panose="020B0600000000000000" pitchFamily="34" charset="-127"/>
              <a:ea typeface="Noto Sans CJK KR Medium" panose="020B0600000000000000" pitchFamily="34" charset="-127"/>
            </a:endParaRPr>
          </a:p>
        </p:txBody>
      </p:sp>
      <p:sp>
        <p:nvSpPr>
          <p:cNvPr id="117" name="직사각형 116"/>
          <p:cNvSpPr/>
          <p:nvPr/>
        </p:nvSpPr>
        <p:spPr>
          <a:xfrm>
            <a:off x="6852693" y="2198750"/>
            <a:ext cx="15747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1400" dirty="0" err="1" smtClean="0">
                <a:solidFill>
                  <a:schemeClr val="bg1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</a:rPr>
              <a:t>이랜드</a:t>
            </a:r>
            <a:r>
              <a:rPr lang="ko-KR" altLang="en-US" sz="1400" dirty="0" smtClean="0">
                <a:solidFill>
                  <a:schemeClr val="bg1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</a:rPr>
              <a:t> </a:t>
            </a:r>
            <a:endParaRPr lang="en-US" altLang="ko-KR" sz="1400" dirty="0" smtClean="0">
              <a:solidFill>
                <a:schemeClr val="bg1"/>
              </a:solidFill>
              <a:latin typeface="Noto Sans CJK KR Medium" panose="020B0600000000000000" pitchFamily="34" charset="-127"/>
              <a:ea typeface="Noto Sans CJK KR Medium" panose="020B0600000000000000" pitchFamily="34" charset="-127"/>
            </a:endParaRPr>
          </a:p>
          <a:p>
            <a:pPr algn="ctr"/>
            <a:r>
              <a:rPr lang="ko-KR" altLang="en-US" sz="1400" smtClean="0">
                <a:solidFill>
                  <a:schemeClr val="bg1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</a:rPr>
              <a:t>구매대행</a:t>
            </a:r>
            <a:endParaRPr lang="ko-KR" altLang="en-US" sz="1400" dirty="0">
              <a:solidFill>
                <a:schemeClr val="bg1"/>
              </a:solidFill>
              <a:latin typeface="Noto Sans CJK KR Medium" panose="020B0600000000000000" pitchFamily="34" charset="-127"/>
              <a:ea typeface="Noto Sans CJK KR Medium" panose="020B0600000000000000" pitchFamily="34" charset="-127"/>
            </a:endParaRPr>
          </a:p>
        </p:txBody>
      </p:sp>
      <p:sp>
        <p:nvSpPr>
          <p:cNvPr id="149" name="슬라이드 번호 개체 틀 14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B883C-422F-489C-96E3-C6811C178ED9}" type="slidenum">
              <a:rPr lang="ko-KR" altLang="en-US" smtClean="0"/>
              <a:pPr/>
              <a:t>18</a:t>
            </a:fld>
            <a:endParaRPr lang="ko-KR" altLang="en-US"/>
          </a:p>
        </p:txBody>
      </p:sp>
      <p:sp>
        <p:nvSpPr>
          <p:cNvPr id="52" name="직사각형 14"/>
          <p:cNvSpPr/>
          <p:nvPr/>
        </p:nvSpPr>
        <p:spPr>
          <a:xfrm>
            <a:off x="2136092" y="2214331"/>
            <a:ext cx="15401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1400" dirty="0" smtClean="0">
                <a:solidFill>
                  <a:schemeClr val="bg1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</a:rPr>
              <a:t>코트라  </a:t>
            </a:r>
            <a:endParaRPr lang="en-US" altLang="ko-KR" sz="1400" dirty="0">
              <a:solidFill>
                <a:schemeClr val="bg1"/>
              </a:solidFill>
              <a:latin typeface="Noto Sans CJK KR Medium" panose="020B0600000000000000" pitchFamily="34" charset="-127"/>
              <a:ea typeface="Noto Sans CJK KR Medium" panose="020B0600000000000000" pitchFamily="34" charset="-127"/>
            </a:endParaRPr>
          </a:p>
          <a:p>
            <a:pPr algn="ctr"/>
            <a:r>
              <a:rPr lang="ko-KR" altLang="en-US" sz="1400" dirty="0" smtClean="0">
                <a:solidFill>
                  <a:schemeClr val="bg1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</a:rPr>
              <a:t>공동물류센터</a:t>
            </a:r>
            <a:endParaRPr lang="ko-KR" altLang="en-US" sz="1400" dirty="0">
              <a:solidFill>
                <a:schemeClr val="bg1"/>
              </a:solidFill>
              <a:latin typeface="Noto Sans CJK KR Medium" panose="020B0600000000000000" pitchFamily="34" charset="-127"/>
              <a:ea typeface="Noto Sans CJK KR Medium" panose="020B0600000000000000" pitchFamily="34" charset="-127"/>
            </a:endParaRPr>
          </a:p>
        </p:txBody>
      </p:sp>
      <p:sp>
        <p:nvSpPr>
          <p:cNvPr id="53" name="갈매기형 수장 12"/>
          <p:cNvSpPr/>
          <p:nvPr/>
        </p:nvSpPr>
        <p:spPr>
          <a:xfrm>
            <a:off x="1920232" y="2073744"/>
            <a:ext cx="1720115" cy="765951"/>
          </a:xfrm>
          <a:prstGeom prst="chevron">
            <a:avLst>
              <a:gd name="adj" fmla="val 24134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54" name="직사각형 14"/>
          <p:cNvSpPr/>
          <p:nvPr/>
        </p:nvSpPr>
        <p:spPr>
          <a:xfrm>
            <a:off x="1958839" y="2187049"/>
            <a:ext cx="15509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1400" dirty="0" smtClean="0">
                <a:solidFill>
                  <a:schemeClr val="bg1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</a:rPr>
              <a:t>코트라</a:t>
            </a:r>
            <a:endParaRPr lang="en-US" altLang="ko-KR" sz="1400" dirty="0" smtClean="0">
              <a:solidFill>
                <a:schemeClr val="bg1"/>
              </a:solidFill>
              <a:latin typeface="Noto Sans CJK KR Medium" panose="020B0600000000000000" pitchFamily="34" charset="-127"/>
              <a:ea typeface="Noto Sans CJK KR Medium" panose="020B0600000000000000" pitchFamily="34" charset="-127"/>
            </a:endParaRPr>
          </a:p>
          <a:p>
            <a:pPr algn="ctr"/>
            <a:r>
              <a:rPr lang="ko-KR" altLang="en-US" sz="1400" dirty="0" smtClean="0">
                <a:solidFill>
                  <a:schemeClr val="bg1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</a:rPr>
              <a:t>공동물류센터  </a:t>
            </a:r>
            <a:endParaRPr lang="en-US" altLang="ko-KR" sz="1400" dirty="0">
              <a:solidFill>
                <a:schemeClr val="bg1"/>
              </a:solidFill>
              <a:latin typeface="Noto Sans CJK KR Medium" panose="020B0600000000000000" pitchFamily="34" charset="-127"/>
              <a:ea typeface="Noto Sans CJK KR Medium" panose="020B0600000000000000" pitchFamily="34" charset="-127"/>
            </a:endParaRPr>
          </a:p>
        </p:txBody>
      </p:sp>
      <p:grpSp>
        <p:nvGrpSpPr>
          <p:cNvPr id="21" name="그룹 20"/>
          <p:cNvGrpSpPr/>
          <p:nvPr/>
        </p:nvGrpSpPr>
        <p:grpSpPr>
          <a:xfrm>
            <a:off x="409465" y="1769314"/>
            <a:ext cx="1447383" cy="346249"/>
            <a:chOff x="409465" y="1769314"/>
            <a:chExt cx="1447383" cy="346249"/>
          </a:xfrm>
        </p:grpSpPr>
        <p:grpSp>
          <p:nvGrpSpPr>
            <p:cNvPr id="140" name="그룹 139"/>
            <p:cNvGrpSpPr/>
            <p:nvPr/>
          </p:nvGrpSpPr>
          <p:grpSpPr>
            <a:xfrm>
              <a:off x="412294" y="1870020"/>
              <a:ext cx="1440005" cy="132094"/>
              <a:chOff x="405694" y="1863416"/>
              <a:chExt cx="2108308" cy="145303"/>
            </a:xfrm>
          </p:grpSpPr>
          <p:cxnSp>
            <p:nvCxnSpPr>
              <p:cNvPr id="126" name="직선 연결선 125"/>
              <p:cNvCxnSpPr/>
              <p:nvPr/>
            </p:nvCxnSpPr>
            <p:spPr>
              <a:xfrm>
                <a:off x="405694" y="1863416"/>
                <a:ext cx="0" cy="145303"/>
              </a:xfrm>
              <a:prstGeom prst="line">
                <a:avLst/>
              </a:prstGeom>
              <a:ln w="6350">
                <a:solidFill>
                  <a:srgbClr val="5E697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직선 연결선 126"/>
              <p:cNvCxnSpPr/>
              <p:nvPr/>
            </p:nvCxnSpPr>
            <p:spPr>
              <a:xfrm>
                <a:off x="2514002" y="1863416"/>
                <a:ext cx="0" cy="145303"/>
              </a:xfrm>
              <a:prstGeom prst="line">
                <a:avLst/>
              </a:prstGeom>
              <a:ln w="6350">
                <a:solidFill>
                  <a:srgbClr val="5E697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34" name="직선 연결선 133"/>
            <p:cNvCxnSpPr/>
            <p:nvPr/>
          </p:nvCxnSpPr>
          <p:spPr>
            <a:xfrm>
              <a:off x="409465" y="1936067"/>
              <a:ext cx="414919" cy="897"/>
            </a:xfrm>
            <a:prstGeom prst="line">
              <a:avLst/>
            </a:prstGeom>
            <a:ln>
              <a:solidFill>
                <a:srgbClr val="5E697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직사각형 104"/>
            <p:cNvSpPr/>
            <p:nvPr/>
          </p:nvSpPr>
          <p:spPr>
            <a:xfrm>
              <a:off x="737387" y="1769314"/>
              <a:ext cx="756038" cy="3462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ko-KR" sz="1100" dirty="0" smtClean="0">
                  <a:solidFill>
                    <a:srgbClr val="5E697B"/>
                  </a:solidFill>
                  <a:latin typeface="Noto Sans CJK KR Medium" panose="020B0600000000000000" pitchFamily="34" charset="-127"/>
                  <a:ea typeface="Noto Sans CJK KR Medium" panose="020B0600000000000000" pitchFamily="34" charset="-127"/>
                </a:rPr>
                <a:t>2009</a:t>
              </a:r>
              <a:endParaRPr lang="ko-KR" altLang="en-US" sz="1100" dirty="0">
                <a:solidFill>
                  <a:srgbClr val="5E697B"/>
                </a:solidFill>
                <a:latin typeface="Noto Sans CJK KR Light" panose="020B0300000000000000" pitchFamily="34" charset="-127"/>
                <a:ea typeface="Noto Sans CJK KR Light" panose="020B0300000000000000" pitchFamily="34" charset="-127"/>
              </a:endParaRPr>
            </a:p>
          </p:txBody>
        </p:sp>
        <p:cxnSp>
          <p:nvCxnSpPr>
            <p:cNvPr id="70" name="직선 연결선 69"/>
            <p:cNvCxnSpPr/>
            <p:nvPr/>
          </p:nvCxnSpPr>
          <p:spPr>
            <a:xfrm>
              <a:off x="1373464" y="1938339"/>
              <a:ext cx="483384" cy="0"/>
            </a:xfrm>
            <a:prstGeom prst="line">
              <a:avLst/>
            </a:prstGeom>
            <a:ln>
              <a:solidFill>
                <a:srgbClr val="5E697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" name="그룹 79"/>
          <p:cNvGrpSpPr/>
          <p:nvPr/>
        </p:nvGrpSpPr>
        <p:grpSpPr>
          <a:xfrm>
            <a:off x="6835718" y="1771586"/>
            <a:ext cx="1600765" cy="346249"/>
            <a:chOff x="409465" y="1769314"/>
            <a:chExt cx="1455241" cy="346249"/>
          </a:xfrm>
        </p:grpSpPr>
        <p:grpSp>
          <p:nvGrpSpPr>
            <p:cNvPr id="81" name="그룹 80"/>
            <p:cNvGrpSpPr/>
            <p:nvPr/>
          </p:nvGrpSpPr>
          <p:grpSpPr>
            <a:xfrm>
              <a:off x="412294" y="1870020"/>
              <a:ext cx="1452412" cy="132094"/>
              <a:chOff x="405694" y="1863416"/>
              <a:chExt cx="2126473" cy="145303"/>
            </a:xfrm>
          </p:grpSpPr>
          <p:cxnSp>
            <p:nvCxnSpPr>
              <p:cNvPr id="85" name="직선 연결선 84"/>
              <p:cNvCxnSpPr/>
              <p:nvPr/>
            </p:nvCxnSpPr>
            <p:spPr>
              <a:xfrm>
                <a:off x="405694" y="1863416"/>
                <a:ext cx="0" cy="145303"/>
              </a:xfrm>
              <a:prstGeom prst="line">
                <a:avLst/>
              </a:prstGeom>
              <a:ln w="6350">
                <a:solidFill>
                  <a:srgbClr val="5E697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직선 연결선 85"/>
              <p:cNvCxnSpPr/>
              <p:nvPr/>
            </p:nvCxnSpPr>
            <p:spPr>
              <a:xfrm>
                <a:off x="2532167" y="1863416"/>
                <a:ext cx="0" cy="145303"/>
              </a:xfrm>
              <a:prstGeom prst="line">
                <a:avLst/>
              </a:prstGeom>
              <a:ln w="6350">
                <a:solidFill>
                  <a:srgbClr val="5E697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2" name="직선 연결선 81"/>
            <p:cNvCxnSpPr/>
            <p:nvPr/>
          </p:nvCxnSpPr>
          <p:spPr>
            <a:xfrm>
              <a:off x="409465" y="1936067"/>
              <a:ext cx="414919" cy="897"/>
            </a:xfrm>
            <a:prstGeom prst="line">
              <a:avLst/>
            </a:prstGeom>
            <a:ln>
              <a:solidFill>
                <a:srgbClr val="5E697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직사각형 82"/>
            <p:cNvSpPr/>
            <p:nvPr/>
          </p:nvSpPr>
          <p:spPr>
            <a:xfrm>
              <a:off x="737387" y="1769314"/>
              <a:ext cx="756038" cy="3462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ko-KR" sz="1100" dirty="0" smtClean="0">
                  <a:solidFill>
                    <a:srgbClr val="5E697B"/>
                  </a:solidFill>
                  <a:latin typeface="Noto Sans CJK KR Medium" panose="020B0600000000000000" pitchFamily="34" charset="-127"/>
                  <a:ea typeface="Noto Sans CJK KR Medium" panose="020B0600000000000000" pitchFamily="34" charset="-127"/>
                </a:rPr>
                <a:t>2016</a:t>
              </a:r>
              <a:endParaRPr lang="ko-KR" altLang="en-US" sz="1100" dirty="0">
                <a:solidFill>
                  <a:srgbClr val="5E697B"/>
                </a:solidFill>
                <a:latin typeface="Noto Sans CJK KR Light" panose="020B0300000000000000" pitchFamily="34" charset="-127"/>
                <a:ea typeface="Noto Sans CJK KR Light" panose="020B0300000000000000" pitchFamily="34" charset="-127"/>
              </a:endParaRPr>
            </a:p>
          </p:txBody>
        </p:sp>
        <p:cxnSp>
          <p:nvCxnSpPr>
            <p:cNvPr id="84" name="직선 연결선 83"/>
            <p:cNvCxnSpPr/>
            <p:nvPr/>
          </p:nvCxnSpPr>
          <p:spPr>
            <a:xfrm>
              <a:off x="1373464" y="1938339"/>
              <a:ext cx="483384" cy="0"/>
            </a:xfrm>
            <a:prstGeom prst="line">
              <a:avLst/>
            </a:prstGeom>
            <a:ln>
              <a:solidFill>
                <a:srgbClr val="5E697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7" name="그룹 86"/>
          <p:cNvGrpSpPr/>
          <p:nvPr/>
        </p:nvGrpSpPr>
        <p:grpSpPr>
          <a:xfrm>
            <a:off x="5157037" y="1771586"/>
            <a:ext cx="1587117" cy="346249"/>
            <a:chOff x="409465" y="1769314"/>
            <a:chExt cx="1442834" cy="346249"/>
          </a:xfrm>
        </p:grpSpPr>
        <p:grpSp>
          <p:nvGrpSpPr>
            <p:cNvPr id="88" name="그룹 87"/>
            <p:cNvGrpSpPr/>
            <p:nvPr/>
          </p:nvGrpSpPr>
          <p:grpSpPr>
            <a:xfrm>
              <a:off x="412294" y="1870020"/>
              <a:ext cx="1440005" cy="132094"/>
              <a:chOff x="405694" y="1863416"/>
              <a:chExt cx="2108308" cy="145303"/>
            </a:xfrm>
          </p:grpSpPr>
          <p:cxnSp>
            <p:nvCxnSpPr>
              <p:cNvPr id="92" name="직선 연결선 91"/>
              <p:cNvCxnSpPr/>
              <p:nvPr/>
            </p:nvCxnSpPr>
            <p:spPr>
              <a:xfrm>
                <a:off x="405694" y="1863416"/>
                <a:ext cx="0" cy="145303"/>
              </a:xfrm>
              <a:prstGeom prst="line">
                <a:avLst/>
              </a:prstGeom>
              <a:ln w="6350">
                <a:solidFill>
                  <a:srgbClr val="5E697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직선 연결선 92"/>
              <p:cNvCxnSpPr/>
              <p:nvPr/>
            </p:nvCxnSpPr>
            <p:spPr>
              <a:xfrm>
                <a:off x="2514002" y="1863416"/>
                <a:ext cx="0" cy="145303"/>
              </a:xfrm>
              <a:prstGeom prst="line">
                <a:avLst/>
              </a:prstGeom>
              <a:ln w="6350">
                <a:solidFill>
                  <a:srgbClr val="5E697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9" name="직선 연결선 88"/>
            <p:cNvCxnSpPr/>
            <p:nvPr/>
          </p:nvCxnSpPr>
          <p:spPr>
            <a:xfrm>
              <a:off x="409465" y="1936067"/>
              <a:ext cx="414919" cy="897"/>
            </a:xfrm>
            <a:prstGeom prst="line">
              <a:avLst/>
            </a:prstGeom>
            <a:ln>
              <a:solidFill>
                <a:srgbClr val="5E697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직사각형 89"/>
            <p:cNvSpPr/>
            <p:nvPr/>
          </p:nvSpPr>
          <p:spPr>
            <a:xfrm>
              <a:off x="737387" y="1769314"/>
              <a:ext cx="756038" cy="3462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ko-KR" sz="1100" dirty="0" smtClean="0">
                  <a:solidFill>
                    <a:srgbClr val="5E697B"/>
                  </a:solidFill>
                  <a:latin typeface="Noto Sans CJK KR Medium" panose="020B0600000000000000" pitchFamily="34" charset="-127"/>
                  <a:ea typeface="Noto Sans CJK KR Medium" panose="020B0600000000000000" pitchFamily="34" charset="-127"/>
                </a:rPr>
                <a:t>2015</a:t>
              </a:r>
              <a:endParaRPr lang="ko-KR" altLang="en-US" sz="1100" dirty="0">
                <a:solidFill>
                  <a:srgbClr val="5E697B"/>
                </a:solidFill>
                <a:latin typeface="Noto Sans CJK KR Light" panose="020B0300000000000000" pitchFamily="34" charset="-127"/>
                <a:ea typeface="Noto Sans CJK KR Light" panose="020B0300000000000000" pitchFamily="34" charset="-127"/>
              </a:endParaRPr>
            </a:p>
          </p:txBody>
        </p:sp>
        <p:cxnSp>
          <p:nvCxnSpPr>
            <p:cNvPr id="91" name="직선 연결선 90"/>
            <p:cNvCxnSpPr/>
            <p:nvPr/>
          </p:nvCxnSpPr>
          <p:spPr>
            <a:xfrm>
              <a:off x="1361057" y="1938339"/>
              <a:ext cx="483384" cy="0"/>
            </a:xfrm>
            <a:prstGeom prst="line">
              <a:avLst/>
            </a:prstGeom>
            <a:ln>
              <a:solidFill>
                <a:srgbClr val="5E697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4" name="그룹 93"/>
          <p:cNvGrpSpPr/>
          <p:nvPr/>
        </p:nvGrpSpPr>
        <p:grpSpPr>
          <a:xfrm>
            <a:off x="3550729" y="1771586"/>
            <a:ext cx="1515623" cy="346249"/>
            <a:chOff x="368521" y="1769314"/>
            <a:chExt cx="1515623" cy="346249"/>
          </a:xfrm>
        </p:grpSpPr>
        <p:grpSp>
          <p:nvGrpSpPr>
            <p:cNvPr id="95" name="그룹 94"/>
            <p:cNvGrpSpPr/>
            <p:nvPr/>
          </p:nvGrpSpPr>
          <p:grpSpPr>
            <a:xfrm>
              <a:off x="371350" y="1870020"/>
              <a:ext cx="1508245" cy="132094"/>
              <a:chOff x="345748" y="1863416"/>
              <a:chExt cx="2208218" cy="145303"/>
            </a:xfrm>
          </p:grpSpPr>
          <p:cxnSp>
            <p:nvCxnSpPr>
              <p:cNvPr id="100" name="직선 연결선 99"/>
              <p:cNvCxnSpPr/>
              <p:nvPr/>
            </p:nvCxnSpPr>
            <p:spPr>
              <a:xfrm>
                <a:off x="345748" y="1863416"/>
                <a:ext cx="0" cy="145303"/>
              </a:xfrm>
              <a:prstGeom prst="line">
                <a:avLst/>
              </a:prstGeom>
              <a:ln w="6350">
                <a:solidFill>
                  <a:srgbClr val="5E697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직선 연결선 100"/>
              <p:cNvCxnSpPr/>
              <p:nvPr/>
            </p:nvCxnSpPr>
            <p:spPr>
              <a:xfrm>
                <a:off x="2553966" y="1863416"/>
                <a:ext cx="0" cy="145303"/>
              </a:xfrm>
              <a:prstGeom prst="line">
                <a:avLst/>
              </a:prstGeom>
              <a:ln w="6350">
                <a:solidFill>
                  <a:srgbClr val="5E697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6" name="직선 연결선 95"/>
            <p:cNvCxnSpPr/>
            <p:nvPr/>
          </p:nvCxnSpPr>
          <p:spPr>
            <a:xfrm>
              <a:off x="368521" y="1936067"/>
              <a:ext cx="414919" cy="897"/>
            </a:xfrm>
            <a:prstGeom prst="line">
              <a:avLst/>
            </a:prstGeom>
            <a:ln>
              <a:solidFill>
                <a:srgbClr val="5E697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직사각형 96"/>
            <p:cNvSpPr/>
            <p:nvPr/>
          </p:nvSpPr>
          <p:spPr>
            <a:xfrm>
              <a:off x="737387" y="1769314"/>
              <a:ext cx="756038" cy="3462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ko-KR" sz="1100" dirty="0" smtClean="0">
                  <a:solidFill>
                    <a:srgbClr val="5E697B"/>
                  </a:solidFill>
                  <a:latin typeface="Noto Sans CJK KR Medium" panose="020B0600000000000000" pitchFamily="34" charset="-127"/>
                  <a:ea typeface="Noto Sans CJK KR Medium" panose="020B0600000000000000" pitchFamily="34" charset="-127"/>
                </a:rPr>
                <a:t>2014</a:t>
              </a:r>
              <a:endParaRPr lang="ko-KR" altLang="en-US" sz="1100" dirty="0">
                <a:solidFill>
                  <a:srgbClr val="5E697B"/>
                </a:solidFill>
                <a:latin typeface="Noto Sans CJK KR Light" panose="020B0300000000000000" pitchFamily="34" charset="-127"/>
                <a:ea typeface="Noto Sans CJK KR Light" panose="020B0300000000000000" pitchFamily="34" charset="-127"/>
              </a:endParaRPr>
            </a:p>
          </p:txBody>
        </p:sp>
        <p:cxnSp>
          <p:nvCxnSpPr>
            <p:cNvPr id="99" name="직선 연결선 98"/>
            <p:cNvCxnSpPr/>
            <p:nvPr/>
          </p:nvCxnSpPr>
          <p:spPr>
            <a:xfrm>
              <a:off x="1400760" y="1938339"/>
              <a:ext cx="483384" cy="0"/>
            </a:xfrm>
            <a:prstGeom prst="line">
              <a:avLst/>
            </a:prstGeom>
            <a:ln>
              <a:solidFill>
                <a:srgbClr val="5E697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2" name="그룹 101"/>
          <p:cNvGrpSpPr/>
          <p:nvPr/>
        </p:nvGrpSpPr>
        <p:grpSpPr>
          <a:xfrm>
            <a:off x="1940293" y="1771586"/>
            <a:ext cx="1447383" cy="346249"/>
            <a:chOff x="409465" y="1769314"/>
            <a:chExt cx="1447383" cy="346249"/>
          </a:xfrm>
        </p:grpSpPr>
        <p:grpSp>
          <p:nvGrpSpPr>
            <p:cNvPr id="103" name="그룹 102"/>
            <p:cNvGrpSpPr/>
            <p:nvPr/>
          </p:nvGrpSpPr>
          <p:grpSpPr>
            <a:xfrm>
              <a:off x="412294" y="1870020"/>
              <a:ext cx="1440005" cy="132094"/>
              <a:chOff x="405694" y="1863416"/>
              <a:chExt cx="2108308" cy="145303"/>
            </a:xfrm>
          </p:grpSpPr>
          <p:cxnSp>
            <p:nvCxnSpPr>
              <p:cNvPr id="112" name="직선 연결선 111"/>
              <p:cNvCxnSpPr/>
              <p:nvPr/>
            </p:nvCxnSpPr>
            <p:spPr>
              <a:xfrm>
                <a:off x="405694" y="1863416"/>
                <a:ext cx="0" cy="145303"/>
              </a:xfrm>
              <a:prstGeom prst="line">
                <a:avLst/>
              </a:prstGeom>
              <a:ln w="6350">
                <a:solidFill>
                  <a:srgbClr val="5E697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직선 연결선 117"/>
              <p:cNvCxnSpPr/>
              <p:nvPr/>
            </p:nvCxnSpPr>
            <p:spPr>
              <a:xfrm>
                <a:off x="2514002" y="1863416"/>
                <a:ext cx="0" cy="145303"/>
              </a:xfrm>
              <a:prstGeom prst="line">
                <a:avLst/>
              </a:prstGeom>
              <a:ln w="6350">
                <a:solidFill>
                  <a:srgbClr val="5E697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4" name="직선 연결선 103"/>
            <p:cNvCxnSpPr/>
            <p:nvPr/>
          </p:nvCxnSpPr>
          <p:spPr>
            <a:xfrm>
              <a:off x="409465" y="1936067"/>
              <a:ext cx="414919" cy="897"/>
            </a:xfrm>
            <a:prstGeom prst="line">
              <a:avLst/>
            </a:prstGeom>
            <a:ln>
              <a:solidFill>
                <a:srgbClr val="5E697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직사각형 108"/>
            <p:cNvSpPr/>
            <p:nvPr/>
          </p:nvSpPr>
          <p:spPr>
            <a:xfrm>
              <a:off x="737387" y="1769314"/>
              <a:ext cx="756038" cy="3462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ko-KR" sz="1100" dirty="0" smtClean="0">
                  <a:solidFill>
                    <a:srgbClr val="5E697B"/>
                  </a:solidFill>
                  <a:latin typeface="Noto Sans CJK KR Medium" panose="020B0600000000000000" pitchFamily="34" charset="-127"/>
                  <a:ea typeface="Noto Sans CJK KR Medium" panose="020B0600000000000000" pitchFamily="34" charset="-127"/>
                </a:rPr>
                <a:t>2013</a:t>
              </a:r>
              <a:endParaRPr lang="ko-KR" altLang="en-US" sz="1100" dirty="0">
                <a:solidFill>
                  <a:srgbClr val="5E697B"/>
                </a:solidFill>
                <a:latin typeface="Noto Sans CJK KR Light" panose="020B0300000000000000" pitchFamily="34" charset="-127"/>
                <a:ea typeface="Noto Sans CJK KR Light" panose="020B0300000000000000" pitchFamily="34" charset="-127"/>
              </a:endParaRPr>
            </a:p>
          </p:txBody>
        </p:sp>
        <p:cxnSp>
          <p:nvCxnSpPr>
            <p:cNvPr id="111" name="직선 연결선 110"/>
            <p:cNvCxnSpPr/>
            <p:nvPr/>
          </p:nvCxnSpPr>
          <p:spPr>
            <a:xfrm>
              <a:off x="1373464" y="1938339"/>
              <a:ext cx="483384" cy="0"/>
            </a:xfrm>
            <a:prstGeom prst="line">
              <a:avLst/>
            </a:prstGeom>
            <a:ln>
              <a:solidFill>
                <a:srgbClr val="5E697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직사각형 21"/>
          <p:cNvSpPr/>
          <p:nvPr/>
        </p:nvSpPr>
        <p:spPr>
          <a:xfrm>
            <a:off x="6812294" y="2873434"/>
            <a:ext cx="1648464" cy="230291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9" name="직사각형 118"/>
          <p:cNvSpPr/>
          <p:nvPr/>
        </p:nvSpPr>
        <p:spPr>
          <a:xfrm>
            <a:off x="5183870" y="2875706"/>
            <a:ext cx="1545894" cy="230291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0" name="직사각형 119"/>
          <p:cNvSpPr/>
          <p:nvPr/>
        </p:nvSpPr>
        <p:spPr>
          <a:xfrm>
            <a:off x="3521112" y="2877978"/>
            <a:ext cx="1580228" cy="230291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1" name="직사각형 120"/>
          <p:cNvSpPr/>
          <p:nvPr/>
        </p:nvSpPr>
        <p:spPr>
          <a:xfrm>
            <a:off x="1912946" y="2880250"/>
            <a:ext cx="1525636" cy="230291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8" name="직사각형 137"/>
          <p:cNvSpPr/>
          <p:nvPr/>
        </p:nvSpPr>
        <p:spPr>
          <a:xfrm>
            <a:off x="413960" y="2882522"/>
            <a:ext cx="1438339" cy="230291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9" name="직사각형 138"/>
          <p:cNvSpPr/>
          <p:nvPr/>
        </p:nvSpPr>
        <p:spPr>
          <a:xfrm>
            <a:off x="6814566" y="5272107"/>
            <a:ext cx="1648464" cy="9766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1" name="직사각형 140"/>
          <p:cNvSpPr/>
          <p:nvPr/>
        </p:nvSpPr>
        <p:spPr>
          <a:xfrm>
            <a:off x="5186142" y="5274379"/>
            <a:ext cx="1545894" cy="9766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2" name="직사각형 141"/>
          <p:cNvSpPr/>
          <p:nvPr/>
        </p:nvSpPr>
        <p:spPr>
          <a:xfrm>
            <a:off x="3523384" y="5276651"/>
            <a:ext cx="1580228" cy="9766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3" name="직사각형 142"/>
          <p:cNvSpPr/>
          <p:nvPr/>
        </p:nvSpPr>
        <p:spPr>
          <a:xfrm>
            <a:off x="1915218" y="5278923"/>
            <a:ext cx="1525636" cy="9766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4" name="직사각형 143"/>
          <p:cNvSpPr/>
          <p:nvPr/>
        </p:nvSpPr>
        <p:spPr>
          <a:xfrm>
            <a:off x="416232" y="5281195"/>
            <a:ext cx="1438339" cy="9766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Box 1"/>
          <p:cNvSpPr txBox="1"/>
          <p:nvPr/>
        </p:nvSpPr>
        <p:spPr>
          <a:xfrm>
            <a:off x="340099" y="5344938"/>
            <a:ext cx="16855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200" dirty="0" smtClean="0">
                <a:latin typeface="Noto Sans CJK KR Light"/>
              </a:rPr>
              <a:t>글로벌 셀러 가입</a:t>
            </a:r>
            <a:endParaRPr lang="en-US" altLang="ko-KR" sz="1200" dirty="0">
              <a:latin typeface="Noto Sans CJK KR Ligh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200" dirty="0" err="1" smtClean="0">
                <a:latin typeface="Noto Sans CJK KR Light"/>
              </a:rPr>
              <a:t>직사입</a:t>
            </a:r>
            <a:r>
              <a:rPr lang="ko-KR" altLang="en-US" sz="1200" dirty="0" smtClean="0">
                <a:latin typeface="Noto Sans CJK KR Light"/>
              </a:rPr>
              <a:t> 제안</a:t>
            </a:r>
            <a:r>
              <a:rPr lang="en-US" altLang="ko-KR" sz="1200" dirty="0" smtClean="0">
                <a:latin typeface="Noto Sans CJK KR Light"/>
              </a:rPr>
              <a:t>/ </a:t>
            </a:r>
            <a:r>
              <a:rPr lang="ko-KR" altLang="en-US" sz="1200" smtClean="0">
                <a:latin typeface="Noto Sans CJK KR Light"/>
              </a:rPr>
              <a:t>추진</a:t>
            </a:r>
            <a:endParaRPr lang="en-US" altLang="ko-KR" sz="1200" dirty="0">
              <a:latin typeface="Noto Sans CJK KR Ligh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200" dirty="0" smtClean="0">
                <a:latin typeface="Noto Sans CJK KR Light"/>
              </a:rPr>
              <a:t>미국 행사 지원</a:t>
            </a:r>
            <a:endParaRPr lang="en-US" altLang="ko-KR" sz="1200" dirty="0">
              <a:latin typeface="Noto Sans CJK KR Ligh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200" dirty="0" smtClean="0">
                <a:latin typeface="Noto Sans CJK KR Light"/>
              </a:rPr>
              <a:t>현지동향 </a:t>
            </a:r>
            <a:r>
              <a:rPr lang="ko-KR" altLang="en-US" sz="1200" dirty="0" err="1" smtClean="0">
                <a:latin typeface="Noto Sans CJK KR Light"/>
              </a:rPr>
              <a:t>레포트</a:t>
            </a:r>
            <a:endParaRPr lang="ko-KR" altLang="en-US" sz="1200" dirty="0">
              <a:latin typeface="Noto Sans CJK KR Light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1847503" y="5408657"/>
            <a:ext cx="17669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200" dirty="0" smtClean="0">
                <a:latin typeface="Noto Sans CJK KR Light"/>
              </a:rPr>
              <a:t>공동물류센터 지정</a:t>
            </a:r>
            <a:endParaRPr lang="en-US" altLang="ko-KR" sz="1200" dirty="0">
              <a:latin typeface="Noto Sans CJK KR Ligh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200" dirty="0" smtClean="0">
                <a:latin typeface="Noto Sans CJK KR Light"/>
              </a:rPr>
              <a:t>식품</a:t>
            </a:r>
            <a:r>
              <a:rPr lang="en-US" altLang="ko-KR" sz="1200" dirty="0" smtClean="0">
                <a:latin typeface="Noto Sans CJK KR Light"/>
              </a:rPr>
              <a:t>/</a:t>
            </a:r>
            <a:r>
              <a:rPr lang="ko-KR" altLang="en-US" sz="1200" smtClean="0">
                <a:latin typeface="Noto Sans CJK KR Light"/>
              </a:rPr>
              <a:t>공산품 외</a:t>
            </a:r>
            <a:endParaRPr lang="en-US" altLang="ko-KR" sz="1200" dirty="0" smtClean="0">
              <a:latin typeface="Noto Sans CJK KR Light"/>
            </a:endParaRPr>
          </a:p>
          <a:p>
            <a:r>
              <a:rPr lang="en-US" altLang="ko-KR" sz="1200" dirty="0">
                <a:latin typeface="Noto Sans CJK KR Light"/>
              </a:rPr>
              <a:t> </a:t>
            </a:r>
            <a:r>
              <a:rPr lang="en-US" altLang="ko-KR" sz="1200" dirty="0" smtClean="0">
                <a:latin typeface="Noto Sans CJK KR Light"/>
              </a:rPr>
              <a:t> </a:t>
            </a:r>
            <a:r>
              <a:rPr lang="ko-KR" altLang="en-US" sz="1200">
                <a:latin typeface="Noto Sans CJK KR Light"/>
              </a:rPr>
              <a:t> </a:t>
            </a:r>
            <a:r>
              <a:rPr lang="ko-KR" altLang="en-US" sz="1200" smtClean="0">
                <a:latin typeface="Noto Sans CJK KR Light"/>
              </a:rPr>
              <a:t>종류 취급가능</a:t>
            </a:r>
            <a:endParaRPr lang="en-US" altLang="ko-KR" sz="1200" dirty="0">
              <a:latin typeface="Noto Sans CJK KR Light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3467714" y="5347210"/>
            <a:ext cx="16855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200" dirty="0" err="1" smtClean="0">
                <a:latin typeface="Noto Sans CJK KR Light"/>
              </a:rPr>
              <a:t>청정원</a:t>
            </a:r>
            <a:r>
              <a:rPr lang="ko-KR" altLang="en-US" sz="1200" dirty="0" smtClean="0">
                <a:latin typeface="Noto Sans CJK KR Light"/>
              </a:rPr>
              <a:t> 냉동냉장식품 보관</a:t>
            </a:r>
            <a:r>
              <a:rPr lang="en-US" altLang="ko-KR" sz="1200" dirty="0" smtClean="0">
                <a:latin typeface="Noto Sans CJK KR Light"/>
              </a:rPr>
              <a:t>/ </a:t>
            </a:r>
            <a:r>
              <a:rPr lang="ko-KR" altLang="en-US" sz="1200" dirty="0" smtClean="0">
                <a:latin typeface="Noto Sans CJK KR Light"/>
              </a:rPr>
              <a:t>운송업체</a:t>
            </a:r>
            <a:endParaRPr lang="en-US" altLang="ko-KR" sz="1200" dirty="0">
              <a:latin typeface="Noto Sans CJK KR Ligh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200" dirty="0" smtClean="0">
                <a:latin typeface="Noto Sans CJK KR Light"/>
              </a:rPr>
              <a:t>주</a:t>
            </a:r>
            <a:r>
              <a:rPr lang="en-US" altLang="ko-KR" sz="1200" dirty="0" smtClean="0">
                <a:latin typeface="Noto Sans CJK KR Light"/>
              </a:rPr>
              <a:t>1</a:t>
            </a:r>
            <a:r>
              <a:rPr lang="ko-KR" altLang="en-US" sz="1200" dirty="0" smtClean="0">
                <a:latin typeface="Noto Sans CJK KR Light"/>
              </a:rPr>
              <a:t>회 정기운송 </a:t>
            </a:r>
            <a:endParaRPr lang="en-US" altLang="ko-KR" sz="1200" dirty="0" smtClean="0">
              <a:latin typeface="Noto Sans CJK KR Light"/>
            </a:endParaRPr>
          </a:p>
          <a:p>
            <a:r>
              <a:rPr lang="en-US" altLang="ko-KR" sz="1200" dirty="0" smtClean="0">
                <a:latin typeface="Noto Sans CJK KR Light"/>
              </a:rPr>
              <a:t>   (</a:t>
            </a:r>
            <a:r>
              <a:rPr lang="ko-KR" altLang="en-US" sz="1200" dirty="0" err="1" smtClean="0">
                <a:latin typeface="Noto Sans CJK KR Light"/>
              </a:rPr>
              <a:t>조지아</a:t>
            </a:r>
            <a:r>
              <a:rPr lang="ko-KR" altLang="en-US" sz="1200" dirty="0" smtClean="0">
                <a:latin typeface="Noto Sans CJK KR Light"/>
              </a:rPr>
              <a:t> 외 </a:t>
            </a:r>
            <a:r>
              <a:rPr lang="en-US" altLang="ko-KR" sz="1200" dirty="0" smtClean="0">
                <a:latin typeface="Noto Sans CJK KR Light"/>
              </a:rPr>
              <a:t>6</a:t>
            </a:r>
            <a:r>
              <a:rPr lang="ko-KR" altLang="en-US" sz="1200" dirty="0" err="1" smtClean="0">
                <a:latin typeface="Noto Sans CJK KR Light"/>
              </a:rPr>
              <a:t>개주</a:t>
            </a:r>
            <a:r>
              <a:rPr lang="en-US" altLang="ko-KR" sz="1200" dirty="0" smtClean="0">
                <a:latin typeface="Noto Sans CJK KR Light"/>
              </a:rPr>
              <a:t>)</a:t>
            </a:r>
          </a:p>
          <a:p>
            <a:endParaRPr lang="en-US" altLang="ko-KR" sz="1200" dirty="0" smtClean="0">
              <a:latin typeface="Noto Sans CJK KR Light"/>
            </a:endParaRPr>
          </a:p>
          <a:p>
            <a:endParaRPr lang="en-US" altLang="ko-KR" sz="1200" dirty="0" smtClean="0">
              <a:latin typeface="Noto Sans CJK KR Light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6759103" y="5349482"/>
            <a:ext cx="16855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200" dirty="0" smtClean="0">
                <a:latin typeface="Noto Sans CJK KR Light"/>
              </a:rPr>
              <a:t>글로벌 셀러 가입</a:t>
            </a:r>
            <a:endParaRPr lang="en-US" altLang="ko-KR" sz="1200" dirty="0">
              <a:latin typeface="Noto Sans CJK KR Ligh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200" dirty="0" err="1" smtClean="0">
                <a:latin typeface="Noto Sans CJK KR Light"/>
              </a:rPr>
              <a:t>직사입</a:t>
            </a:r>
            <a:r>
              <a:rPr lang="ko-KR" altLang="en-US" sz="1200" dirty="0" smtClean="0">
                <a:latin typeface="Noto Sans CJK KR Light"/>
              </a:rPr>
              <a:t> 제안</a:t>
            </a:r>
            <a:r>
              <a:rPr lang="en-US" altLang="ko-KR" sz="1200" dirty="0" smtClean="0">
                <a:latin typeface="Noto Sans CJK KR Light"/>
              </a:rPr>
              <a:t>/ </a:t>
            </a:r>
            <a:r>
              <a:rPr lang="ko-KR" altLang="en-US" sz="1200" smtClean="0">
                <a:latin typeface="Noto Sans CJK KR Light"/>
              </a:rPr>
              <a:t>추진</a:t>
            </a:r>
            <a:endParaRPr lang="en-US" altLang="ko-KR" sz="1200" dirty="0">
              <a:latin typeface="Noto Sans CJK KR Ligh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200" dirty="0" smtClean="0">
                <a:latin typeface="Noto Sans CJK KR Light"/>
              </a:rPr>
              <a:t>미국 행사 지원</a:t>
            </a:r>
            <a:endParaRPr lang="en-US" altLang="ko-KR" sz="1200" dirty="0">
              <a:latin typeface="Noto Sans CJK KR Ligh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200" dirty="0" smtClean="0">
                <a:latin typeface="Noto Sans CJK KR Light"/>
              </a:rPr>
              <a:t>현지동향 </a:t>
            </a:r>
            <a:r>
              <a:rPr lang="ko-KR" altLang="en-US" sz="1200" dirty="0" err="1" smtClean="0">
                <a:latin typeface="Noto Sans CJK KR Light"/>
              </a:rPr>
              <a:t>레포트</a:t>
            </a:r>
            <a:endParaRPr lang="ko-KR" altLang="en-US" sz="1200" dirty="0">
              <a:latin typeface="Noto Sans CJK KR Light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5135014" y="5349482"/>
            <a:ext cx="16855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200" dirty="0" err="1" smtClean="0">
                <a:latin typeface="Noto Sans CJK KR Light"/>
              </a:rPr>
              <a:t>포스코</a:t>
            </a:r>
            <a:r>
              <a:rPr lang="ko-KR" altLang="en-US" sz="1200" dirty="0" smtClean="0">
                <a:latin typeface="Noto Sans CJK KR Light"/>
              </a:rPr>
              <a:t> 지정업체 </a:t>
            </a:r>
            <a:endParaRPr lang="en-US" altLang="ko-KR" sz="1200" dirty="0">
              <a:latin typeface="Noto Sans CJK KR Ligh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200" dirty="0" smtClean="0">
                <a:latin typeface="Noto Sans CJK KR Light"/>
              </a:rPr>
              <a:t>철강운송</a:t>
            </a:r>
            <a:endParaRPr lang="en-US" altLang="ko-KR" sz="1200" dirty="0">
              <a:latin typeface="Noto Sans CJK KR Ligh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200" dirty="0" smtClean="0">
                <a:latin typeface="Noto Sans CJK KR Light"/>
              </a:rPr>
              <a:t>미국 농수산물 유통공사 지정 창고업체</a:t>
            </a:r>
            <a:endParaRPr lang="en-US" altLang="ko-KR" sz="1200" dirty="0">
              <a:latin typeface="Noto Sans CJK KR Light"/>
            </a:endParaRPr>
          </a:p>
        </p:txBody>
      </p:sp>
      <p:grpSp>
        <p:nvGrpSpPr>
          <p:cNvPr id="11" name="그룹 10"/>
          <p:cNvGrpSpPr/>
          <p:nvPr/>
        </p:nvGrpSpPr>
        <p:grpSpPr>
          <a:xfrm>
            <a:off x="471511" y="3137309"/>
            <a:ext cx="7797522" cy="1815768"/>
            <a:chOff x="471511" y="3137309"/>
            <a:chExt cx="7797522" cy="1815768"/>
          </a:xfrm>
        </p:grpSpPr>
        <p:grpSp>
          <p:nvGrpSpPr>
            <p:cNvPr id="9" name="그룹 8"/>
            <p:cNvGrpSpPr/>
            <p:nvPr/>
          </p:nvGrpSpPr>
          <p:grpSpPr>
            <a:xfrm>
              <a:off x="471511" y="3137309"/>
              <a:ext cx="7797522" cy="1531482"/>
              <a:chOff x="396326" y="3294653"/>
              <a:chExt cx="7797522" cy="1531482"/>
            </a:xfrm>
          </p:grpSpPr>
          <p:pic>
            <p:nvPicPr>
              <p:cNvPr id="3" name="그림 2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3703382" y="3294653"/>
                <a:ext cx="1018797" cy="1531482"/>
              </a:xfrm>
              <a:prstGeom prst="rect">
                <a:avLst/>
              </a:prstGeom>
            </p:spPr>
          </p:pic>
          <p:pic>
            <p:nvPicPr>
              <p:cNvPr id="5" name="그림 4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396326" y="3792514"/>
                <a:ext cx="1370088" cy="658121"/>
              </a:xfrm>
              <a:prstGeom prst="rect">
                <a:avLst/>
              </a:prstGeom>
            </p:spPr>
          </p:pic>
          <p:pic>
            <p:nvPicPr>
              <p:cNvPr id="7" name="그림 6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898567" y="3453364"/>
                <a:ext cx="1442099" cy="1187142"/>
              </a:xfrm>
              <a:prstGeom prst="rect">
                <a:avLst/>
              </a:prstGeom>
            </p:spPr>
          </p:pic>
          <p:pic>
            <p:nvPicPr>
              <p:cNvPr id="8" name="그림 7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5150214" y="3555202"/>
                <a:ext cx="1462836" cy="462972"/>
              </a:xfrm>
              <a:prstGeom prst="rect">
                <a:avLst/>
              </a:prstGeom>
            </p:spPr>
          </p:pic>
          <p:pic>
            <p:nvPicPr>
              <p:cNvPr id="1026" name="Picture 2" descr="Image result for 이랜드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82009" y="3415406"/>
                <a:ext cx="1311839" cy="12899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0" name="그림 9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268263" y="4086373"/>
              <a:ext cx="1400380" cy="86670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43632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1B1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5000" spc="-150" dirty="0">
              <a:latin typeface="Noto Sans CJK KR Light" panose="020B0300000000000000" pitchFamily="34" charset="-127"/>
              <a:ea typeface="Noto Sans CJK KR Light" panose="020B0300000000000000" pitchFamily="34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360000" y="360000"/>
            <a:ext cx="8424000" cy="6138000"/>
          </a:xfrm>
          <a:prstGeom prst="rect">
            <a:avLst/>
          </a:prstGeom>
          <a:solidFill>
            <a:srgbClr val="383C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5000" spc="-150" dirty="0">
              <a:latin typeface="Noto Sans CJK KR Light" panose="020B0300000000000000" pitchFamily="34" charset="-127"/>
              <a:ea typeface="Noto Sans CJK KR Light" panose="020B0300000000000000" pitchFamily="34" charset="-127"/>
            </a:endParaRPr>
          </a:p>
        </p:txBody>
      </p:sp>
      <p:cxnSp>
        <p:nvCxnSpPr>
          <p:cNvPr id="13" name="직선 연결선 12"/>
          <p:cNvCxnSpPr/>
          <p:nvPr/>
        </p:nvCxnSpPr>
        <p:spPr>
          <a:xfrm>
            <a:off x="1778270" y="2836163"/>
            <a:ext cx="0" cy="97383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직사각형 14"/>
          <p:cNvSpPr/>
          <p:nvPr/>
        </p:nvSpPr>
        <p:spPr>
          <a:xfrm>
            <a:off x="2156199" y="2665796"/>
            <a:ext cx="4063731" cy="464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>
                <a:solidFill>
                  <a:srgbClr val="01B1AF"/>
                </a:solidFill>
                <a:latin typeface="Noto Sans CJK KR Black" panose="020B0A00000000000000" pitchFamily="34" charset="-127"/>
                <a:ea typeface="Noto Sans CJK KR Black" panose="020B0A00000000000000" pitchFamily="34" charset="-127"/>
              </a:rPr>
              <a:t>HOW </a:t>
            </a:r>
            <a:r>
              <a:rPr lang="en-US" altLang="ko-KR" dirty="0" smtClean="0">
                <a:solidFill>
                  <a:srgbClr val="01B1AF"/>
                </a:solidFill>
                <a:latin typeface="Noto Sans CJK KR Black" panose="020B0A00000000000000" pitchFamily="34" charset="-127"/>
                <a:ea typeface="Noto Sans CJK KR Black" panose="020B0A00000000000000" pitchFamily="34" charset="-127"/>
              </a:rPr>
              <a:t>TO WORK</a:t>
            </a:r>
            <a:endParaRPr lang="ko-KR" altLang="en-US" dirty="0">
              <a:solidFill>
                <a:srgbClr val="01B1AF"/>
              </a:solidFill>
              <a:latin typeface="Noto Sans CJK KR Black" panose="020B0A00000000000000" pitchFamily="34" charset="-127"/>
              <a:ea typeface="Noto Sans CJK KR Black" panose="020B0A00000000000000" pitchFamily="34" charset="-127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2108071" y="3174696"/>
            <a:ext cx="758858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4400" spc="-300" dirty="0" smtClean="0">
                <a:solidFill>
                  <a:schemeClr val="bg1"/>
                </a:solidFill>
                <a:latin typeface="Noto Sans Korean Thin" panose="020B0200000000000000" pitchFamily="34" charset="-127"/>
                <a:ea typeface="Noto Sans Korean Thin" panose="020B0200000000000000" pitchFamily="34" charset="-127"/>
              </a:rPr>
              <a:t>비즈니스 강점 </a:t>
            </a:r>
            <a:endParaRPr lang="en-US" altLang="ko-KR" sz="4400" spc="-300" dirty="0" smtClean="0">
              <a:solidFill>
                <a:schemeClr val="bg1"/>
              </a:solidFill>
              <a:latin typeface="Noto Sans Korean Thin" panose="020B0200000000000000" pitchFamily="34" charset="-127"/>
              <a:ea typeface="Noto Sans Korean Thin" panose="020B0200000000000000" pitchFamily="34" charset="-127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795779" y="2061478"/>
            <a:ext cx="652744" cy="22082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altLang="ko-KR" sz="10000" dirty="0">
                <a:solidFill>
                  <a:prstClr val="white"/>
                </a:solidFill>
                <a:latin typeface="Noto Sans Korean Thin" panose="020B0200000000000000" pitchFamily="34" charset="-127"/>
                <a:ea typeface="Noto Sans Korean Thin" panose="020B0200000000000000" pitchFamily="34" charset="-127"/>
              </a:rPr>
              <a:t>4</a:t>
            </a:r>
            <a:endParaRPr lang="ko-KR" altLang="en-US" sz="10000" dirty="0">
              <a:solidFill>
                <a:prstClr val="white"/>
              </a:solidFill>
              <a:latin typeface="Noto Sans Korean Thin" panose="020B0200000000000000" pitchFamily="34" charset="-127"/>
              <a:ea typeface="Noto Sans Korean Thin" panose="020B0200000000000000" pitchFamily="34" charset="-127"/>
            </a:endParaRPr>
          </a:p>
        </p:txBody>
      </p:sp>
      <p:sp>
        <p:nvSpPr>
          <p:cNvPr id="10" name="슬라이드 번호 개체 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B883C-422F-489C-96E3-C6811C178ED9}" type="slidenum">
              <a:rPr lang="ko-KR" altLang="en-US" smtClean="0"/>
              <a:pPr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42406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83C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5000" spc="-150" dirty="0">
              <a:latin typeface="Noto Sans CJK KR Light" panose="020B0300000000000000" pitchFamily="34" charset="-127"/>
              <a:ea typeface="Noto Sans CJK KR Light" panose="020B0300000000000000" pitchFamily="34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485775" y="699750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altLang="ko-KR" sz="5000" spc="-150" dirty="0">
              <a:solidFill>
                <a:schemeClr val="bg1"/>
              </a:solidFill>
              <a:latin typeface="Noto Sans CJK KR Light" panose="020B0300000000000000" pitchFamily="34" charset="-127"/>
              <a:ea typeface="Noto Sans CJK KR Light" panose="020B0300000000000000" pitchFamily="34" charset="-127"/>
            </a:endParaRPr>
          </a:p>
          <a:p>
            <a:r>
              <a:rPr lang="en-US" altLang="ko-KR" sz="5000" spc="-150" dirty="0">
                <a:solidFill>
                  <a:schemeClr val="bg1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</a:rPr>
              <a:t>CONTENTS</a:t>
            </a:r>
          </a:p>
        </p:txBody>
      </p:sp>
      <p:sp>
        <p:nvSpPr>
          <p:cNvPr id="23" name="직사각형 22"/>
          <p:cNvSpPr/>
          <p:nvPr/>
        </p:nvSpPr>
        <p:spPr>
          <a:xfrm>
            <a:off x="599440" y="3662058"/>
            <a:ext cx="4521200" cy="546100"/>
          </a:xfrm>
          <a:prstGeom prst="rect">
            <a:avLst/>
          </a:prstGeom>
          <a:solidFill>
            <a:srgbClr val="01B1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직사각형 23"/>
          <p:cNvSpPr/>
          <p:nvPr/>
        </p:nvSpPr>
        <p:spPr>
          <a:xfrm>
            <a:off x="599440" y="4290708"/>
            <a:ext cx="4521200" cy="546100"/>
          </a:xfrm>
          <a:prstGeom prst="rect">
            <a:avLst/>
          </a:prstGeom>
          <a:solidFill>
            <a:srgbClr val="01B1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직사각형 25"/>
          <p:cNvSpPr/>
          <p:nvPr/>
        </p:nvSpPr>
        <p:spPr>
          <a:xfrm>
            <a:off x="599440" y="4906554"/>
            <a:ext cx="4521200" cy="546100"/>
          </a:xfrm>
          <a:prstGeom prst="rect">
            <a:avLst/>
          </a:prstGeom>
          <a:solidFill>
            <a:srgbClr val="01B1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dirty="0"/>
          </a:p>
        </p:txBody>
      </p:sp>
      <p:sp>
        <p:nvSpPr>
          <p:cNvPr id="28" name="슬라이드 번호 개체 틀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B883C-422F-489C-96E3-C6811C178ED9}" type="slidenum">
              <a:rPr lang="ko-KR" altLang="en-US" smtClean="0"/>
              <a:pPr/>
              <a:t>2</a:t>
            </a:fld>
            <a:endParaRPr lang="ko-KR" altLang="en-US" dirty="0"/>
          </a:p>
        </p:txBody>
      </p:sp>
      <p:sp>
        <p:nvSpPr>
          <p:cNvPr id="30" name="직사각형 29"/>
          <p:cNvSpPr/>
          <p:nvPr/>
        </p:nvSpPr>
        <p:spPr>
          <a:xfrm>
            <a:off x="601712" y="3049323"/>
            <a:ext cx="4521200" cy="546100"/>
          </a:xfrm>
          <a:prstGeom prst="rect">
            <a:avLst/>
          </a:prstGeom>
          <a:solidFill>
            <a:srgbClr val="01B1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/>
          <p:cNvSpPr/>
          <p:nvPr/>
        </p:nvSpPr>
        <p:spPr>
          <a:xfrm>
            <a:off x="599440" y="5531394"/>
            <a:ext cx="4521200" cy="546100"/>
          </a:xfrm>
          <a:prstGeom prst="rect">
            <a:avLst/>
          </a:prstGeom>
          <a:solidFill>
            <a:srgbClr val="01B1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dirty="0"/>
          </a:p>
        </p:txBody>
      </p:sp>
      <p:sp>
        <p:nvSpPr>
          <p:cNvPr id="27" name="직사각형 26"/>
          <p:cNvSpPr/>
          <p:nvPr/>
        </p:nvSpPr>
        <p:spPr>
          <a:xfrm>
            <a:off x="672295" y="3064058"/>
            <a:ext cx="4318000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400" b="1" dirty="0" smtClean="0">
                <a:solidFill>
                  <a:schemeClr val="bg1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</a:rPr>
              <a:t>Target_</a:t>
            </a:r>
            <a:r>
              <a:rPr lang="ko-KR" altLang="en-US" sz="1400" b="1" dirty="0" smtClean="0">
                <a:solidFill>
                  <a:schemeClr val="bg1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</a:rPr>
              <a:t>누구를 위한 것인가</a:t>
            </a:r>
            <a:r>
              <a:rPr lang="en-US" altLang="ko-KR" sz="1400" b="1" dirty="0" smtClean="0">
                <a:solidFill>
                  <a:schemeClr val="bg1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</a:rPr>
              <a:t>?</a:t>
            </a:r>
            <a:endParaRPr lang="en-US" altLang="ko-KR" sz="1400" b="1" dirty="0">
              <a:solidFill>
                <a:schemeClr val="bg1"/>
              </a:solidFill>
              <a:latin typeface="Noto Sans CJK KR Medium" panose="020B0600000000000000" pitchFamily="34" charset="-127"/>
              <a:ea typeface="Noto Sans CJK KR Medium" panose="020B0600000000000000" pitchFamily="34" charset="-127"/>
            </a:endParaRPr>
          </a:p>
          <a:p>
            <a:pPr>
              <a:lnSpc>
                <a:spcPct val="150000"/>
              </a:lnSpc>
            </a:pPr>
            <a:endParaRPr lang="en-US" altLang="ko-KR" sz="1400" b="1" dirty="0">
              <a:solidFill>
                <a:schemeClr val="bg1"/>
              </a:solidFill>
              <a:latin typeface="Noto Sans CJK KR Medium" panose="020B0600000000000000" pitchFamily="34" charset="-127"/>
              <a:ea typeface="Noto Sans CJK KR Medium" panose="020B0600000000000000" pitchFamily="34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400" b="1" dirty="0">
                <a:solidFill>
                  <a:schemeClr val="bg1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</a:rPr>
              <a:t>Business </a:t>
            </a:r>
            <a:r>
              <a:rPr lang="en-US" altLang="ko-KR" sz="1400" b="1" dirty="0" smtClean="0">
                <a:solidFill>
                  <a:schemeClr val="bg1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</a:rPr>
              <a:t>model_</a:t>
            </a:r>
            <a:r>
              <a:rPr lang="ko-KR" altLang="en-US" sz="1400" b="1" dirty="0" smtClean="0">
                <a:solidFill>
                  <a:schemeClr val="bg1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</a:rPr>
              <a:t>비즈니스 모델 제안</a:t>
            </a:r>
            <a:endParaRPr lang="en-US" altLang="ko-KR" sz="1400" b="1" dirty="0" smtClean="0">
              <a:solidFill>
                <a:schemeClr val="bg1"/>
              </a:solidFill>
              <a:latin typeface="Noto Sans CJK KR Medium" panose="020B0600000000000000" pitchFamily="34" charset="-127"/>
              <a:ea typeface="Noto Sans CJK KR Medium" panose="020B0600000000000000" pitchFamily="34" charset="-127"/>
            </a:endParaRPr>
          </a:p>
          <a:p>
            <a:pPr>
              <a:lnSpc>
                <a:spcPct val="150000"/>
              </a:lnSpc>
            </a:pPr>
            <a:endParaRPr lang="en-US" altLang="ko-KR" sz="1400" b="1" dirty="0" smtClean="0">
              <a:solidFill>
                <a:schemeClr val="bg1"/>
              </a:solidFill>
              <a:latin typeface="Noto Sans CJK KR Medium" panose="020B0600000000000000" pitchFamily="34" charset="-127"/>
              <a:ea typeface="Noto Sans CJK KR Medium" panose="020B0600000000000000" pitchFamily="34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400" b="1" dirty="0" smtClean="0">
                <a:solidFill>
                  <a:schemeClr val="bg1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</a:rPr>
              <a:t>Who are you_</a:t>
            </a:r>
            <a:r>
              <a:rPr lang="ko-KR" altLang="en-US" sz="1400" b="1" dirty="0" smtClean="0">
                <a:solidFill>
                  <a:schemeClr val="bg1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</a:rPr>
              <a:t>넌 누구냐</a:t>
            </a:r>
            <a:r>
              <a:rPr lang="en-US" altLang="ko-KR" sz="1400" b="1" dirty="0" smtClean="0">
                <a:solidFill>
                  <a:schemeClr val="bg1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</a:rPr>
              <a:t>?  </a:t>
            </a:r>
            <a:r>
              <a:rPr lang="ko-KR" altLang="en-US" sz="1400" b="1" dirty="0" err="1" smtClean="0">
                <a:solidFill>
                  <a:schemeClr val="bg1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</a:rPr>
              <a:t>케이지엘네트웍스</a:t>
            </a:r>
            <a:endParaRPr lang="en-US" altLang="ko-KR" sz="1400" b="1" dirty="0">
              <a:solidFill>
                <a:schemeClr val="bg1"/>
              </a:solidFill>
              <a:latin typeface="Noto Sans CJK KR Medium" panose="020B0600000000000000" pitchFamily="34" charset="-127"/>
              <a:ea typeface="Noto Sans CJK KR Medium" panose="020B0600000000000000" pitchFamily="34" charset="-127"/>
            </a:endParaRPr>
          </a:p>
          <a:p>
            <a:pPr>
              <a:lnSpc>
                <a:spcPct val="150000"/>
              </a:lnSpc>
            </a:pPr>
            <a:endParaRPr lang="en-US" altLang="ko-KR" sz="1400" b="1" dirty="0">
              <a:solidFill>
                <a:schemeClr val="bg1"/>
              </a:solidFill>
              <a:latin typeface="Noto Sans CJK KR Medium" panose="020B0600000000000000" pitchFamily="34" charset="-127"/>
              <a:ea typeface="Noto Sans CJK KR Medium" panose="020B0600000000000000" pitchFamily="34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400" b="1" dirty="0" smtClean="0">
                <a:solidFill>
                  <a:prstClr val="white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</a:rPr>
              <a:t> How to work_</a:t>
            </a:r>
            <a:r>
              <a:rPr lang="ko-KR" altLang="en-US" sz="1400" b="1" dirty="0" smtClean="0">
                <a:solidFill>
                  <a:prstClr val="white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</a:rPr>
              <a:t>비즈니스 강점</a:t>
            </a:r>
            <a:endParaRPr lang="en-US" altLang="ko-KR" sz="1400" b="1" dirty="0" smtClean="0">
              <a:solidFill>
                <a:prstClr val="white"/>
              </a:solidFill>
              <a:latin typeface="Noto Sans CJK KR Medium" panose="020B0600000000000000" pitchFamily="34" charset="-127"/>
              <a:ea typeface="Noto Sans CJK KR Medium" panose="020B0600000000000000" pitchFamily="34" charset="-127"/>
            </a:endParaRPr>
          </a:p>
          <a:p>
            <a:pPr>
              <a:lnSpc>
                <a:spcPct val="150000"/>
              </a:lnSpc>
            </a:pPr>
            <a:endParaRPr lang="en-US" altLang="ko-KR" sz="1400" b="1" dirty="0">
              <a:solidFill>
                <a:prstClr val="white"/>
              </a:solidFill>
              <a:latin typeface="Noto Sans CJK KR Medium" panose="020B0600000000000000" pitchFamily="34" charset="-127"/>
              <a:ea typeface="Noto Sans CJK KR Medium" panose="020B0600000000000000" pitchFamily="34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400" b="1" dirty="0" smtClean="0">
                <a:solidFill>
                  <a:prstClr val="white"/>
                </a:solidFill>
                <a:latin typeface="Noto Sans CJK KR Medium" panose="020B0600000000000000" pitchFamily="34" charset="-127"/>
                <a:ea typeface="Noto Sans CJK KR Medium" panose="020B0600000000000000"/>
              </a:rPr>
              <a:t>Ending_</a:t>
            </a:r>
            <a:r>
              <a:rPr lang="ko-KR" altLang="en-US" sz="1400" b="1" dirty="0" smtClean="0">
                <a:solidFill>
                  <a:prstClr val="white"/>
                </a:solidFill>
                <a:latin typeface="Noto Sans CJK KR Medium" panose="020B0600000000000000" pitchFamily="34" charset="-127"/>
                <a:ea typeface="Noto Sans CJK KR Medium" panose="020B0600000000000000"/>
              </a:rPr>
              <a:t>실제사례</a:t>
            </a:r>
            <a:endParaRPr lang="en-US" altLang="ko-KR" sz="1400" b="1" dirty="0" smtClean="0">
              <a:solidFill>
                <a:prstClr val="white"/>
              </a:solidFill>
              <a:latin typeface="Noto Sans CJK KR Medium" panose="020B0600000000000000" pitchFamily="34" charset="-127"/>
              <a:ea typeface="Noto Sans CJK KR Medium" panose="020B06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1161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그림 1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36609" y="4195737"/>
            <a:ext cx="4020068" cy="2331523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46913" y="1370859"/>
            <a:ext cx="3909764" cy="2500750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340099" y="285815"/>
            <a:ext cx="2892758" cy="319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100" dirty="0">
                <a:solidFill>
                  <a:schemeClr val="bg1"/>
                </a:solidFill>
                <a:latin typeface="Noto Sans CJK KR Black" panose="020B0A00000000000000" pitchFamily="34" charset="-127"/>
                <a:ea typeface="Noto Sans CJK KR Black" panose="020B0A00000000000000" pitchFamily="34" charset="-127"/>
              </a:rPr>
              <a:t>사업강점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-28406" y="0"/>
            <a:ext cx="4594578" cy="6858000"/>
          </a:xfrm>
          <a:prstGeom prst="rect">
            <a:avLst/>
          </a:prstGeom>
          <a:solidFill>
            <a:srgbClr val="01B1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314699" y="557511"/>
            <a:ext cx="68802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pc="-150" dirty="0" smtClean="0">
                <a:solidFill>
                  <a:schemeClr val="bg1"/>
                </a:solidFill>
                <a:latin typeface="Noto Sans CJK KR Light" panose="020B0300000000000000" pitchFamily="34" charset="-127"/>
                <a:ea typeface="Noto Sans CJK KR Light" panose="020B0300000000000000" pitchFamily="34" charset="-127"/>
              </a:rPr>
              <a:t> 물류 시설 인프라 직영운영</a:t>
            </a:r>
            <a:endParaRPr lang="ko-KR" altLang="en-US" spc="-150" dirty="0">
              <a:solidFill>
                <a:schemeClr val="bg1"/>
              </a:solidFill>
              <a:latin typeface="Noto Sans CJK KR Light" panose="020B0300000000000000" pitchFamily="34" charset="-127"/>
              <a:ea typeface="Noto Sans CJK KR Light" panose="020B0300000000000000" pitchFamily="34" charset="-127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1786478" y="5718281"/>
            <a:ext cx="11352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400" spc="-150" dirty="0" smtClean="0">
                <a:solidFill>
                  <a:srgbClr val="292926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</a:rPr>
              <a:t>Northvale  NJ </a:t>
            </a:r>
            <a:r>
              <a:rPr lang="ko-KR" altLang="en-US" sz="1400" spc="-150" smtClean="0">
                <a:solidFill>
                  <a:srgbClr val="292926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</a:rPr>
              <a:t>창고 </a:t>
            </a:r>
            <a:endParaRPr lang="ko-KR" altLang="en-US" sz="1400" spc="-150" dirty="0">
              <a:solidFill>
                <a:srgbClr val="292926"/>
              </a:solidFill>
              <a:latin typeface="Noto Sans CJK KR Medium" panose="020B0600000000000000" pitchFamily="34" charset="-127"/>
              <a:ea typeface="Noto Sans CJK KR Medium" panose="020B0600000000000000" pitchFamily="34" charset="-127"/>
            </a:endParaRPr>
          </a:p>
        </p:txBody>
      </p:sp>
      <p:sp>
        <p:nvSpPr>
          <p:cNvPr id="24" name="슬라이드 번호 개체 틀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B883C-422F-489C-96E3-C6811C178ED9}" type="slidenum">
              <a:rPr lang="ko-KR" altLang="en-US" smtClean="0"/>
              <a:pPr/>
              <a:t>20</a:t>
            </a:fld>
            <a:endParaRPr lang="ko-KR" altLang="en-US" dirty="0"/>
          </a:p>
        </p:txBody>
      </p:sp>
      <p:sp>
        <p:nvSpPr>
          <p:cNvPr id="63" name="직사각형 62"/>
          <p:cNvSpPr/>
          <p:nvPr/>
        </p:nvSpPr>
        <p:spPr>
          <a:xfrm>
            <a:off x="4673599" y="440987"/>
            <a:ext cx="447040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spc="-150" dirty="0" smtClean="0">
                <a:solidFill>
                  <a:srgbClr val="292926"/>
                </a:solidFill>
                <a:latin typeface="Noto Sans Korean Regular" panose="020B0500000000000000" pitchFamily="34" charset="-127"/>
                <a:ea typeface="Noto Sans Korean Regular" panose="020B0500000000000000" pitchFamily="34" charset="-127"/>
              </a:rPr>
              <a:t>- </a:t>
            </a:r>
            <a:r>
              <a:rPr lang="ko-KR" altLang="en-US" sz="1400" spc="-150" dirty="0" smtClean="0">
                <a:solidFill>
                  <a:srgbClr val="292926"/>
                </a:solidFill>
                <a:latin typeface="Noto Sans Korean Regular" panose="020B0500000000000000" pitchFamily="34" charset="-127"/>
                <a:ea typeface="Noto Sans Korean Regular" panose="020B0500000000000000" pitchFamily="34" charset="-127"/>
              </a:rPr>
              <a:t>넓은  단층 구조의 창고 운영으로 보관</a:t>
            </a:r>
            <a:r>
              <a:rPr lang="en-US" altLang="ko-KR" sz="1400" spc="-150" dirty="0">
                <a:solidFill>
                  <a:srgbClr val="292926"/>
                </a:solidFill>
                <a:latin typeface="Noto Sans Korean Regular" panose="020B0500000000000000" pitchFamily="34" charset="-127"/>
                <a:ea typeface="Noto Sans Korean Regular" panose="020B0500000000000000" pitchFamily="34" charset="-127"/>
              </a:rPr>
              <a:t>/</a:t>
            </a:r>
            <a:r>
              <a:rPr lang="ko-KR" altLang="en-US" sz="1400" spc="-150" dirty="0" smtClean="0">
                <a:solidFill>
                  <a:srgbClr val="292926"/>
                </a:solidFill>
                <a:latin typeface="Noto Sans Korean Regular" panose="020B0500000000000000" pitchFamily="34" charset="-127"/>
                <a:ea typeface="Noto Sans Korean Regular" panose="020B0500000000000000" pitchFamily="34" charset="-127"/>
              </a:rPr>
              <a:t>동선 효율성 극대화</a:t>
            </a:r>
            <a:endParaRPr lang="en-US" altLang="ko-KR" sz="1400" spc="-150" dirty="0" smtClean="0">
              <a:solidFill>
                <a:srgbClr val="292926"/>
              </a:solidFill>
              <a:latin typeface="Noto Sans Korean Regular" panose="020B0500000000000000" pitchFamily="34" charset="-127"/>
              <a:ea typeface="Noto Sans Korean Regular" panose="020B0500000000000000" pitchFamily="34" charset="-127"/>
            </a:endParaRPr>
          </a:p>
          <a:p>
            <a:r>
              <a:rPr lang="en-US" altLang="ko-KR" sz="1400" spc="-150" dirty="0" smtClean="0">
                <a:solidFill>
                  <a:srgbClr val="292926"/>
                </a:solidFill>
                <a:latin typeface="Noto Sans Korean Regular" panose="020B0500000000000000" pitchFamily="34" charset="-127"/>
                <a:ea typeface="Noto Sans Korean Regular" panose="020B0500000000000000" pitchFamily="34" charset="-127"/>
              </a:rPr>
              <a:t>- </a:t>
            </a:r>
            <a:r>
              <a:rPr lang="ko-KR" altLang="en-US" sz="1400" spc="-150" dirty="0" smtClean="0">
                <a:solidFill>
                  <a:srgbClr val="292926"/>
                </a:solidFill>
                <a:latin typeface="Noto Sans Korean Regular" panose="020B0500000000000000" pitchFamily="34" charset="-127"/>
                <a:ea typeface="Noto Sans Korean Regular" panose="020B0500000000000000" pitchFamily="34" charset="-127"/>
              </a:rPr>
              <a:t>냉동</a:t>
            </a:r>
            <a:r>
              <a:rPr lang="en-US" altLang="ko-KR" sz="1400" spc="-150" dirty="0" smtClean="0">
                <a:solidFill>
                  <a:srgbClr val="292926"/>
                </a:solidFill>
                <a:latin typeface="Noto Sans Korean Regular" panose="020B0500000000000000" pitchFamily="34" charset="-127"/>
                <a:ea typeface="Noto Sans Korean Regular" panose="020B0500000000000000" pitchFamily="34" charset="-127"/>
              </a:rPr>
              <a:t>/</a:t>
            </a:r>
            <a:r>
              <a:rPr lang="ko-KR" altLang="en-US" sz="1400" spc="-150" dirty="0" smtClean="0">
                <a:solidFill>
                  <a:srgbClr val="292926"/>
                </a:solidFill>
                <a:latin typeface="Noto Sans Korean Regular" panose="020B0500000000000000" pitchFamily="34" charset="-127"/>
                <a:ea typeface="Noto Sans Korean Regular" panose="020B0500000000000000" pitchFamily="34" charset="-127"/>
              </a:rPr>
              <a:t>냉장 시설 완비</a:t>
            </a:r>
            <a:endParaRPr lang="en-US" altLang="ko-KR" sz="1400" spc="-150" dirty="0" smtClean="0">
              <a:solidFill>
                <a:srgbClr val="292926"/>
              </a:solidFill>
              <a:latin typeface="Noto Sans Korean Regular" panose="020B0500000000000000" pitchFamily="34" charset="-127"/>
              <a:ea typeface="Noto Sans Korean Regular" panose="020B0500000000000000" pitchFamily="34" charset="-127"/>
            </a:endParaRPr>
          </a:p>
          <a:p>
            <a:r>
              <a:rPr lang="en-US" altLang="ko-KR" sz="1400" spc="-150" dirty="0" smtClean="0">
                <a:solidFill>
                  <a:srgbClr val="292926"/>
                </a:solidFill>
                <a:latin typeface="Noto Sans Korean Regular" panose="020B0500000000000000" pitchFamily="34" charset="-127"/>
                <a:ea typeface="Noto Sans Korean Regular" panose="020B0500000000000000" pitchFamily="34" charset="-127"/>
              </a:rPr>
              <a:t>→ </a:t>
            </a:r>
            <a:r>
              <a:rPr lang="ko-KR" altLang="en-US" sz="1400" spc="-150" dirty="0" smtClean="0">
                <a:solidFill>
                  <a:srgbClr val="FF0000"/>
                </a:solidFill>
                <a:latin typeface="Noto Sans Korean Regular" panose="020B0500000000000000" pitchFamily="34" charset="-127"/>
                <a:ea typeface="Noto Sans Korean Regular" panose="020B0500000000000000" pitchFamily="34" charset="-127"/>
              </a:rPr>
              <a:t>공산품 </a:t>
            </a:r>
            <a:r>
              <a:rPr lang="en-US" altLang="ko-KR" sz="1400" spc="-150" dirty="0">
                <a:solidFill>
                  <a:srgbClr val="FF0000"/>
                </a:solidFill>
                <a:latin typeface="Noto Sans Korean Regular" panose="020B0500000000000000" pitchFamily="34" charset="-127"/>
                <a:ea typeface="Noto Sans Korean Regular" panose="020B0500000000000000" pitchFamily="34" charset="-127"/>
              </a:rPr>
              <a:t> </a:t>
            </a:r>
            <a:r>
              <a:rPr lang="ko-KR" altLang="en-US" sz="1400" spc="-150" dirty="0" smtClean="0">
                <a:solidFill>
                  <a:srgbClr val="FF0000"/>
                </a:solidFill>
                <a:latin typeface="Noto Sans Korean Regular" panose="020B0500000000000000" pitchFamily="34" charset="-127"/>
                <a:ea typeface="Noto Sans Korean Regular" panose="020B0500000000000000" pitchFamily="34" charset="-127"/>
              </a:rPr>
              <a:t>부터 식품까지 다양한 제품을 보관 유통 가능</a:t>
            </a:r>
            <a:endParaRPr lang="ko-KR" altLang="en-US" sz="1400" spc="-150" dirty="0">
              <a:solidFill>
                <a:srgbClr val="FF0000"/>
              </a:solidFill>
              <a:latin typeface="Noto Sans CJK KR Medium" panose="020B0600000000000000" pitchFamily="34" charset="-127"/>
              <a:ea typeface="Noto Sans CJK KR Medium" panose="020B0600000000000000" pitchFamily="34" charset="-127"/>
            </a:endParaRPr>
          </a:p>
        </p:txBody>
      </p:sp>
      <p:sp>
        <p:nvSpPr>
          <p:cNvPr id="7" name="타원 6"/>
          <p:cNvSpPr/>
          <p:nvPr/>
        </p:nvSpPr>
        <p:spPr>
          <a:xfrm>
            <a:off x="1042121" y="3093944"/>
            <a:ext cx="2453523" cy="2453523"/>
          </a:xfrm>
          <a:prstGeom prst="ellipse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  <a:effectLst>
            <a:reflection stA="45000" endPos="50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318931" y="1370311"/>
            <a:ext cx="3844508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ko-KR" alt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</a:rPr>
              <a:t>직영 물류 창고 운영 </a:t>
            </a:r>
            <a:endParaRPr lang="en-US" altLang="ko-KR" sz="1400" b="1" dirty="0" smtClean="0">
              <a:solidFill>
                <a:schemeClr val="tx1">
                  <a:lumMod val="85000"/>
                  <a:lumOff val="15000"/>
                </a:schemeClr>
              </a:solidFill>
              <a:latin typeface="Noto Sans CJK KR Medium" panose="020B0600000000000000" pitchFamily="34" charset="-127"/>
              <a:ea typeface="Noto Sans CJK KR Medium" panose="020B0600000000000000" pitchFamily="34" charset="-127"/>
            </a:endParaRPr>
          </a:p>
          <a:p>
            <a:r>
              <a:rPr lang="en-US" altLang="ko-KR" sz="1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</a:rPr>
              <a:t>40,000 SF </a:t>
            </a:r>
            <a:r>
              <a:rPr lang="ko-KR" altLang="en-US" sz="1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</a:rPr>
              <a:t>규모의 임대 공간</a:t>
            </a:r>
            <a:r>
              <a:rPr lang="en-US" altLang="ko-KR" sz="1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</a:rPr>
              <a:t>(</a:t>
            </a:r>
            <a:r>
              <a:rPr lang="ko-KR" altLang="en-US" sz="1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</a:rPr>
              <a:t>냉동</a:t>
            </a:r>
            <a:r>
              <a:rPr lang="en-US" altLang="ko-KR" sz="1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</a:rPr>
              <a:t>/</a:t>
            </a:r>
            <a:r>
              <a:rPr lang="ko-KR" altLang="en-US" sz="1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</a:rPr>
              <a:t>냉장 시설 완비</a:t>
            </a:r>
            <a:r>
              <a:rPr lang="en-US" altLang="ko-KR" sz="1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</a:rPr>
              <a:t>)</a:t>
            </a:r>
            <a:endParaRPr lang="ko-KR" altLang="en-US" sz="1400" b="1" spc="-150" dirty="0">
              <a:solidFill>
                <a:schemeClr val="tx1">
                  <a:lumMod val="85000"/>
                  <a:lumOff val="15000"/>
                </a:schemeClr>
              </a:solidFill>
              <a:latin typeface="Noto Sans CJK KR Medium" panose="020B0600000000000000" pitchFamily="34" charset="-127"/>
              <a:ea typeface="Noto Sans CJK KR Medium" panose="020B0600000000000000" pitchFamily="34" charset="-127"/>
            </a:endParaRPr>
          </a:p>
        </p:txBody>
      </p:sp>
      <p:sp>
        <p:nvSpPr>
          <p:cNvPr id="64" name="직사각형 63"/>
          <p:cNvSpPr/>
          <p:nvPr/>
        </p:nvSpPr>
        <p:spPr>
          <a:xfrm>
            <a:off x="340099" y="285815"/>
            <a:ext cx="2892758" cy="316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100" b="1" spc="-150" dirty="0" smtClean="0">
                <a:solidFill>
                  <a:srgbClr val="FF0000"/>
                </a:solidFill>
                <a:latin typeface="Noto Sans CJK KR Black" panose="020B0A00000000000000" pitchFamily="34" charset="-127"/>
                <a:ea typeface="Noto Sans CJK KR Black" panose="020B0A00000000000000" pitchFamily="34" charset="-127"/>
              </a:rPr>
              <a:t>사업강점</a:t>
            </a:r>
            <a:endParaRPr lang="ko-KR" altLang="en-US" sz="1100" b="1" spc="-150" dirty="0">
              <a:solidFill>
                <a:srgbClr val="FF0000"/>
              </a:solidFill>
              <a:latin typeface="Noto Sans CJK KR Black" panose="020B0A00000000000000" pitchFamily="34" charset="-127"/>
              <a:ea typeface="Noto Sans CJK KR Black" panose="020B0A00000000000000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119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340099" y="285815"/>
            <a:ext cx="2892758" cy="319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100" dirty="0">
                <a:solidFill>
                  <a:schemeClr val="bg1"/>
                </a:solidFill>
                <a:latin typeface="Noto Sans CJK KR Black" panose="020B0A00000000000000" pitchFamily="34" charset="-127"/>
                <a:ea typeface="Noto Sans CJK KR Black" panose="020B0A00000000000000" pitchFamily="34" charset="-127"/>
              </a:rPr>
              <a:t>사업강점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-28406" y="0"/>
            <a:ext cx="4594578" cy="6858000"/>
          </a:xfrm>
          <a:prstGeom prst="rect">
            <a:avLst/>
          </a:prstGeom>
          <a:solidFill>
            <a:srgbClr val="01B1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314699" y="557511"/>
            <a:ext cx="68802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pc="-150" dirty="0" smtClean="0">
                <a:solidFill>
                  <a:schemeClr val="bg1"/>
                </a:solidFill>
                <a:latin typeface="Noto Sans CJK KR Light" panose="020B0300000000000000" pitchFamily="34" charset="-127"/>
                <a:ea typeface="Noto Sans CJK KR Light" panose="020B0300000000000000" pitchFamily="34" charset="-127"/>
              </a:rPr>
              <a:t> 물류 시설 인프라 직영운영</a:t>
            </a:r>
            <a:endParaRPr lang="ko-KR" altLang="en-US" spc="-150" dirty="0">
              <a:solidFill>
                <a:schemeClr val="bg1"/>
              </a:solidFill>
              <a:latin typeface="Noto Sans CJK KR Light" panose="020B0300000000000000" pitchFamily="34" charset="-127"/>
              <a:ea typeface="Noto Sans CJK KR Light" panose="020B0300000000000000" pitchFamily="34" charset="-127"/>
            </a:endParaRPr>
          </a:p>
        </p:txBody>
      </p:sp>
      <p:sp>
        <p:nvSpPr>
          <p:cNvPr id="24" name="슬라이드 번호 개체 틀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B883C-422F-489C-96E3-C6811C178ED9}" type="slidenum">
              <a:rPr lang="ko-KR" altLang="en-US" smtClean="0"/>
              <a:pPr/>
              <a:t>21</a:t>
            </a:fld>
            <a:endParaRPr lang="ko-KR" altLang="en-US" dirty="0"/>
          </a:p>
        </p:txBody>
      </p:sp>
      <p:sp>
        <p:nvSpPr>
          <p:cNvPr id="9" name="직사각형 8"/>
          <p:cNvSpPr/>
          <p:nvPr/>
        </p:nvSpPr>
        <p:spPr>
          <a:xfrm>
            <a:off x="314699" y="1078358"/>
            <a:ext cx="3844508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ko-KR" altLang="en-US" sz="1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</a:rPr>
              <a:t>미동부</a:t>
            </a:r>
            <a:r>
              <a:rPr lang="ko-KR" alt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</a:rPr>
              <a:t> 지역 직영 정기노선 운행 </a:t>
            </a:r>
            <a:endParaRPr lang="en-US" altLang="ko-KR" sz="1400" b="1" dirty="0" smtClean="0">
              <a:solidFill>
                <a:schemeClr val="tx1">
                  <a:lumMod val="85000"/>
                  <a:lumOff val="15000"/>
                </a:schemeClr>
              </a:solidFill>
              <a:latin typeface="Noto Sans CJK KR Medium" panose="020B0600000000000000" pitchFamily="34" charset="-127"/>
              <a:ea typeface="Noto Sans CJK KR Medium" panose="020B0600000000000000" pitchFamily="34" charset="-127"/>
            </a:endParaRPr>
          </a:p>
        </p:txBody>
      </p:sp>
      <p:sp>
        <p:nvSpPr>
          <p:cNvPr id="64" name="직사각형 63"/>
          <p:cNvSpPr/>
          <p:nvPr/>
        </p:nvSpPr>
        <p:spPr>
          <a:xfrm>
            <a:off x="340099" y="285815"/>
            <a:ext cx="2892758" cy="316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100" b="1" spc="-150" dirty="0" smtClean="0">
                <a:solidFill>
                  <a:srgbClr val="FF0000"/>
                </a:solidFill>
                <a:latin typeface="Noto Sans CJK KR Black" panose="020B0A00000000000000" pitchFamily="34" charset="-127"/>
                <a:ea typeface="Noto Sans CJK KR Black" panose="020B0A00000000000000" pitchFamily="34" charset="-127"/>
              </a:rPr>
              <a:t>사업강점</a:t>
            </a:r>
            <a:endParaRPr lang="ko-KR" altLang="en-US" sz="1100" b="1" spc="-150" dirty="0">
              <a:solidFill>
                <a:srgbClr val="FF0000"/>
              </a:solidFill>
              <a:latin typeface="Noto Sans CJK KR Black" panose="020B0A00000000000000" pitchFamily="34" charset="-127"/>
              <a:ea typeface="Noto Sans CJK KR Black" panose="020B0A00000000000000" pitchFamily="34" charset="-127"/>
            </a:endParaRPr>
          </a:p>
        </p:txBody>
      </p:sp>
      <p:grpSp>
        <p:nvGrpSpPr>
          <p:cNvPr id="13" name="그룹 12"/>
          <p:cNvGrpSpPr/>
          <p:nvPr/>
        </p:nvGrpSpPr>
        <p:grpSpPr>
          <a:xfrm>
            <a:off x="378895" y="1780965"/>
            <a:ext cx="1645926" cy="2500313"/>
            <a:chOff x="5214938" y="1428750"/>
            <a:chExt cx="1785937" cy="2500313"/>
          </a:xfrm>
        </p:grpSpPr>
        <p:pic>
          <p:nvPicPr>
            <p:cNvPr id="15" name="그림 35" descr="지도-다시.jp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4938" y="1714500"/>
              <a:ext cx="1785937" cy="2214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5286375" y="1428750"/>
              <a:ext cx="1439863" cy="215900"/>
            </a:xfrm>
            <a:prstGeom prst="rect">
              <a:avLst/>
            </a:prstGeom>
            <a:solidFill>
              <a:srgbClr val="FF0000"/>
            </a:solidFill>
            <a:ln w="3175">
              <a:solidFill>
                <a:schemeClr val="bg1">
                  <a:lumMod val="65000"/>
                </a:schemeClr>
              </a:solidFill>
            </a:ln>
          </p:spPr>
          <p:txBody>
            <a:bodyPr anchor="ctr"/>
            <a:lstStyle/>
            <a:p>
              <a:pPr>
                <a:defRPr/>
              </a:pPr>
              <a:r>
                <a:rPr lang="en-US" altLang="ko-KR" sz="1100" b="1" dirty="0">
                  <a:solidFill>
                    <a:schemeClr val="bg1"/>
                  </a:solidFill>
                  <a:latin typeface="+mn-ea"/>
                </a:rPr>
                <a:t>     </a:t>
              </a:r>
              <a:r>
                <a:rPr lang="ko-KR" altLang="en-US" sz="1100" b="1" dirty="0">
                  <a:solidFill>
                    <a:schemeClr val="bg1"/>
                  </a:solidFill>
                  <a:latin typeface="+mn-ea"/>
                </a:rPr>
                <a:t> 단거리운송</a:t>
              </a:r>
              <a:r>
                <a:rPr lang="en-US" altLang="ko-KR" sz="1100" b="1" dirty="0">
                  <a:solidFill>
                    <a:schemeClr val="bg1"/>
                  </a:solidFill>
                  <a:latin typeface="+mn-ea"/>
                </a:rPr>
                <a:t> </a:t>
              </a:r>
              <a:endParaRPr lang="ko-KR" altLang="en-US" sz="1100" b="1" dirty="0">
                <a:solidFill>
                  <a:schemeClr val="bg1"/>
                </a:solidFill>
                <a:latin typeface="+mn-ea"/>
              </a:endParaRPr>
            </a:p>
          </p:txBody>
        </p:sp>
      </p:grpSp>
      <p:grpSp>
        <p:nvGrpSpPr>
          <p:cNvPr id="17" name="그룹 16"/>
          <p:cNvGrpSpPr/>
          <p:nvPr/>
        </p:nvGrpSpPr>
        <p:grpSpPr>
          <a:xfrm>
            <a:off x="2390745" y="1780965"/>
            <a:ext cx="1820863" cy="4603750"/>
            <a:chOff x="7143750" y="1428750"/>
            <a:chExt cx="1820863" cy="4603750"/>
          </a:xfrm>
        </p:grpSpPr>
        <p:grpSp>
          <p:nvGrpSpPr>
            <p:cNvPr id="19" name="그룹 18"/>
            <p:cNvGrpSpPr>
              <a:grpSpLocks/>
            </p:cNvGrpSpPr>
            <p:nvPr/>
          </p:nvGrpSpPr>
          <p:grpSpPr bwMode="auto">
            <a:xfrm>
              <a:off x="7143750" y="1714500"/>
              <a:ext cx="1820863" cy="4318000"/>
              <a:chOff x="1010977" y="3198020"/>
              <a:chExt cx="3016572" cy="4615532"/>
            </a:xfrm>
          </p:grpSpPr>
          <p:sp>
            <p:nvSpPr>
              <p:cNvPr id="22" name="Line 217"/>
              <p:cNvSpPr>
                <a:spLocks noChangeShapeType="1"/>
              </p:cNvSpPr>
              <p:nvPr/>
            </p:nvSpPr>
            <p:spPr bwMode="auto">
              <a:xfrm>
                <a:off x="3709194" y="5210969"/>
                <a:ext cx="0" cy="0"/>
              </a:xfrm>
              <a:prstGeom prst="line">
                <a:avLst/>
              </a:prstGeom>
              <a:noFill/>
              <a:ln w="12700" cap="rnd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pic>
            <p:nvPicPr>
              <p:cNvPr id="23" name="Picture 277" descr="eastern coast map2"/>
              <p:cNvPicPr>
                <a:picLocks noChangeAspect="1" noChangeArrowheads="1"/>
              </p:cNvPicPr>
              <p:nvPr/>
            </p:nvPicPr>
            <p:blipFill rotWithShape="1">
              <a:blip r:embed="rId4" cstate="print"/>
              <a:srcRect l="14201" r="3610" b="2892"/>
              <a:stretch/>
            </p:blipFill>
            <p:spPr bwMode="auto">
              <a:xfrm>
                <a:off x="1010977" y="3198020"/>
                <a:ext cx="3016572" cy="4615532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sp>
            <p:nvSpPr>
              <p:cNvPr id="25" name="Line 282"/>
              <p:cNvSpPr>
                <a:spLocks noChangeShapeType="1"/>
              </p:cNvSpPr>
              <p:nvPr/>
            </p:nvSpPr>
            <p:spPr bwMode="auto">
              <a:xfrm flipH="1">
                <a:off x="2074069" y="5034756"/>
                <a:ext cx="649288" cy="360363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6" name="Line 283"/>
              <p:cNvSpPr>
                <a:spLocks noChangeShapeType="1"/>
              </p:cNvSpPr>
              <p:nvPr/>
            </p:nvSpPr>
            <p:spPr bwMode="auto">
              <a:xfrm flipH="1">
                <a:off x="1734967" y="4998244"/>
                <a:ext cx="1023313" cy="1276797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7" name="Line 284"/>
              <p:cNvSpPr>
                <a:spLocks noChangeShapeType="1"/>
              </p:cNvSpPr>
              <p:nvPr/>
            </p:nvSpPr>
            <p:spPr bwMode="auto">
              <a:xfrm flipH="1">
                <a:off x="1715293" y="6275041"/>
                <a:ext cx="19673" cy="920303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</p:grpSp>
        <p:sp>
          <p:nvSpPr>
            <p:cNvPr id="20" name="Line 282"/>
            <p:cNvSpPr>
              <a:spLocks noChangeShapeType="1"/>
            </p:cNvSpPr>
            <p:nvPr/>
          </p:nvSpPr>
          <p:spPr bwMode="auto">
            <a:xfrm flipV="1">
              <a:off x="8215313" y="2714625"/>
              <a:ext cx="0" cy="785813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215188" y="1428750"/>
              <a:ext cx="1654175" cy="215900"/>
            </a:xfrm>
            <a:prstGeom prst="rect">
              <a:avLst/>
            </a:prstGeom>
            <a:solidFill>
              <a:srgbClr val="FF0000"/>
            </a:solidFill>
            <a:ln w="3175">
              <a:solidFill>
                <a:schemeClr val="bg1">
                  <a:lumMod val="65000"/>
                </a:schemeClr>
              </a:solidFill>
            </a:ln>
          </p:spPr>
          <p:txBody>
            <a:bodyPr anchor="ctr"/>
            <a:lstStyle/>
            <a:p>
              <a:pPr>
                <a:defRPr/>
              </a:pPr>
              <a:r>
                <a:rPr lang="en-US" altLang="ko-KR" sz="1100" b="1" dirty="0">
                  <a:solidFill>
                    <a:schemeClr val="bg1"/>
                  </a:solidFill>
                  <a:latin typeface="+mn-ea"/>
                </a:rPr>
                <a:t>    </a:t>
              </a:r>
              <a:r>
                <a:rPr lang="ko-KR" altLang="en-US" sz="1100" b="1" dirty="0" err="1">
                  <a:solidFill>
                    <a:schemeClr val="bg1"/>
                  </a:solidFill>
                  <a:latin typeface="+mn-ea"/>
                </a:rPr>
                <a:t>미동부</a:t>
              </a:r>
              <a:r>
                <a:rPr lang="ko-KR" altLang="en-US" sz="1100" b="1" dirty="0">
                  <a:solidFill>
                    <a:schemeClr val="bg1"/>
                  </a:solidFill>
                  <a:latin typeface="+mn-ea"/>
                </a:rPr>
                <a:t> 장거리운송</a:t>
              </a:r>
              <a:r>
                <a:rPr lang="en-US" altLang="ko-KR" sz="1100" b="1" dirty="0">
                  <a:solidFill>
                    <a:schemeClr val="bg1"/>
                  </a:solidFill>
                  <a:latin typeface="+mn-ea"/>
                </a:rPr>
                <a:t> </a:t>
              </a:r>
              <a:endParaRPr lang="ko-KR" altLang="en-US" sz="1100" b="1" dirty="0">
                <a:solidFill>
                  <a:schemeClr val="bg1"/>
                </a:solidFill>
                <a:latin typeface="+mn-ea"/>
              </a:endParaRPr>
            </a:p>
          </p:txBody>
        </p:sp>
      </p:grpSp>
      <p:pic>
        <p:nvPicPr>
          <p:cNvPr id="28" name="Picture 49" descr="reefer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228" y="5009217"/>
            <a:ext cx="1731962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그림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39309" y="2900522"/>
            <a:ext cx="3645233" cy="1663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그림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39309" y="4907414"/>
            <a:ext cx="3645233" cy="179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06827" y="285815"/>
            <a:ext cx="3877716" cy="238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5320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0" y="0"/>
            <a:ext cx="4594578" cy="6858000"/>
          </a:xfrm>
          <a:prstGeom prst="rect">
            <a:avLst/>
          </a:prstGeom>
          <a:solidFill>
            <a:srgbClr val="01B1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340099" y="285815"/>
            <a:ext cx="2892758" cy="319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100" b="1" dirty="0">
                <a:solidFill>
                  <a:srgbClr val="FF0000"/>
                </a:solidFill>
                <a:latin typeface="Noto Sans CJK KR Black" panose="020B0A00000000000000" pitchFamily="34" charset="-127"/>
                <a:ea typeface="Noto Sans CJK KR Black" panose="020B0A00000000000000" pitchFamily="34" charset="-127"/>
              </a:rPr>
              <a:t>사업강점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314699" y="557511"/>
            <a:ext cx="68802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pc="-150" dirty="0" smtClean="0">
                <a:solidFill>
                  <a:schemeClr val="bg1"/>
                </a:solidFill>
                <a:latin typeface="Noto Sans CJK KR Light" panose="020B0300000000000000" pitchFamily="34" charset="-127"/>
                <a:ea typeface="Noto Sans CJK KR Light" panose="020B0300000000000000" pitchFamily="34" charset="-127"/>
              </a:rPr>
              <a:t>고객 </a:t>
            </a:r>
            <a:r>
              <a:rPr lang="ko-KR" altLang="en-US" spc="-150" dirty="0" err="1" smtClean="0">
                <a:solidFill>
                  <a:schemeClr val="bg1"/>
                </a:solidFill>
                <a:latin typeface="Noto Sans CJK KR Light" panose="020B0300000000000000" pitchFamily="34" charset="-127"/>
                <a:ea typeface="Noto Sans CJK KR Light" panose="020B0300000000000000" pitchFamily="34" charset="-127"/>
              </a:rPr>
              <a:t>맟춤형</a:t>
            </a:r>
            <a:r>
              <a:rPr lang="ko-KR" altLang="en-US" spc="-150" dirty="0" smtClean="0">
                <a:solidFill>
                  <a:schemeClr val="bg1"/>
                </a:solidFill>
                <a:latin typeface="Noto Sans CJK KR Light" panose="020B0300000000000000" pitchFamily="34" charset="-127"/>
                <a:ea typeface="Noto Sans CJK KR Light" panose="020B0300000000000000" pitchFamily="34" charset="-127"/>
              </a:rPr>
              <a:t> </a:t>
            </a:r>
            <a:r>
              <a:rPr lang="en-US" altLang="ko-KR" spc="-150" dirty="0" smtClean="0">
                <a:solidFill>
                  <a:schemeClr val="bg1"/>
                </a:solidFill>
                <a:latin typeface="Noto Sans CJK KR Light" panose="020B0300000000000000" pitchFamily="34" charset="-127"/>
                <a:ea typeface="Noto Sans CJK KR Light" panose="020B0300000000000000" pitchFamily="34" charset="-127"/>
              </a:rPr>
              <a:t>WMS  </a:t>
            </a:r>
            <a:r>
              <a:rPr lang="ko-KR" altLang="en-US" spc="-150" dirty="0" smtClean="0">
                <a:solidFill>
                  <a:schemeClr val="bg1"/>
                </a:solidFill>
                <a:latin typeface="Noto Sans CJK KR Light" panose="020B0300000000000000" pitchFamily="34" charset="-127"/>
                <a:ea typeface="Noto Sans CJK KR Light" panose="020B0300000000000000" pitchFamily="34" charset="-127"/>
              </a:rPr>
              <a:t>시스템 운영</a:t>
            </a:r>
            <a:endParaRPr lang="ko-KR" altLang="en-US" spc="-150" dirty="0">
              <a:solidFill>
                <a:schemeClr val="bg1"/>
              </a:solidFill>
              <a:latin typeface="Noto Sans CJK KR Light" panose="020B0300000000000000" pitchFamily="34" charset="-127"/>
              <a:ea typeface="Noto Sans CJK KR Light" panose="020B0300000000000000" pitchFamily="34" charset="-127"/>
            </a:endParaRPr>
          </a:p>
        </p:txBody>
      </p:sp>
      <p:sp>
        <p:nvSpPr>
          <p:cNvPr id="29" name="슬라이드 번호 개체 틀 2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r>
              <a:rPr lang="en-US" altLang="ko-KR" dirty="0" smtClean="0"/>
              <a:t>21</a:t>
            </a:r>
            <a:endParaRPr lang="ko-KR" altLang="en-US" dirty="0"/>
          </a:p>
        </p:txBody>
      </p:sp>
      <p:grpSp>
        <p:nvGrpSpPr>
          <p:cNvPr id="16" name="그룹 15"/>
          <p:cNvGrpSpPr/>
          <p:nvPr/>
        </p:nvGrpSpPr>
        <p:grpSpPr>
          <a:xfrm>
            <a:off x="635122" y="1562391"/>
            <a:ext cx="8084898" cy="328614"/>
            <a:chOff x="745654" y="2295921"/>
            <a:chExt cx="8084898" cy="328614"/>
          </a:xfrm>
        </p:grpSpPr>
        <p:sp>
          <p:nvSpPr>
            <p:cNvPr id="17" name="AutoShape 556"/>
            <p:cNvSpPr>
              <a:spLocks noChangeArrowheads="1"/>
            </p:cNvSpPr>
            <p:nvPr/>
          </p:nvSpPr>
          <p:spPr bwMode="auto">
            <a:xfrm>
              <a:off x="745654" y="2295921"/>
              <a:ext cx="1162050" cy="328613"/>
            </a:xfrm>
            <a:prstGeom prst="roundRect">
              <a:avLst>
                <a:gd name="adj" fmla="val 50000"/>
              </a:avLst>
            </a:prstGeom>
            <a:gradFill rotWithShape="0">
              <a:gsLst>
                <a:gs pos="0">
                  <a:srgbClr val="A9A9A9"/>
                </a:gs>
                <a:gs pos="50000">
                  <a:srgbClr val="FFFFFF"/>
                </a:gs>
                <a:gs pos="100000">
                  <a:srgbClr val="A9A9A9"/>
                </a:gs>
              </a:gsLst>
              <a:lin ang="0" scaled="1"/>
            </a:gradFill>
            <a:ln w="38100">
              <a:solidFill>
                <a:srgbClr val="C0C0C0"/>
              </a:solidFill>
              <a:round/>
              <a:headEnd/>
              <a:tailEnd/>
            </a:ln>
          </p:spPr>
          <p:txBody>
            <a:bodyPr wrap="none" lIns="72000" tIns="0" bIns="0" anchor="ctr"/>
            <a:lstStyle/>
            <a:p>
              <a:pPr algn="ctr">
                <a:lnSpc>
                  <a:spcPct val="95000"/>
                </a:lnSpc>
                <a:buFont typeface="Symbol" pitchFamily="18" charset="2"/>
                <a:buNone/>
              </a:pPr>
              <a:r>
                <a:rPr lang="ko-KR" altLang="en-US" sz="1100" b="1" dirty="0">
                  <a:latin typeface="+mn-ea"/>
                  <a:sym typeface="Monotype Sorts"/>
                </a:rPr>
                <a:t>주문접수</a:t>
              </a:r>
            </a:p>
          </p:txBody>
        </p:sp>
        <p:sp>
          <p:nvSpPr>
            <p:cNvPr id="19" name="AutoShape 571"/>
            <p:cNvSpPr>
              <a:spLocks noChangeArrowheads="1"/>
            </p:cNvSpPr>
            <p:nvPr/>
          </p:nvSpPr>
          <p:spPr bwMode="auto">
            <a:xfrm>
              <a:off x="4274427" y="2295922"/>
              <a:ext cx="1162050" cy="328613"/>
            </a:xfrm>
            <a:prstGeom prst="roundRect">
              <a:avLst>
                <a:gd name="adj" fmla="val 50000"/>
              </a:avLst>
            </a:prstGeom>
            <a:gradFill rotWithShape="0">
              <a:gsLst>
                <a:gs pos="0">
                  <a:srgbClr val="A9A9A9"/>
                </a:gs>
                <a:gs pos="50000">
                  <a:srgbClr val="FFFFFF"/>
                </a:gs>
                <a:gs pos="100000">
                  <a:srgbClr val="A9A9A9"/>
                </a:gs>
              </a:gsLst>
              <a:lin ang="0" scaled="1"/>
            </a:gradFill>
            <a:ln w="38100">
              <a:solidFill>
                <a:srgbClr val="C0C0C0"/>
              </a:solidFill>
              <a:round/>
              <a:headEnd/>
              <a:tailEnd/>
            </a:ln>
          </p:spPr>
          <p:txBody>
            <a:bodyPr wrap="none" lIns="72000" tIns="0" bIns="0" anchor="ctr"/>
            <a:lstStyle/>
            <a:p>
              <a:pPr algn="ctr">
                <a:lnSpc>
                  <a:spcPct val="95000"/>
                </a:lnSpc>
                <a:buFont typeface="Symbol" pitchFamily="18" charset="2"/>
                <a:buNone/>
              </a:pPr>
              <a:r>
                <a:rPr lang="ko-KR" altLang="en-US" sz="1100" b="1" dirty="0">
                  <a:latin typeface="+mn-ea"/>
                  <a:sym typeface="Monotype Sorts"/>
                </a:rPr>
                <a:t>상차</a:t>
              </a:r>
            </a:p>
          </p:txBody>
        </p:sp>
        <p:sp>
          <p:nvSpPr>
            <p:cNvPr id="20" name="AutoShape 573"/>
            <p:cNvSpPr>
              <a:spLocks noChangeArrowheads="1"/>
            </p:cNvSpPr>
            <p:nvPr/>
          </p:nvSpPr>
          <p:spPr bwMode="auto">
            <a:xfrm>
              <a:off x="5966702" y="2295922"/>
              <a:ext cx="1160462" cy="328613"/>
            </a:xfrm>
            <a:prstGeom prst="roundRect">
              <a:avLst>
                <a:gd name="adj" fmla="val 50000"/>
              </a:avLst>
            </a:prstGeom>
            <a:gradFill rotWithShape="0">
              <a:gsLst>
                <a:gs pos="0">
                  <a:srgbClr val="A9A9A9"/>
                </a:gs>
                <a:gs pos="50000">
                  <a:srgbClr val="FFFFFF"/>
                </a:gs>
                <a:gs pos="100000">
                  <a:srgbClr val="A9A9A9"/>
                </a:gs>
              </a:gsLst>
              <a:lin ang="0" scaled="1"/>
            </a:gradFill>
            <a:ln w="38100">
              <a:solidFill>
                <a:srgbClr val="C0C0C0"/>
              </a:solidFill>
              <a:round/>
              <a:headEnd/>
              <a:tailEnd/>
            </a:ln>
          </p:spPr>
          <p:txBody>
            <a:bodyPr wrap="none" lIns="72000" tIns="0" bIns="0" anchor="ctr"/>
            <a:lstStyle/>
            <a:p>
              <a:pPr algn="ctr">
                <a:lnSpc>
                  <a:spcPct val="95000"/>
                </a:lnSpc>
                <a:buFont typeface="Symbol" pitchFamily="18" charset="2"/>
                <a:buNone/>
              </a:pPr>
              <a:r>
                <a:rPr lang="ko-KR" altLang="en-US" sz="1100" b="1">
                  <a:latin typeface="+mn-ea"/>
                  <a:sym typeface="Monotype Sorts"/>
                </a:rPr>
                <a:t>고객 배송</a:t>
              </a:r>
            </a:p>
          </p:txBody>
        </p:sp>
        <p:sp>
          <p:nvSpPr>
            <p:cNvPr id="22" name="AutoShape 576"/>
            <p:cNvSpPr>
              <a:spLocks noChangeArrowheads="1"/>
            </p:cNvSpPr>
            <p:nvPr/>
          </p:nvSpPr>
          <p:spPr bwMode="auto">
            <a:xfrm>
              <a:off x="7668502" y="2295922"/>
              <a:ext cx="1162050" cy="328613"/>
            </a:xfrm>
            <a:prstGeom prst="roundRect">
              <a:avLst>
                <a:gd name="adj" fmla="val 50000"/>
              </a:avLst>
            </a:prstGeom>
            <a:gradFill rotWithShape="0">
              <a:gsLst>
                <a:gs pos="0">
                  <a:srgbClr val="A9A9A9"/>
                </a:gs>
                <a:gs pos="50000">
                  <a:srgbClr val="FFFFFF"/>
                </a:gs>
                <a:gs pos="100000">
                  <a:srgbClr val="A9A9A9"/>
                </a:gs>
              </a:gsLst>
              <a:lin ang="0" scaled="1"/>
            </a:gradFill>
            <a:ln w="38100">
              <a:solidFill>
                <a:srgbClr val="C0C0C0"/>
              </a:solidFill>
              <a:round/>
              <a:headEnd/>
              <a:tailEnd/>
            </a:ln>
          </p:spPr>
          <p:txBody>
            <a:bodyPr wrap="none" lIns="72000" tIns="0" bIns="0" anchor="ctr"/>
            <a:lstStyle/>
            <a:p>
              <a:pPr algn="ctr">
                <a:lnSpc>
                  <a:spcPct val="95000"/>
                </a:lnSpc>
                <a:buFont typeface="Symbol" pitchFamily="18" charset="2"/>
                <a:buNone/>
              </a:pPr>
              <a:r>
                <a:rPr lang="ko-KR" altLang="en-US" sz="1100" b="1">
                  <a:latin typeface="+mn-ea"/>
                  <a:sym typeface="Monotype Sorts"/>
                </a:rPr>
                <a:t>배송 완료</a:t>
              </a:r>
            </a:p>
          </p:txBody>
        </p:sp>
        <p:sp>
          <p:nvSpPr>
            <p:cNvPr id="23" name="AutoShape 582"/>
            <p:cNvSpPr>
              <a:spLocks noChangeArrowheads="1"/>
            </p:cNvSpPr>
            <p:nvPr/>
          </p:nvSpPr>
          <p:spPr bwMode="auto">
            <a:xfrm>
              <a:off x="2436102" y="2295922"/>
              <a:ext cx="1160462" cy="328613"/>
            </a:xfrm>
            <a:prstGeom prst="roundRect">
              <a:avLst>
                <a:gd name="adj" fmla="val 50000"/>
              </a:avLst>
            </a:prstGeom>
            <a:gradFill rotWithShape="0">
              <a:gsLst>
                <a:gs pos="0">
                  <a:srgbClr val="A9A9A9"/>
                </a:gs>
                <a:gs pos="50000">
                  <a:srgbClr val="FFFFFF"/>
                </a:gs>
                <a:gs pos="100000">
                  <a:srgbClr val="A9A9A9"/>
                </a:gs>
              </a:gsLst>
              <a:lin ang="0" scaled="1"/>
            </a:gradFill>
            <a:ln w="38100">
              <a:solidFill>
                <a:srgbClr val="C0C0C0"/>
              </a:solidFill>
              <a:round/>
              <a:headEnd/>
              <a:tailEnd/>
            </a:ln>
          </p:spPr>
          <p:txBody>
            <a:bodyPr wrap="none" lIns="72000" tIns="0" bIns="0" anchor="ctr"/>
            <a:lstStyle/>
            <a:p>
              <a:pPr algn="ctr">
                <a:lnSpc>
                  <a:spcPct val="95000"/>
                </a:lnSpc>
                <a:buFont typeface="Symbol" pitchFamily="18" charset="2"/>
                <a:buNone/>
              </a:pPr>
              <a:r>
                <a:rPr lang="ko-KR" altLang="en-US" sz="1100" b="1">
                  <a:latin typeface="+mn-ea"/>
                  <a:sym typeface="Monotype Sorts"/>
                </a:rPr>
                <a:t>피킹</a:t>
              </a:r>
              <a:r>
                <a:rPr lang="en-US" altLang="ko-KR" sz="1100" b="1">
                  <a:latin typeface="+mn-ea"/>
                  <a:sym typeface="Monotype Sorts"/>
                </a:rPr>
                <a:t>/</a:t>
              </a:r>
              <a:r>
                <a:rPr lang="ko-KR" altLang="en-US" sz="1100" b="1">
                  <a:latin typeface="+mn-ea"/>
                  <a:sym typeface="Monotype Sorts"/>
                </a:rPr>
                <a:t>분류</a:t>
              </a:r>
            </a:p>
          </p:txBody>
        </p:sp>
        <p:cxnSp>
          <p:nvCxnSpPr>
            <p:cNvPr id="24" name="AutoShape 674"/>
            <p:cNvCxnSpPr>
              <a:cxnSpLocks noChangeShapeType="1"/>
              <a:stCxn id="17" idx="3"/>
              <a:endCxn id="23" idx="1"/>
            </p:cNvCxnSpPr>
            <p:nvPr/>
          </p:nvCxnSpPr>
          <p:spPr bwMode="auto">
            <a:xfrm>
              <a:off x="1907704" y="2460228"/>
              <a:ext cx="528398" cy="1"/>
            </a:xfrm>
            <a:prstGeom prst="straightConnector1">
              <a:avLst/>
            </a:prstGeom>
            <a:noFill/>
            <a:ln w="38100">
              <a:solidFill>
                <a:srgbClr val="969696"/>
              </a:solidFill>
              <a:round/>
              <a:headEnd/>
              <a:tailEnd type="triangle" w="med" len="med"/>
            </a:ln>
          </p:spPr>
        </p:cxnSp>
        <p:cxnSp>
          <p:nvCxnSpPr>
            <p:cNvPr id="25" name="AutoShape 675"/>
            <p:cNvCxnSpPr>
              <a:cxnSpLocks noChangeShapeType="1"/>
              <a:stCxn id="23" idx="3"/>
              <a:endCxn id="19" idx="1"/>
            </p:cNvCxnSpPr>
            <p:nvPr/>
          </p:nvCxnSpPr>
          <p:spPr bwMode="auto">
            <a:xfrm>
              <a:off x="3615614" y="2461022"/>
              <a:ext cx="639763" cy="0"/>
            </a:xfrm>
            <a:prstGeom prst="straightConnector1">
              <a:avLst/>
            </a:prstGeom>
            <a:noFill/>
            <a:ln w="38100">
              <a:solidFill>
                <a:srgbClr val="969696"/>
              </a:solidFill>
              <a:round/>
              <a:headEnd/>
              <a:tailEnd type="triangle" w="med" len="med"/>
            </a:ln>
          </p:spPr>
        </p:cxnSp>
        <p:cxnSp>
          <p:nvCxnSpPr>
            <p:cNvPr id="26" name="AutoShape 676"/>
            <p:cNvCxnSpPr>
              <a:cxnSpLocks noChangeShapeType="1"/>
              <a:stCxn id="19" idx="3"/>
              <a:endCxn id="20" idx="1"/>
            </p:cNvCxnSpPr>
            <p:nvPr/>
          </p:nvCxnSpPr>
          <p:spPr bwMode="auto">
            <a:xfrm>
              <a:off x="5455527" y="2461022"/>
              <a:ext cx="492125" cy="0"/>
            </a:xfrm>
            <a:prstGeom prst="straightConnector1">
              <a:avLst/>
            </a:prstGeom>
            <a:noFill/>
            <a:ln w="38100">
              <a:solidFill>
                <a:srgbClr val="969696"/>
              </a:solidFill>
              <a:round/>
              <a:headEnd/>
              <a:tailEnd type="triangle" w="med" len="med"/>
            </a:ln>
          </p:spPr>
        </p:cxnSp>
        <p:cxnSp>
          <p:nvCxnSpPr>
            <p:cNvPr id="27" name="AutoShape 677"/>
            <p:cNvCxnSpPr>
              <a:cxnSpLocks noChangeShapeType="1"/>
              <a:stCxn id="20" idx="3"/>
              <a:endCxn id="22" idx="1"/>
            </p:cNvCxnSpPr>
            <p:nvPr/>
          </p:nvCxnSpPr>
          <p:spPr bwMode="auto">
            <a:xfrm>
              <a:off x="7146214" y="2461022"/>
              <a:ext cx="503238" cy="0"/>
            </a:xfrm>
            <a:prstGeom prst="straightConnector1">
              <a:avLst/>
            </a:prstGeom>
            <a:noFill/>
            <a:ln w="38100">
              <a:solidFill>
                <a:srgbClr val="969696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30" name="그룹 29"/>
          <p:cNvGrpSpPr/>
          <p:nvPr/>
        </p:nvGrpSpPr>
        <p:grpSpPr>
          <a:xfrm>
            <a:off x="845655" y="2173256"/>
            <a:ext cx="7934351" cy="2018306"/>
            <a:chOff x="895896" y="2836447"/>
            <a:chExt cx="7934351" cy="2018306"/>
          </a:xfrm>
        </p:grpSpPr>
        <p:sp>
          <p:nvSpPr>
            <p:cNvPr id="31" name="Rectangle 578" descr="[사람] 정보검색"/>
            <p:cNvSpPr>
              <a:spLocks noChangeArrowheads="1"/>
            </p:cNvSpPr>
            <p:nvPr/>
          </p:nvSpPr>
          <p:spPr bwMode="auto">
            <a:xfrm>
              <a:off x="979645" y="3016002"/>
              <a:ext cx="784043" cy="696008"/>
            </a:xfrm>
            <a:prstGeom prst="rect">
              <a:avLst/>
            </a:prstGeom>
            <a:blipFill dpi="0" rotWithShape="0">
              <a:blip r:embed="rId4" cstate="print"/>
              <a:srcRect/>
              <a:stretch>
                <a:fillRect/>
              </a:stretch>
            </a:blipFill>
            <a:ln w="9525">
              <a:solidFill>
                <a:srgbClr val="DDDDDD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endParaRPr lang="ko-KR" altLang="ko-KR" sz="1100">
                <a:solidFill>
                  <a:srgbClr val="969696"/>
                </a:solidFill>
                <a:latin typeface="가을체" pitchFamily="18" charset="-127"/>
                <a:ea typeface="가을체" pitchFamily="18" charset="-127"/>
              </a:endParaRPr>
            </a:p>
          </p:txBody>
        </p:sp>
        <p:pic>
          <p:nvPicPr>
            <p:cNvPr id="32" name="Picture 580"/>
            <p:cNvPicPr>
              <a:picLocks noChangeAspect="1" noChangeArrowheads="1"/>
            </p:cNvPicPr>
            <p:nvPr/>
          </p:nvPicPr>
          <p:blipFill>
            <a:blip r:embed="rId5" cstate="print"/>
            <a:srcRect r="6563"/>
            <a:stretch>
              <a:fillRect/>
            </a:stretch>
          </p:blipFill>
          <p:spPr bwMode="auto">
            <a:xfrm>
              <a:off x="7930981" y="4268965"/>
              <a:ext cx="631825" cy="585788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</p:pic>
        <p:grpSp>
          <p:nvGrpSpPr>
            <p:cNvPr id="33" name="Group 429"/>
            <p:cNvGrpSpPr>
              <a:grpSpLocks/>
            </p:cNvGrpSpPr>
            <p:nvPr/>
          </p:nvGrpSpPr>
          <p:grpSpPr bwMode="auto">
            <a:xfrm flipH="1">
              <a:off x="2221369" y="3265888"/>
              <a:ext cx="518461" cy="501213"/>
              <a:chOff x="-510" y="2047"/>
              <a:chExt cx="816" cy="624"/>
            </a:xfrm>
          </p:grpSpPr>
          <p:pic>
            <p:nvPicPr>
              <p:cNvPr id="223" name="Picture 430" descr="CL-408-1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-404" y="2094"/>
                <a:ext cx="619" cy="4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24" name="Rectangle 431"/>
              <p:cNvSpPr>
                <a:spLocks noChangeArrowheads="1"/>
              </p:cNvSpPr>
              <p:nvPr/>
            </p:nvSpPr>
            <p:spPr bwMode="auto">
              <a:xfrm>
                <a:off x="149" y="2087"/>
                <a:ext cx="133" cy="481"/>
              </a:xfrm>
              <a:prstGeom prst="rect">
                <a:avLst/>
              </a:prstGeom>
              <a:solidFill>
                <a:schemeClr val="bg1"/>
              </a:solidFill>
              <a:ln w="762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 sz="1100">
                  <a:latin typeface="가을체" pitchFamily="18" charset="-127"/>
                  <a:ea typeface="가을체" pitchFamily="18" charset="-127"/>
                </a:endParaRPr>
              </a:p>
            </p:txBody>
          </p:sp>
          <p:sp>
            <p:nvSpPr>
              <p:cNvPr id="225" name="Rectangle 432"/>
              <p:cNvSpPr>
                <a:spLocks noChangeArrowheads="1"/>
              </p:cNvSpPr>
              <p:nvPr/>
            </p:nvSpPr>
            <p:spPr bwMode="auto">
              <a:xfrm>
                <a:off x="-481" y="2087"/>
                <a:ext cx="133" cy="478"/>
              </a:xfrm>
              <a:prstGeom prst="rect">
                <a:avLst/>
              </a:prstGeom>
              <a:solidFill>
                <a:schemeClr val="bg1"/>
              </a:solidFill>
              <a:ln w="762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 sz="1100">
                  <a:latin typeface="가을체" pitchFamily="18" charset="-127"/>
                  <a:ea typeface="가을체" pitchFamily="18" charset="-127"/>
                </a:endParaRPr>
              </a:p>
            </p:txBody>
          </p:sp>
          <p:sp>
            <p:nvSpPr>
              <p:cNvPr id="226" name="Rectangle 433"/>
              <p:cNvSpPr>
                <a:spLocks noChangeArrowheads="1"/>
              </p:cNvSpPr>
              <p:nvPr/>
            </p:nvSpPr>
            <p:spPr bwMode="auto">
              <a:xfrm>
                <a:off x="54" y="2477"/>
                <a:ext cx="215" cy="97"/>
              </a:xfrm>
              <a:prstGeom prst="rect">
                <a:avLst/>
              </a:prstGeom>
              <a:solidFill>
                <a:schemeClr val="bg1"/>
              </a:solidFill>
              <a:ln w="762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 sz="1100">
                  <a:latin typeface="가을체" pitchFamily="18" charset="-127"/>
                  <a:ea typeface="가을체" pitchFamily="18" charset="-127"/>
                </a:endParaRPr>
              </a:p>
            </p:txBody>
          </p:sp>
          <p:sp>
            <p:nvSpPr>
              <p:cNvPr id="227" name="Rectangle 434"/>
              <p:cNvSpPr>
                <a:spLocks noChangeArrowheads="1"/>
              </p:cNvSpPr>
              <p:nvPr/>
            </p:nvSpPr>
            <p:spPr bwMode="auto">
              <a:xfrm>
                <a:off x="-26" y="2497"/>
                <a:ext cx="215" cy="97"/>
              </a:xfrm>
              <a:prstGeom prst="rect">
                <a:avLst/>
              </a:prstGeom>
              <a:solidFill>
                <a:schemeClr val="bg1"/>
              </a:solidFill>
              <a:ln w="762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 sz="1100">
                  <a:latin typeface="가을체" pitchFamily="18" charset="-127"/>
                  <a:ea typeface="가을체" pitchFamily="18" charset="-127"/>
                </a:endParaRPr>
              </a:p>
            </p:txBody>
          </p:sp>
          <p:sp>
            <p:nvSpPr>
              <p:cNvPr id="228" name="Rectangle 435"/>
              <p:cNvSpPr>
                <a:spLocks noChangeArrowheads="1"/>
              </p:cNvSpPr>
              <p:nvPr/>
            </p:nvSpPr>
            <p:spPr bwMode="auto">
              <a:xfrm>
                <a:off x="-83" y="2530"/>
                <a:ext cx="212" cy="99"/>
              </a:xfrm>
              <a:prstGeom prst="rect">
                <a:avLst/>
              </a:prstGeom>
              <a:solidFill>
                <a:schemeClr val="bg1"/>
              </a:solidFill>
              <a:ln w="762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 sz="1100">
                  <a:latin typeface="가을체" pitchFamily="18" charset="-127"/>
                  <a:ea typeface="가을체" pitchFamily="18" charset="-127"/>
                </a:endParaRPr>
              </a:p>
            </p:txBody>
          </p:sp>
          <p:sp>
            <p:nvSpPr>
              <p:cNvPr id="229" name="Rectangle 436"/>
              <p:cNvSpPr>
                <a:spLocks noChangeArrowheads="1"/>
              </p:cNvSpPr>
              <p:nvPr/>
            </p:nvSpPr>
            <p:spPr bwMode="auto">
              <a:xfrm>
                <a:off x="94" y="2444"/>
                <a:ext cx="212" cy="99"/>
              </a:xfrm>
              <a:prstGeom prst="rect">
                <a:avLst/>
              </a:prstGeom>
              <a:solidFill>
                <a:schemeClr val="bg1"/>
              </a:solidFill>
              <a:ln w="762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 sz="1100">
                  <a:latin typeface="가을체" pitchFamily="18" charset="-127"/>
                  <a:ea typeface="가을체" pitchFamily="18" charset="-127"/>
                </a:endParaRPr>
              </a:p>
            </p:txBody>
          </p:sp>
          <p:sp>
            <p:nvSpPr>
              <p:cNvPr id="230" name="Line 437"/>
              <p:cNvSpPr>
                <a:spLocks noChangeShapeType="1"/>
              </p:cNvSpPr>
              <p:nvPr/>
            </p:nvSpPr>
            <p:spPr bwMode="auto">
              <a:xfrm flipV="1">
                <a:off x="-158" y="2393"/>
                <a:ext cx="352" cy="167"/>
              </a:xfrm>
              <a:prstGeom prst="line">
                <a:avLst/>
              </a:pr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 sz="1100"/>
              </a:p>
            </p:txBody>
          </p:sp>
          <p:sp>
            <p:nvSpPr>
              <p:cNvPr id="231" name="Line 438"/>
              <p:cNvSpPr>
                <a:spLocks noChangeShapeType="1"/>
              </p:cNvSpPr>
              <p:nvPr/>
            </p:nvSpPr>
            <p:spPr bwMode="auto">
              <a:xfrm>
                <a:off x="-408" y="2397"/>
                <a:ext cx="325" cy="172"/>
              </a:xfrm>
              <a:prstGeom prst="line">
                <a:avLst/>
              </a:pr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 sz="1100"/>
              </a:p>
            </p:txBody>
          </p:sp>
          <p:sp>
            <p:nvSpPr>
              <p:cNvPr id="232" name="Rectangle 439"/>
              <p:cNvSpPr>
                <a:spLocks noChangeArrowheads="1"/>
              </p:cNvSpPr>
              <p:nvPr/>
            </p:nvSpPr>
            <p:spPr bwMode="auto">
              <a:xfrm>
                <a:off x="-510" y="2470"/>
                <a:ext cx="212" cy="97"/>
              </a:xfrm>
              <a:prstGeom prst="rect">
                <a:avLst/>
              </a:prstGeom>
              <a:solidFill>
                <a:schemeClr val="bg1"/>
              </a:solidFill>
              <a:ln w="762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 sz="1100">
                  <a:latin typeface="가을체" pitchFamily="18" charset="-127"/>
                  <a:ea typeface="가을체" pitchFamily="18" charset="-127"/>
                </a:endParaRPr>
              </a:p>
            </p:txBody>
          </p:sp>
          <p:sp>
            <p:nvSpPr>
              <p:cNvPr id="233" name="Rectangle 440"/>
              <p:cNvSpPr>
                <a:spLocks noChangeArrowheads="1"/>
              </p:cNvSpPr>
              <p:nvPr/>
            </p:nvSpPr>
            <p:spPr bwMode="auto">
              <a:xfrm>
                <a:off x="-468" y="2497"/>
                <a:ext cx="215" cy="97"/>
              </a:xfrm>
              <a:prstGeom prst="rect">
                <a:avLst/>
              </a:prstGeom>
              <a:solidFill>
                <a:schemeClr val="bg1"/>
              </a:solidFill>
              <a:ln w="762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 sz="1100">
                  <a:latin typeface="가을체" pitchFamily="18" charset="-127"/>
                  <a:ea typeface="가을체" pitchFamily="18" charset="-127"/>
                </a:endParaRPr>
              </a:p>
            </p:txBody>
          </p:sp>
          <p:sp>
            <p:nvSpPr>
              <p:cNvPr id="234" name="Rectangle 441"/>
              <p:cNvSpPr>
                <a:spLocks noChangeArrowheads="1"/>
              </p:cNvSpPr>
              <p:nvPr/>
            </p:nvSpPr>
            <p:spPr bwMode="auto">
              <a:xfrm>
                <a:off x="-430" y="2515"/>
                <a:ext cx="212" cy="99"/>
              </a:xfrm>
              <a:prstGeom prst="rect">
                <a:avLst/>
              </a:prstGeom>
              <a:solidFill>
                <a:schemeClr val="bg1"/>
              </a:solidFill>
              <a:ln w="762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 sz="1100">
                  <a:latin typeface="가을체" pitchFamily="18" charset="-127"/>
                  <a:ea typeface="가을체" pitchFamily="18" charset="-127"/>
                </a:endParaRPr>
              </a:p>
            </p:txBody>
          </p:sp>
          <p:sp>
            <p:nvSpPr>
              <p:cNvPr id="235" name="Rectangle 442"/>
              <p:cNvSpPr>
                <a:spLocks noChangeArrowheads="1"/>
              </p:cNvSpPr>
              <p:nvPr/>
            </p:nvSpPr>
            <p:spPr bwMode="auto">
              <a:xfrm>
                <a:off x="-371" y="2536"/>
                <a:ext cx="212" cy="97"/>
              </a:xfrm>
              <a:prstGeom prst="rect">
                <a:avLst/>
              </a:prstGeom>
              <a:solidFill>
                <a:schemeClr val="bg1"/>
              </a:solidFill>
              <a:ln w="762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 sz="1100">
                  <a:latin typeface="가을체" pitchFamily="18" charset="-127"/>
                  <a:ea typeface="가을체" pitchFamily="18" charset="-127"/>
                </a:endParaRPr>
              </a:p>
            </p:txBody>
          </p:sp>
          <p:sp>
            <p:nvSpPr>
              <p:cNvPr id="236" name="Rectangle 443"/>
              <p:cNvSpPr>
                <a:spLocks noChangeArrowheads="1"/>
              </p:cNvSpPr>
              <p:nvPr/>
            </p:nvSpPr>
            <p:spPr bwMode="auto">
              <a:xfrm>
                <a:off x="-211" y="2574"/>
                <a:ext cx="215" cy="97"/>
              </a:xfrm>
              <a:prstGeom prst="rect">
                <a:avLst/>
              </a:prstGeom>
              <a:solidFill>
                <a:schemeClr val="bg1"/>
              </a:solidFill>
              <a:ln w="762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 sz="1100">
                  <a:latin typeface="가을체" pitchFamily="18" charset="-127"/>
                  <a:ea typeface="가을체" pitchFamily="18" charset="-127"/>
                </a:endParaRPr>
              </a:p>
            </p:txBody>
          </p:sp>
          <p:sp>
            <p:nvSpPr>
              <p:cNvPr id="237" name="Line 444"/>
              <p:cNvSpPr>
                <a:spLocks noChangeShapeType="1"/>
              </p:cNvSpPr>
              <p:nvPr/>
            </p:nvSpPr>
            <p:spPr bwMode="auto">
              <a:xfrm flipV="1">
                <a:off x="-344" y="2096"/>
                <a:ext cx="405" cy="57"/>
              </a:xfrm>
              <a:prstGeom prst="line">
                <a:avLst/>
              </a:pr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 sz="1100"/>
              </a:p>
            </p:txBody>
          </p:sp>
          <p:sp>
            <p:nvSpPr>
              <p:cNvPr id="238" name="Line 445"/>
              <p:cNvSpPr>
                <a:spLocks noChangeShapeType="1"/>
              </p:cNvSpPr>
              <p:nvPr/>
            </p:nvSpPr>
            <p:spPr bwMode="auto">
              <a:xfrm flipH="1" flipV="1">
                <a:off x="-57" y="2106"/>
                <a:ext cx="197" cy="29"/>
              </a:xfrm>
              <a:prstGeom prst="line">
                <a:avLst/>
              </a:pr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 sz="1100"/>
              </a:p>
            </p:txBody>
          </p:sp>
          <p:sp>
            <p:nvSpPr>
              <p:cNvPr id="239" name="Rectangle 446"/>
              <p:cNvSpPr>
                <a:spLocks noChangeArrowheads="1"/>
              </p:cNvSpPr>
              <p:nvPr/>
            </p:nvSpPr>
            <p:spPr bwMode="auto">
              <a:xfrm>
                <a:off x="45" y="2054"/>
                <a:ext cx="212" cy="53"/>
              </a:xfrm>
              <a:prstGeom prst="rect">
                <a:avLst/>
              </a:prstGeom>
              <a:solidFill>
                <a:schemeClr val="bg1"/>
              </a:solidFill>
              <a:ln w="762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 sz="1100">
                  <a:latin typeface="가을체" pitchFamily="18" charset="-127"/>
                  <a:ea typeface="가을체" pitchFamily="18" charset="-127"/>
                </a:endParaRPr>
              </a:p>
            </p:txBody>
          </p:sp>
          <p:sp>
            <p:nvSpPr>
              <p:cNvPr id="240" name="Rectangle 447"/>
              <p:cNvSpPr>
                <a:spLocks noChangeArrowheads="1"/>
              </p:cNvSpPr>
              <p:nvPr/>
            </p:nvSpPr>
            <p:spPr bwMode="auto">
              <a:xfrm>
                <a:off x="-435" y="2067"/>
                <a:ext cx="212" cy="55"/>
              </a:xfrm>
              <a:prstGeom prst="rect">
                <a:avLst/>
              </a:prstGeom>
              <a:solidFill>
                <a:schemeClr val="bg1"/>
              </a:solidFill>
              <a:ln w="762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 sz="1100">
                  <a:latin typeface="가을체" pitchFamily="18" charset="-127"/>
                  <a:ea typeface="가을체" pitchFamily="18" charset="-127"/>
                </a:endParaRPr>
              </a:p>
            </p:txBody>
          </p:sp>
          <p:sp>
            <p:nvSpPr>
              <p:cNvPr id="241" name="Rectangle 448"/>
              <p:cNvSpPr>
                <a:spLocks noChangeArrowheads="1"/>
              </p:cNvSpPr>
              <p:nvPr/>
            </p:nvSpPr>
            <p:spPr bwMode="auto">
              <a:xfrm>
                <a:off x="-382" y="2071"/>
                <a:ext cx="212" cy="55"/>
              </a:xfrm>
              <a:prstGeom prst="rect">
                <a:avLst/>
              </a:prstGeom>
              <a:solidFill>
                <a:schemeClr val="bg1"/>
              </a:solidFill>
              <a:ln w="762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 sz="1100">
                  <a:latin typeface="가을체" pitchFamily="18" charset="-127"/>
                  <a:ea typeface="가을체" pitchFamily="18" charset="-127"/>
                </a:endParaRPr>
              </a:p>
            </p:txBody>
          </p:sp>
          <p:sp>
            <p:nvSpPr>
              <p:cNvPr id="242" name="Rectangle 449"/>
              <p:cNvSpPr>
                <a:spLocks noChangeArrowheads="1"/>
              </p:cNvSpPr>
              <p:nvPr/>
            </p:nvSpPr>
            <p:spPr bwMode="auto">
              <a:xfrm>
                <a:off x="-114" y="2054"/>
                <a:ext cx="212" cy="53"/>
              </a:xfrm>
              <a:prstGeom prst="rect">
                <a:avLst/>
              </a:prstGeom>
              <a:solidFill>
                <a:schemeClr val="bg1"/>
              </a:solidFill>
              <a:ln w="762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 sz="1100">
                  <a:latin typeface="가을체" pitchFamily="18" charset="-127"/>
                  <a:ea typeface="가을체" pitchFamily="18" charset="-127"/>
                </a:endParaRPr>
              </a:p>
            </p:txBody>
          </p:sp>
          <p:sp>
            <p:nvSpPr>
              <p:cNvPr id="243" name="Rectangle 450"/>
              <p:cNvSpPr>
                <a:spLocks noChangeArrowheads="1"/>
              </p:cNvSpPr>
              <p:nvPr/>
            </p:nvSpPr>
            <p:spPr bwMode="auto">
              <a:xfrm>
                <a:off x="-276" y="2047"/>
                <a:ext cx="215" cy="55"/>
              </a:xfrm>
              <a:prstGeom prst="rect">
                <a:avLst/>
              </a:prstGeom>
              <a:solidFill>
                <a:schemeClr val="bg1"/>
              </a:solidFill>
              <a:ln w="762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 sz="1100">
                  <a:latin typeface="가을체" pitchFamily="18" charset="-127"/>
                  <a:ea typeface="가을체" pitchFamily="18" charset="-127"/>
                </a:endParaRPr>
              </a:p>
            </p:txBody>
          </p:sp>
        </p:grpSp>
        <p:sp>
          <p:nvSpPr>
            <p:cNvPr id="34" name="AutoShape 452"/>
            <p:cNvSpPr>
              <a:spLocks noChangeArrowheads="1"/>
            </p:cNvSpPr>
            <p:nvPr/>
          </p:nvSpPr>
          <p:spPr bwMode="auto">
            <a:xfrm rot="10800000" flipH="1">
              <a:off x="2394190" y="3643635"/>
              <a:ext cx="1313714" cy="333653"/>
            </a:xfrm>
            <a:prstGeom prst="rightArrow">
              <a:avLst>
                <a:gd name="adj1" fmla="val 67407"/>
                <a:gd name="adj2" fmla="val 104194"/>
              </a:avLst>
            </a:prstGeom>
            <a:gradFill rotWithShape="0">
              <a:gsLst>
                <a:gs pos="0">
                  <a:srgbClr val="006699"/>
                </a:gs>
                <a:gs pos="50000">
                  <a:srgbClr val="93BED4"/>
                </a:gs>
                <a:gs pos="100000">
                  <a:srgbClr val="006699"/>
                </a:gs>
              </a:gsLst>
              <a:lin ang="5400000" scaled="1"/>
            </a:gradFill>
            <a:ln w="28575">
              <a:solidFill>
                <a:srgbClr val="D1E8FF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endParaRPr lang="ko-KR" altLang="en-US" sz="1100">
                <a:latin typeface="가을체" pitchFamily="18" charset="-127"/>
                <a:ea typeface="가을체" pitchFamily="18" charset="-127"/>
              </a:endParaRPr>
            </a:p>
          </p:txBody>
        </p:sp>
        <p:grpSp>
          <p:nvGrpSpPr>
            <p:cNvPr id="35" name="Group 467"/>
            <p:cNvGrpSpPr>
              <a:grpSpLocks/>
            </p:cNvGrpSpPr>
            <p:nvPr/>
          </p:nvGrpSpPr>
          <p:grpSpPr bwMode="auto">
            <a:xfrm flipH="1">
              <a:off x="2541121" y="2929153"/>
              <a:ext cx="821142" cy="464270"/>
              <a:chOff x="680" y="1643"/>
              <a:chExt cx="454" cy="219"/>
            </a:xfrm>
          </p:grpSpPr>
          <p:grpSp>
            <p:nvGrpSpPr>
              <p:cNvPr id="135" name="Group 468"/>
              <p:cNvGrpSpPr>
                <a:grpSpLocks/>
              </p:cNvGrpSpPr>
              <p:nvPr/>
            </p:nvGrpSpPr>
            <p:grpSpPr bwMode="auto">
              <a:xfrm>
                <a:off x="960" y="1643"/>
                <a:ext cx="174" cy="219"/>
                <a:chOff x="4204" y="344"/>
                <a:chExt cx="200" cy="412"/>
              </a:xfrm>
            </p:grpSpPr>
            <p:sp>
              <p:nvSpPr>
                <p:cNvPr id="220" name="Oval 469"/>
                <p:cNvSpPr>
                  <a:spLocks noChangeArrowheads="1"/>
                </p:cNvSpPr>
                <p:nvPr/>
              </p:nvSpPr>
              <p:spPr bwMode="auto">
                <a:xfrm>
                  <a:off x="4204" y="398"/>
                  <a:ext cx="165" cy="32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B2B2B2"/>
                    </a:gs>
                    <a:gs pos="50000">
                      <a:srgbClr val="777777"/>
                    </a:gs>
                    <a:gs pos="100000">
                      <a:srgbClr val="B2B2B2"/>
                    </a:gs>
                  </a:gsLst>
                  <a:lin ang="0" scaled="1"/>
                </a:gradFill>
                <a:ln w="25400">
                  <a:noFill/>
                  <a:round/>
                  <a:headEnd type="none" w="sm" len="sm"/>
                  <a:tailEnd type="none" w="sm" len="sm"/>
                </a:ln>
              </p:spPr>
              <p:txBody>
                <a:bodyPr wrap="none" anchor="ctr">
                  <a:spAutoFit/>
                </a:bodyPr>
                <a:lstStyle/>
                <a:p>
                  <a:endParaRPr lang="ko-KR" altLang="en-US" sz="1100">
                    <a:latin typeface="가을체" pitchFamily="18" charset="-127"/>
                    <a:ea typeface="가을체" pitchFamily="18" charset="-127"/>
                  </a:endParaRPr>
                </a:p>
              </p:txBody>
            </p:sp>
            <p:sp>
              <p:nvSpPr>
                <p:cNvPr id="221" name="Rectangle 470"/>
                <p:cNvSpPr>
                  <a:spLocks noChangeArrowheads="1"/>
                </p:cNvSpPr>
                <p:nvPr/>
              </p:nvSpPr>
              <p:spPr bwMode="auto">
                <a:xfrm>
                  <a:off x="4287" y="524"/>
                  <a:ext cx="117" cy="232"/>
                </a:xfrm>
                <a:prstGeom prst="rect">
                  <a:avLst/>
                </a:prstGeom>
                <a:solidFill>
                  <a:srgbClr val="B2B2B2"/>
                </a:solidFill>
                <a:ln w="25400">
                  <a:noFill/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>
                  <a:spAutoFit/>
                </a:bodyPr>
                <a:lstStyle/>
                <a:p>
                  <a:endParaRPr lang="ko-KR" altLang="en-US" sz="1100">
                    <a:latin typeface="가을체" pitchFamily="18" charset="-127"/>
                    <a:ea typeface="가을체" pitchFamily="18" charset="-127"/>
                  </a:endParaRPr>
                </a:p>
              </p:txBody>
            </p:sp>
            <p:sp>
              <p:nvSpPr>
                <p:cNvPr id="222" name="Oval 471"/>
                <p:cNvSpPr>
                  <a:spLocks noChangeArrowheads="1"/>
                </p:cNvSpPr>
                <p:nvPr/>
              </p:nvSpPr>
              <p:spPr bwMode="auto">
                <a:xfrm>
                  <a:off x="4204" y="344"/>
                  <a:ext cx="165" cy="32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DDDDDD"/>
                    </a:gs>
                    <a:gs pos="100000">
                      <a:srgbClr val="B2B2B2"/>
                    </a:gs>
                  </a:gsLst>
                  <a:lin ang="18900000" scaled="1"/>
                </a:gradFill>
                <a:ln w="25400">
                  <a:noFill/>
                  <a:round/>
                  <a:headEnd type="none" w="sm" len="sm"/>
                  <a:tailEnd type="none" w="sm" len="sm"/>
                </a:ln>
              </p:spPr>
              <p:txBody>
                <a:bodyPr wrap="none" anchor="ctr">
                  <a:spAutoFit/>
                </a:bodyPr>
                <a:lstStyle/>
                <a:p>
                  <a:endParaRPr lang="ko-KR" altLang="en-US" sz="1100">
                    <a:latin typeface="가을체" pitchFamily="18" charset="-127"/>
                    <a:ea typeface="가을체" pitchFamily="18" charset="-127"/>
                  </a:endParaRPr>
                </a:p>
              </p:txBody>
            </p:sp>
          </p:grpSp>
          <p:grpSp>
            <p:nvGrpSpPr>
              <p:cNvPr id="136" name="Group 472"/>
              <p:cNvGrpSpPr>
                <a:grpSpLocks/>
              </p:cNvGrpSpPr>
              <p:nvPr/>
            </p:nvGrpSpPr>
            <p:grpSpPr bwMode="auto">
              <a:xfrm>
                <a:off x="680" y="1650"/>
                <a:ext cx="430" cy="183"/>
                <a:chOff x="723" y="3370"/>
                <a:chExt cx="403" cy="300"/>
              </a:xfrm>
            </p:grpSpPr>
            <p:sp>
              <p:nvSpPr>
                <p:cNvPr id="137" name="Freeform 473"/>
                <p:cNvSpPr>
                  <a:spLocks/>
                </p:cNvSpPr>
                <p:nvPr/>
              </p:nvSpPr>
              <p:spPr bwMode="auto">
                <a:xfrm>
                  <a:off x="791" y="3507"/>
                  <a:ext cx="336" cy="127"/>
                </a:xfrm>
                <a:custGeom>
                  <a:avLst/>
                  <a:gdLst>
                    <a:gd name="T0" fmla="*/ 313 w 335"/>
                    <a:gd name="T1" fmla="*/ 0 h 127"/>
                    <a:gd name="T2" fmla="*/ 343 w 335"/>
                    <a:gd name="T3" fmla="*/ 17 h 127"/>
                    <a:gd name="T4" fmla="*/ 216 w 335"/>
                    <a:gd name="T5" fmla="*/ 126 h 127"/>
                    <a:gd name="T6" fmla="*/ 0 w 335"/>
                    <a:gd name="T7" fmla="*/ 70 h 127"/>
                    <a:gd name="T8" fmla="*/ 10 w 335"/>
                    <a:gd name="T9" fmla="*/ 34 h 127"/>
                    <a:gd name="T10" fmla="*/ 313 w 335"/>
                    <a:gd name="T11" fmla="*/ 0 h 12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35"/>
                    <a:gd name="T19" fmla="*/ 0 h 127"/>
                    <a:gd name="T20" fmla="*/ 335 w 335"/>
                    <a:gd name="T21" fmla="*/ 127 h 12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35" h="127">
                      <a:moveTo>
                        <a:pt x="304" y="0"/>
                      </a:moveTo>
                      <a:lnTo>
                        <a:pt x="334" y="17"/>
                      </a:lnTo>
                      <a:lnTo>
                        <a:pt x="207" y="126"/>
                      </a:lnTo>
                      <a:lnTo>
                        <a:pt x="0" y="70"/>
                      </a:lnTo>
                      <a:lnTo>
                        <a:pt x="10" y="34"/>
                      </a:lnTo>
                      <a:lnTo>
                        <a:pt x="304" y="0"/>
                      </a:lnTo>
                    </a:path>
                  </a:pathLst>
                </a:custGeom>
                <a:solidFill>
                  <a:srgbClr val="96969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 sz="1100"/>
                </a:p>
              </p:txBody>
            </p:sp>
            <p:sp>
              <p:nvSpPr>
                <p:cNvPr id="138" name="Freeform 474"/>
                <p:cNvSpPr>
                  <a:spLocks/>
                </p:cNvSpPr>
                <p:nvPr/>
              </p:nvSpPr>
              <p:spPr bwMode="auto">
                <a:xfrm>
                  <a:off x="796" y="3454"/>
                  <a:ext cx="202" cy="134"/>
                </a:xfrm>
                <a:custGeom>
                  <a:avLst/>
                  <a:gdLst>
                    <a:gd name="T0" fmla="*/ 0 w 201"/>
                    <a:gd name="T1" fmla="*/ 0 h 134"/>
                    <a:gd name="T2" fmla="*/ 0 w 201"/>
                    <a:gd name="T3" fmla="*/ 90 h 134"/>
                    <a:gd name="T4" fmla="*/ 209 w 201"/>
                    <a:gd name="T5" fmla="*/ 133 h 134"/>
                    <a:gd name="T6" fmla="*/ 209 w 201"/>
                    <a:gd name="T7" fmla="*/ 42 h 134"/>
                    <a:gd name="T8" fmla="*/ 0 w 201"/>
                    <a:gd name="T9" fmla="*/ 0 h 13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01"/>
                    <a:gd name="T16" fmla="*/ 0 h 134"/>
                    <a:gd name="T17" fmla="*/ 201 w 201"/>
                    <a:gd name="T18" fmla="*/ 134 h 13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01" h="134">
                      <a:moveTo>
                        <a:pt x="0" y="0"/>
                      </a:moveTo>
                      <a:lnTo>
                        <a:pt x="0" y="90"/>
                      </a:lnTo>
                      <a:lnTo>
                        <a:pt x="200" y="133"/>
                      </a:lnTo>
                      <a:lnTo>
                        <a:pt x="200" y="42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accent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 sz="1100"/>
                </a:p>
              </p:txBody>
            </p:sp>
            <p:sp>
              <p:nvSpPr>
                <p:cNvPr id="139" name="Freeform 475"/>
                <p:cNvSpPr>
                  <a:spLocks/>
                </p:cNvSpPr>
                <p:nvPr/>
              </p:nvSpPr>
              <p:spPr bwMode="auto">
                <a:xfrm>
                  <a:off x="815" y="3490"/>
                  <a:ext cx="128" cy="85"/>
                </a:xfrm>
                <a:custGeom>
                  <a:avLst/>
                  <a:gdLst>
                    <a:gd name="T0" fmla="*/ 0 w 128"/>
                    <a:gd name="T1" fmla="*/ 0 h 86"/>
                    <a:gd name="T2" fmla="*/ 0 w 128"/>
                    <a:gd name="T3" fmla="*/ 48 h 86"/>
                    <a:gd name="T4" fmla="*/ 127 w 128"/>
                    <a:gd name="T5" fmla="*/ 76 h 86"/>
                    <a:gd name="T6" fmla="*/ 127 w 128"/>
                    <a:gd name="T7" fmla="*/ 27 h 86"/>
                    <a:gd name="T8" fmla="*/ 45 w 128"/>
                    <a:gd name="T9" fmla="*/ 11 h 86"/>
                    <a:gd name="T10" fmla="*/ 0 w 128"/>
                    <a:gd name="T11" fmla="*/ 0 h 8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28"/>
                    <a:gd name="T19" fmla="*/ 0 h 86"/>
                    <a:gd name="T20" fmla="*/ 128 w 128"/>
                    <a:gd name="T21" fmla="*/ 86 h 8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28" h="86">
                      <a:moveTo>
                        <a:pt x="0" y="0"/>
                      </a:moveTo>
                      <a:lnTo>
                        <a:pt x="0" y="57"/>
                      </a:lnTo>
                      <a:lnTo>
                        <a:pt x="127" y="85"/>
                      </a:lnTo>
                      <a:lnTo>
                        <a:pt x="127" y="27"/>
                      </a:lnTo>
                      <a:lnTo>
                        <a:pt x="45" y="11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4C4C4C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 sz="1100"/>
                </a:p>
              </p:txBody>
            </p:sp>
            <p:sp>
              <p:nvSpPr>
                <p:cNvPr id="140" name="Freeform 476"/>
                <p:cNvSpPr>
                  <a:spLocks/>
                </p:cNvSpPr>
                <p:nvPr/>
              </p:nvSpPr>
              <p:spPr bwMode="auto">
                <a:xfrm>
                  <a:off x="996" y="3424"/>
                  <a:ext cx="101" cy="161"/>
                </a:xfrm>
                <a:custGeom>
                  <a:avLst/>
                  <a:gdLst>
                    <a:gd name="T0" fmla="*/ 0 w 101"/>
                    <a:gd name="T1" fmla="*/ 152 h 162"/>
                    <a:gd name="T2" fmla="*/ 0 w 101"/>
                    <a:gd name="T3" fmla="*/ 70 h 162"/>
                    <a:gd name="T4" fmla="*/ 100 w 101"/>
                    <a:gd name="T5" fmla="*/ 0 h 162"/>
                    <a:gd name="T6" fmla="*/ 100 w 101"/>
                    <a:gd name="T7" fmla="*/ 81 h 162"/>
                    <a:gd name="T8" fmla="*/ 0 w 101"/>
                    <a:gd name="T9" fmla="*/ 152 h 1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1"/>
                    <a:gd name="T16" fmla="*/ 0 h 162"/>
                    <a:gd name="T17" fmla="*/ 101 w 101"/>
                    <a:gd name="T18" fmla="*/ 162 h 16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1" h="162">
                      <a:moveTo>
                        <a:pt x="0" y="161"/>
                      </a:moveTo>
                      <a:lnTo>
                        <a:pt x="0" y="70"/>
                      </a:lnTo>
                      <a:lnTo>
                        <a:pt x="100" y="0"/>
                      </a:lnTo>
                      <a:lnTo>
                        <a:pt x="100" y="82"/>
                      </a:lnTo>
                      <a:lnTo>
                        <a:pt x="0" y="161"/>
                      </a:lnTo>
                    </a:path>
                  </a:pathLst>
                </a:custGeom>
                <a:solidFill>
                  <a:srgbClr val="CEA247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 sz="1100"/>
                </a:p>
              </p:txBody>
            </p:sp>
            <p:sp>
              <p:nvSpPr>
                <p:cNvPr id="141" name="Freeform 477"/>
                <p:cNvSpPr>
                  <a:spLocks/>
                </p:cNvSpPr>
                <p:nvPr/>
              </p:nvSpPr>
              <p:spPr bwMode="auto">
                <a:xfrm>
                  <a:off x="1005" y="3443"/>
                  <a:ext cx="85" cy="90"/>
                </a:xfrm>
                <a:custGeom>
                  <a:avLst/>
                  <a:gdLst>
                    <a:gd name="T0" fmla="*/ 0 w 85"/>
                    <a:gd name="T1" fmla="*/ 89 h 90"/>
                    <a:gd name="T2" fmla="*/ 0 w 85"/>
                    <a:gd name="T3" fmla="*/ 60 h 90"/>
                    <a:gd name="T4" fmla="*/ 84 w 85"/>
                    <a:gd name="T5" fmla="*/ 0 h 90"/>
                    <a:gd name="T6" fmla="*/ 84 w 85"/>
                    <a:gd name="T7" fmla="*/ 24 h 90"/>
                    <a:gd name="T8" fmla="*/ 0 w 85"/>
                    <a:gd name="T9" fmla="*/ 89 h 9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5"/>
                    <a:gd name="T16" fmla="*/ 0 h 90"/>
                    <a:gd name="T17" fmla="*/ 85 w 85"/>
                    <a:gd name="T18" fmla="*/ 90 h 9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5" h="90">
                      <a:moveTo>
                        <a:pt x="0" y="89"/>
                      </a:moveTo>
                      <a:lnTo>
                        <a:pt x="0" y="60"/>
                      </a:lnTo>
                      <a:lnTo>
                        <a:pt x="84" y="0"/>
                      </a:lnTo>
                      <a:lnTo>
                        <a:pt x="84" y="24"/>
                      </a:lnTo>
                      <a:lnTo>
                        <a:pt x="0" y="89"/>
                      </a:lnTo>
                    </a:path>
                  </a:pathLst>
                </a:custGeom>
                <a:solidFill>
                  <a:schemeClr val="bg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 sz="1100"/>
                </a:p>
              </p:txBody>
            </p:sp>
            <p:sp>
              <p:nvSpPr>
                <p:cNvPr id="142" name="Freeform 478"/>
                <p:cNvSpPr>
                  <a:spLocks/>
                </p:cNvSpPr>
                <p:nvPr/>
              </p:nvSpPr>
              <p:spPr bwMode="auto">
                <a:xfrm>
                  <a:off x="1019" y="3476"/>
                  <a:ext cx="19" cy="59"/>
                </a:xfrm>
                <a:custGeom>
                  <a:avLst/>
                  <a:gdLst>
                    <a:gd name="T0" fmla="*/ 0 w 19"/>
                    <a:gd name="T1" fmla="*/ 58 h 59"/>
                    <a:gd name="T2" fmla="*/ 0 w 19"/>
                    <a:gd name="T3" fmla="*/ 10 h 59"/>
                    <a:gd name="T4" fmla="*/ 18 w 19"/>
                    <a:gd name="T5" fmla="*/ 0 h 59"/>
                    <a:gd name="T6" fmla="*/ 18 w 19"/>
                    <a:gd name="T7" fmla="*/ 46 h 59"/>
                    <a:gd name="T8" fmla="*/ 0 w 19"/>
                    <a:gd name="T9" fmla="*/ 58 h 5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"/>
                    <a:gd name="T16" fmla="*/ 0 h 59"/>
                    <a:gd name="T17" fmla="*/ 19 w 19"/>
                    <a:gd name="T18" fmla="*/ 59 h 5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" h="59">
                      <a:moveTo>
                        <a:pt x="0" y="58"/>
                      </a:moveTo>
                      <a:lnTo>
                        <a:pt x="0" y="10"/>
                      </a:lnTo>
                      <a:lnTo>
                        <a:pt x="18" y="0"/>
                      </a:lnTo>
                      <a:lnTo>
                        <a:pt x="18" y="46"/>
                      </a:lnTo>
                      <a:lnTo>
                        <a:pt x="0" y="58"/>
                      </a:lnTo>
                    </a:path>
                  </a:pathLst>
                </a:custGeom>
                <a:solidFill>
                  <a:srgbClr val="CEA247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 sz="1100"/>
                </a:p>
              </p:txBody>
            </p:sp>
            <p:sp>
              <p:nvSpPr>
                <p:cNvPr id="143" name="Freeform 479"/>
                <p:cNvSpPr>
                  <a:spLocks/>
                </p:cNvSpPr>
                <p:nvPr/>
              </p:nvSpPr>
              <p:spPr bwMode="auto">
                <a:xfrm>
                  <a:off x="796" y="3386"/>
                  <a:ext cx="302" cy="112"/>
                </a:xfrm>
                <a:custGeom>
                  <a:avLst/>
                  <a:gdLst>
                    <a:gd name="T0" fmla="*/ 208 w 301"/>
                    <a:gd name="T1" fmla="*/ 111 h 112"/>
                    <a:gd name="T2" fmla="*/ 309 w 301"/>
                    <a:gd name="T3" fmla="*/ 36 h 112"/>
                    <a:gd name="T4" fmla="*/ 119 w 301"/>
                    <a:gd name="T5" fmla="*/ 0 h 112"/>
                    <a:gd name="T6" fmla="*/ 0 w 301"/>
                    <a:gd name="T7" fmla="*/ 68 h 112"/>
                    <a:gd name="T8" fmla="*/ 208 w 301"/>
                    <a:gd name="T9" fmla="*/ 111 h 11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1"/>
                    <a:gd name="T16" fmla="*/ 0 h 112"/>
                    <a:gd name="T17" fmla="*/ 301 w 301"/>
                    <a:gd name="T18" fmla="*/ 112 h 11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1" h="112">
                      <a:moveTo>
                        <a:pt x="199" y="111"/>
                      </a:moveTo>
                      <a:lnTo>
                        <a:pt x="300" y="36"/>
                      </a:lnTo>
                      <a:lnTo>
                        <a:pt x="119" y="0"/>
                      </a:lnTo>
                      <a:lnTo>
                        <a:pt x="0" y="68"/>
                      </a:lnTo>
                      <a:lnTo>
                        <a:pt x="199" y="111"/>
                      </a:lnTo>
                    </a:path>
                  </a:pathLst>
                </a:custGeom>
                <a:solidFill>
                  <a:srgbClr val="F4EAD4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 sz="1100"/>
                </a:p>
              </p:txBody>
            </p:sp>
            <p:sp>
              <p:nvSpPr>
                <p:cNvPr id="144" name="Freeform 480"/>
                <p:cNvSpPr>
                  <a:spLocks/>
                </p:cNvSpPr>
                <p:nvPr/>
              </p:nvSpPr>
              <p:spPr bwMode="auto">
                <a:xfrm>
                  <a:off x="843" y="3410"/>
                  <a:ext cx="24" cy="37"/>
                </a:xfrm>
                <a:custGeom>
                  <a:avLst/>
                  <a:gdLst>
                    <a:gd name="T0" fmla="*/ 19 w 24"/>
                    <a:gd name="T1" fmla="*/ 0 h 37"/>
                    <a:gd name="T2" fmla="*/ 3 w 24"/>
                    <a:gd name="T3" fmla="*/ 0 h 37"/>
                    <a:gd name="T4" fmla="*/ 0 w 24"/>
                    <a:gd name="T5" fmla="*/ 30 h 37"/>
                    <a:gd name="T6" fmla="*/ 0 w 24"/>
                    <a:gd name="T7" fmla="*/ 31 h 37"/>
                    <a:gd name="T8" fmla="*/ 0 w 24"/>
                    <a:gd name="T9" fmla="*/ 32 h 37"/>
                    <a:gd name="T10" fmla="*/ 2 w 24"/>
                    <a:gd name="T11" fmla="*/ 33 h 37"/>
                    <a:gd name="T12" fmla="*/ 3 w 24"/>
                    <a:gd name="T13" fmla="*/ 34 h 37"/>
                    <a:gd name="T14" fmla="*/ 4 w 24"/>
                    <a:gd name="T15" fmla="*/ 34 h 37"/>
                    <a:gd name="T16" fmla="*/ 6 w 24"/>
                    <a:gd name="T17" fmla="*/ 35 h 37"/>
                    <a:gd name="T18" fmla="*/ 8 w 24"/>
                    <a:gd name="T19" fmla="*/ 36 h 37"/>
                    <a:gd name="T20" fmla="*/ 11 w 24"/>
                    <a:gd name="T21" fmla="*/ 36 h 37"/>
                    <a:gd name="T22" fmla="*/ 13 w 24"/>
                    <a:gd name="T23" fmla="*/ 36 h 37"/>
                    <a:gd name="T24" fmla="*/ 15 w 24"/>
                    <a:gd name="T25" fmla="*/ 35 h 37"/>
                    <a:gd name="T26" fmla="*/ 17 w 24"/>
                    <a:gd name="T27" fmla="*/ 34 h 37"/>
                    <a:gd name="T28" fmla="*/ 19 w 24"/>
                    <a:gd name="T29" fmla="*/ 34 h 37"/>
                    <a:gd name="T30" fmla="*/ 20 w 24"/>
                    <a:gd name="T31" fmla="*/ 33 h 37"/>
                    <a:gd name="T32" fmla="*/ 21 w 24"/>
                    <a:gd name="T33" fmla="*/ 32 h 37"/>
                    <a:gd name="T34" fmla="*/ 22 w 24"/>
                    <a:gd name="T35" fmla="*/ 31 h 37"/>
                    <a:gd name="T36" fmla="*/ 23 w 24"/>
                    <a:gd name="T37" fmla="*/ 30 h 37"/>
                    <a:gd name="T38" fmla="*/ 19 w 24"/>
                    <a:gd name="T39" fmla="*/ 0 h 37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24"/>
                    <a:gd name="T61" fmla="*/ 0 h 37"/>
                    <a:gd name="T62" fmla="*/ 24 w 24"/>
                    <a:gd name="T63" fmla="*/ 37 h 37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24" h="37">
                      <a:moveTo>
                        <a:pt x="19" y="0"/>
                      </a:moveTo>
                      <a:lnTo>
                        <a:pt x="3" y="0"/>
                      </a:lnTo>
                      <a:lnTo>
                        <a:pt x="0" y="30"/>
                      </a:lnTo>
                      <a:lnTo>
                        <a:pt x="0" y="31"/>
                      </a:lnTo>
                      <a:lnTo>
                        <a:pt x="0" y="32"/>
                      </a:lnTo>
                      <a:lnTo>
                        <a:pt x="2" y="33"/>
                      </a:lnTo>
                      <a:lnTo>
                        <a:pt x="3" y="34"/>
                      </a:lnTo>
                      <a:lnTo>
                        <a:pt x="4" y="34"/>
                      </a:lnTo>
                      <a:lnTo>
                        <a:pt x="6" y="35"/>
                      </a:lnTo>
                      <a:lnTo>
                        <a:pt x="8" y="36"/>
                      </a:lnTo>
                      <a:lnTo>
                        <a:pt x="11" y="36"/>
                      </a:lnTo>
                      <a:lnTo>
                        <a:pt x="13" y="36"/>
                      </a:lnTo>
                      <a:lnTo>
                        <a:pt x="15" y="35"/>
                      </a:lnTo>
                      <a:lnTo>
                        <a:pt x="17" y="34"/>
                      </a:lnTo>
                      <a:lnTo>
                        <a:pt x="19" y="34"/>
                      </a:lnTo>
                      <a:lnTo>
                        <a:pt x="20" y="33"/>
                      </a:lnTo>
                      <a:lnTo>
                        <a:pt x="21" y="32"/>
                      </a:lnTo>
                      <a:lnTo>
                        <a:pt x="22" y="31"/>
                      </a:lnTo>
                      <a:lnTo>
                        <a:pt x="23" y="30"/>
                      </a:lnTo>
                      <a:lnTo>
                        <a:pt x="19" y="0"/>
                      </a:lnTo>
                    </a:path>
                  </a:pathLst>
                </a:custGeom>
                <a:solidFill>
                  <a:schemeClr val="accent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 sz="1100"/>
                </a:p>
              </p:txBody>
            </p:sp>
            <p:sp>
              <p:nvSpPr>
                <p:cNvPr id="145" name="Freeform 481"/>
                <p:cNvSpPr>
                  <a:spLocks/>
                </p:cNvSpPr>
                <p:nvPr/>
              </p:nvSpPr>
              <p:spPr bwMode="auto">
                <a:xfrm>
                  <a:off x="846" y="3406"/>
                  <a:ext cx="19" cy="18"/>
                </a:xfrm>
                <a:custGeom>
                  <a:avLst/>
                  <a:gdLst>
                    <a:gd name="T0" fmla="*/ 9 w 19"/>
                    <a:gd name="T1" fmla="*/ 17 h 18"/>
                    <a:gd name="T2" fmla="*/ 10 w 19"/>
                    <a:gd name="T3" fmla="*/ 14 h 18"/>
                    <a:gd name="T4" fmla="*/ 12 w 19"/>
                    <a:gd name="T5" fmla="*/ 14 h 18"/>
                    <a:gd name="T6" fmla="*/ 13 w 19"/>
                    <a:gd name="T7" fmla="*/ 14 h 18"/>
                    <a:gd name="T8" fmla="*/ 15 w 19"/>
                    <a:gd name="T9" fmla="*/ 13 h 18"/>
                    <a:gd name="T10" fmla="*/ 16 w 19"/>
                    <a:gd name="T11" fmla="*/ 11 h 18"/>
                    <a:gd name="T12" fmla="*/ 17 w 19"/>
                    <a:gd name="T13" fmla="*/ 10 h 18"/>
                    <a:gd name="T14" fmla="*/ 18 w 19"/>
                    <a:gd name="T15" fmla="*/ 7 h 18"/>
                    <a:gd name="T16" fmla="*/ 17 w 19"/>
                    <a:gd name="T17" fmla="*/ 5 h 18"/>
                    <a:gd name="T18" fmla="*/ 16 w 19"/>
                    <a:gd name="T19" fmla="*/ 4 h 18"/>
                    <a:gd name="T20" fmla="*/ 15 w 19"/>
                    <a:gd name="T21" fmla="*/ 2 h 18"/>
                    <a:gd name="T22" fmla="*/ 13 w 19"/>
                    <a:gd name="T23" fmla="*/ 1 h 18"/>
                    <a:gd name="T24" fmla="*/ 12 w 19"/>
                    <a:gd name="T25" fmla="*/ 1 h 18"/>
                    <a:gd name="T26" fmla="*/ 10 w 19"/>
                    <a:gd name="T27" fmla="*/ 1 h 18"/>
                    <a:gd name="T28" fmla="*/ 9 w 19"/>
                    <a:gd name="T29" fmla="*/ 0 h 18"/>
                    <a:gd name="T30" fmla="*/ 6 w 19"/>
                    <a:gd name="T31" fmla="*/ 1 h 18"/>
                    <a:gd name="T32" fmla="*/ 5 w 19"/>
                    <a:gd name="T33" fmla="*/ 1 h 18"/>
                    <a:gd name="T34" fmla="*/ 3 w 19"/>
                    <a:gd name="T35" fmla="*/ 1 h 18"/>
                    <a:gd name="T36" fmla="*/ 3 w 19"/>
                    <a:gd name="T37" fmla="*/ 2 h 18"/>
                    <a:gd name="T38" fmla="*/ 1 w 19"/>
                    <a:gd name="T39" fmla="*/ 4 h 18"/>
                    <a:gd name="T40" fmla="*/ 0 w 19"/>
                    <a:gd name="T41" fmla="*/ 5 h 18"/>
                    <a:gd name="T42" fmla="*/ 0 w 19"/>
                    <a:gd name="T43" fmla="*/ 5 h 18"/>
                    <a:gd name="T44" fmla="*/ 0 w 19"/>
                    <a:gd name="T45" fmla="*/ 7 h 18"/>
                    <a:gd name="T46" fmla="*/ 0 w 19"/>
                    <a:gd name="T47" fmla="*/ 10 h 18"/>
                    <a:gd name="T48" fmla="*/ 0 w 19"/>
                    <a:gd name="T49" fmla="*/ 10 h 18"/>
                    <a:gd name="T50" fmla="*/ 1 w 19"/>
                    <a:gd name="T51" fmla="*/ 11 h 18"/>
                    <a:gd name="T52" fmla="*/ 3 w 19"/>
                    <a:gd name="T53" fmla="*/ 13 h 18"/>
                    <a:gd name="T54" fmla="*/ 3 w 19"/>
                    <a:gd name="T55" fmla="*/ 14 h 18"/>
                    <a:gd name="T56" fmla="*/ 5 w 19"/>
                    <a:gd name="T57" fmla="*/ 14 h 18"/>
                    <a:gd name="T58" fmla="*/ 6 w 19"/>
                    <a:gd name="T59" fmla="*/ 14 h 18"/>
                    <a:gd name="T60" fmla="*/ 9 w 19"/>
                    <a:gd name="T61" fmla="*/ 17 h 18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19"/>
                    <a:gd name="T94" fmla="*/ 0 h 18"/>
                    <a:gd name="T95" fmla="*/ 19 w 19"/>
                    <a:gd name="T96" fmla="*/ 18 h 18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19" h="18">
                      <a:moveTo>
                        <a:pt x="9" y="17"/>
                      </a:moveTo>
                      <a:lnTo>
                        <a:pt x="10" y="14"/>
                      </a:lnTo>
                      <a:lnTo>
                        <a:pt x="12" y="14"/>
                      </a:lnTo>
                      <a:lnTo>
                        <a:pt x="13" y="14"/>
                      </a:lnTo>
                      <a:lnTo>
                        <a:pt x="15" y="13"/>
                      </a:lnTo>
                      <a:lnTo>
                        <a:pt x="16" y="11"/>
                      </a:lnTo>
                      <a:lnTo>
                        <a:pt x="17" y="10"/>
                      </a:lnTo>
                      <a:lnTo>
                        <a:pt x="18" y="7"/>
                      </a:lnTo>
                      <a:lnTo>
                        <a:pt x="17" y="5"/>
                      </a:lnTo>
                      <a:lnTo>
                        <a:pt x="16" y="4"/>
                      </a:lnTo>
                      <a:lnTo>
                        <a:pt x="15" y="2"/>
                      </a:lnTo>
                      <a:lnTo>
                        <a:pt x="13" y="1"/>
                      </a:lnTo>
                      <a:lnTo>
                        <a:pt x="12" y="1"/>
                      </a:lnTo>
                      <a:lnTo>
                        <a:pt x="10" y="1"/>
                      </a:lnTo>
                      <a:lnTo>
                        <a:pt x="9" y="0"/>
                      </a:lnTo>
                      <a:lnTo>
                        <a:pt x="6" y="1"/>
                      </a:lnTo>
                      <a:lnTo>
                        <a:pt x="5" y="1"/>
                      </a:lnTo>
                      <a:lnTo>
                        <a:pt x="3" y="1"/>
                      </a:lnTo>
                      <a:lnTo>
                        <a:pt x="3" y="2"/>
                      </a:lnTo>
                      <a:lnTo>
                        <a:pt x="1" y="4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10"/>
                      </a:lnTo>
                      <a:lnTo>
                        <a:pt x="1" y="11"/>
                      </a:lnTo>
                      <a:lnTo>
                        <a:pt x="3" y="13"/>
                      </a:lnTo>
                      <a:lnTo>
                        <a:pt x="3" y="14"/>
                      </a:lnTo>
                      <a:lnTo>
                        <a:pt x="5" y="14"/>
                      </a:lnTo>
                      <a:lnTo>
                        <a:pt x="6" y="14"/>
                      </a:lnTo>
                      <a:lnTo>
                        <a:pt x="9" y="17"/>
                      </a:lnTo>
                    </a:path>
                  </a:pathLst>
                </a:custGeom>
                <a:solidFill>
                  <a:srgbClr val="4C4C4C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 sz="1100"/>
                </a:p>
              </p:txBody>
            </p:sp>
            <p:sp>
              <p:nvSpPr>
                <p:cNvPr id="146" name="Freeform 482"/>
                <p:cNvSpPr>
                  <a:spLocks/>
                </p:cNvSpPr>
                <p:nvPr/>
              </p:nvSpPr>
              <p:spPr bwMode="auto">
                <a:xfrm>
                  <a:off x="905" y="3375"/>
                  <a:ext cx="23" cy="37"/>
                </a:xfrm>
                <a:custGeom>
                  <a:avLst/>
                  <a:gdLst>
                    <a:gd name="T0" fmla="*/ 18 w 23"/>
                    <a:gd name="T1" fmla="*/ 0 h 37"/>
                    <a:gd name="T2" fmla="*/ 3 w 23"/>
                    <a:gd name="T3" fmla="*/ 0 h 37"/>
                    <a:gd name="T4" fmla="*/ 0 w 23"/>
                    <a:gd name="T5" fmla="*/ 30 h 37"/>
                    <a:gd name="T6" fmla="*/ 0 w 23"/>
                    <a:gd name="T7" fmla="*/ 31 h 37"/>
                    <a:gd name="T8" fmla="*/ 0 w 23"/>
                    <a:gd name="T9" fmla="*/ 32 h 37"/>
                    <a:gd name="T10" fmla="*/ 1 w 23"/>
                    <a:gd name="T11" fmla="*/ 33 h 37"/>
                    <a:gd name="T12" fmla="*/ 3 w 23"/>
                    <a:gd name="T13" fmla="*/ 34 h 37"/>
                    <a:gd name="T14" fmla="*/ 5 w 23"/>
                    <a:gd name="T15" fmla="*/ 34 h 37"/>
                    <a:gd name="T16" fmla="*/ 6 w 23"/>
                    <a:gd name="T17" fmla="*/ 35 h 37"/>
                    <a:gd name="T18" fmla="*/ 9 w 23"/>
                    <a:gd name="T19" fmla="*/ 36 h 37"/>
                    <a:gd name="T20" fmla="*/ 11 w 23"/>
                    <a:gd name="T21" fmla="*/ 36 h 37"/>
                    <a:gd name="T22" fmla="*/ 12 w 23"/>
                    <a:gd name="T23" fmla="*/ 36 h 37"/>
                    <a:gd name="T24" fmla="*/ 15 w 23"/>
                    <a:gd name="T25" fmla="*/ 35 h 37"/>
                    <a:gd name="T26" fmla="*/ 16 w 23"/>
                    <a:gd name="T27" fmla="*/ 34 h 37"/>
                    <a:gd name="T28" fmla="*/ 18 w 23"/>
                    <a:gd name="T29" fmla="*/ 34 h 37"/>
                    <a:gd name="T30" fmla="*/ 20 w 23"/>
                    <a:gd name="T31" fmla="*/ 33 h 37"/>
                    <a:gd name="T32" fmla="*/ 21 w 23"/>
                    <a:gd name="T33" fmla="*/ 32 h 37"/>
                    <a:gd name="T34" fmla="*/ 22 w 23"/>
                    <a:gd name="T35" fmla="*/ 31 h 37"/>
                    <a:gd name="T36" fmla="*/ 22 w 23"/>
                    <a:gd name="T37" fmla="*/ 30 h 37"/>
                    <a:gd name="T38" fmla="*/ 18 w 23"/>
                    <a:gd name="T39" fmla="*/ 0 h 37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23"/>
                    <a:gd name="T61" fmla="*/ 0 h 37"/>
                    <a:gd name="T62" fmla="*/ 23 w 23"/>
                    <a:gd name="T63" fmla="*/ 37 h 37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23" h="37">
                      <a:moveTo>
                        <a:pt x="18" y="0"/>
                      </a:moveTo>
                      <a:lnTo>
                        <a:pt x="3" y="0"/>
                      </a:lnTo>
                      <a:lnTo>
                        <a:pt x="0" y="30"/>
                      </a:lnTo>
                      <a:lnTo>
                        <a:pt x="0" y="31"/>
                      </a:lnTo>
                      <a:lnTo>
                        <a:pt x="0" y="32"/>
                      </a:lnTo>
                      <a:lnTo>
                        <a:pt x="1" y="33"/>
                      </a:lnTo>
                      <a:lnTo>
                        <a:pt x="3" y="34"/>
                      </a:lnTo>
                      <a:lnTo>
                        <a:pt x="5" y="34"/>
                      </a:lnTo>
                      <a:lnTo>
                        <a:pt x="6" y="35"/>
                      </a:lnTo>
                      <a:lnTo>
                        <a:pt x="9" y="36"/>
                      </a:lnTo>
                      <a:lnTo>
                        <a:pt x="11" y="36"/>
                      </a:lnTo>
                      <a:lnTo>
                        <a:pt x="12" y="36"/>
                      </a:lnTo>
                      <a:lnTo>
                        <a:pt x="15" y="35"/>
                      </a:lnTo>
                      <a:lnTo>
                        <a:pt x="16" y="34"/>
                      </a:lnTo>
                      <a:lnTo>
                        <a:pt x="18" y="34"/>
                      </a:lnTo>
                      <a:lnTo>
                        <a:pt x="20" y="33"/>
                      </a:lnTo>
                      <a:lnTo>
                        <a:pt x="21" y="32"/>
                      </a:lnTo>
                      <a:lnTo>
                        <a:pt x="22" y="31"/>
                      </a:lnTo>
                      <a:lnTo>
                        <a:pt x="22" y="30"/>
                      </a:lnTo>
                      <a:lnTo>
                        <a:pt x="18" y="0"/>
                      </a:lnTo>
                    </a:path>
                  </a:pathLst>
                </a:custGeom>
                <a:solidFill>
                  <a:schemeClr val="accent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 sz="1100"/>
                </a:p>
              </p:txBody>
            </p:sp>
            <p:sp>
              <p:nvSpPr>
                <p:cNvPr id="147" name="Freeform 483"/>
                <p:cNvSpPr>
                  <a:spLocks/>
                </p:cNvSpPr>
                <p:nvPr/>
              </p:nvSpPr>
              <p:spPr bwMode="auto">
                <a:xfrm>
                  <a:off x="908" y="3370"/>
                  <a:ext cx="18" cy="19"/>
                </a:xfrm>
                <a:custGeom>
                  <a:avLst/>
                  <a:gdLst>
                    <a:gd name="T0" fmla="*/ 8 w 18"/>
                    <a:gd name="T1" fmla="*/ 18 h 19"/>
                    <a:gd name="T2" fmla="*/ 9 w 18"/>
                    <a:gd name="T3" fmla="*/ 18 h 19"/>
                    <a:gd name="T4" fmla="*/ 12 w 18"/>
                    <a:gd name="T5" fmla="*/ 18 h 19"/>
                    <a:gd name="T6" fmla="*/ 13 w 18"/>
                    <a:gd name="T7" fmla="*/ 18 h 19"/>
                    <a:gd name="T8" fmla="*/ 14 w 18"/>
                    <a:gd name="T9" fmla="*/ 15 h 19"/>
                    <a:gd name="T10" fmla="*/ 15 w 18"/>
                    <a:gd name="T11" fmla="*/ 13 h 19"/>
                    <a:gd name="T12" fmla="*/ 16 w 18"/>
                    <a:gd name="T13" fmla="*/ 12 h 19"/>
                    <a:gd name="T14" fmla="*/ 16 w 18"/>
                    <a:gd name="T15" fmla="*/ 10 h 19"/>
                    <a:gd name="T16" fmla="*/ 17 w 18"/>
                    <a:gd name="T17" fmla="*/ 9 h 19"/>
                    <a:gd name="T18" fmla="*/ 16 w 18"/>
                    <a:gd name="T19" fmla="*/ 6 h 19"/>
                    <a:gd name="T20" fmla="*/ 15 w 18"/>
                    <a:gd name="T21" fmla="*/ 4 h 19"/>
                    <a:gd name="T22" fmla="*/ 14 w 18"/>
                    <a:gd name="T23" fmla="*/ 3 h 19"/>
                    <a:gd name="T24" fmla="*/ 13 w 18"/>
                    <a:gd name="T25" fmla="*/ 1 h 19"/>
                    <a:gd name="T26" fmla="*/ 12 w 18"/>
                    <a:gd name="T27" fmla="*/ 1 h 19"/>
                    <a:gd name="T28" fmla="*/ 9 w 18"/>
                    <a:gd name="T29" fmla="*/ 1 h 19"/>
                    <a:gd name="T30" fmla="*/ 8 w 18"/>
                    <a:gd name="T31" fmla="*/ 0 h 19"/>
                    <a:gd name="T32" fmla="*/ 7 w 18"/>
                    <a:gd name="T33" fmla="*/ 1 h 19"/>
                    <a:gd name="T34" fmla="*/ 4 w 18"/>
                    <a:gd name="T35" fmla="*/ 1 h 19"/>
                    <a:gd name="T36" fmla="*/ 3 w 18"/>
                    <a:gd name="T37" fmla="*/ 1 h 19"/>
                    <a:gd name="T38" fmla="*/ 2 w 18"/>
                    <a:gd name="T39" fmla="*/ 3 h 19"/>
                    <a:gd name="T40" fmla="*/ 1 w 18"/>
                    <a:gd name="T41" fmla="*/ 4 h 19"/>
                    <a:gd name="T42" fmla="*/ 0 w 18"/>
                    <a:gd name="T43" fmla="*/ 6 h 19"/>
                    <a:gd name="T44" fmla="*/ 0 w 18"/>
                    <a:gd name="T45" fmla="*/ 9 h 19"/>
                    <a:gd name="T46" fmla="*/ 0 w 18"/>
                    <a:gd name="T47" fmla="*/ 10 h 19"/>
                    <a:gd name="T48" fmla="*/ 0 w 18"/>
                    <a:gd name="T49" fmla="*/ 12 h 19"/>
                    <a:gd name="T50" fmla="*/ 1 w 18"/>
                    <a:gd name="T51" fmla="*/ 13 h 19"/>
                    <a:gd name="T52" fmla="*/ 2 w 18"/>
                    <a:gd name="T53" fmla="*/ 15 h 19"/>
                    <a:gd name="T54" fmla="*/ 3 w 18"/>
                    <a:gd name="T55" fmla="*/ 18 h 19"/>
                    <a:gd name="T56" fmla="*/ 4 w 18"/>
                    <a:gd name="T57" fmla="*/ 18 h 19"/>
                    <a:gd name="T58" fmla="*/ 7 w 18"/>
                    <a:gd name="T59" fmla="*/ 18 h 19"/>
                    <a:gd name="T60" fmla="*/ 8 w 18"/>
                    <a:gd name="T61" fmla="*/ 18 h 19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18"/>
                    <a:gd name="T94" fmla="*/ 0 h 19"/>
                    <a:gd name="T95" fmla="*/ 18 w 18"/>
                    <a:gd name="T96" fmla="*/ 19 h 19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18" h="19">
                      <a:moveTo>
                        <a:pt x="8" y="18"/>
                      </a:moveTo>
                      <a:lnTo>
                        <a:pt x="9" y="18"/>
                      </a:lnTo>
                      <a:lnTo>
                        <a:pt x="12" y="18"/>
                      </a:lnTo>
                      <a:lnTo>
                        <a:pt x="13" y="18"/>
                      </a:lnTo>
                      <a:lnTo>
                        <a:pt x="14" y="15"/>
                      </a:lnTo>
                      <a:lnTo>
                        <a:pt x="15" y="13"/>
                      </a:lnTo>
                      <a:lnTo>
                        <a:pt x="16" y="12"/>
                      </a:lnTo>
                      <a:lnTo>
                        <a:pt x="16" y="10"/>
                      </a:lnTo>
                      <a:lnTo>
                        <a:pt x="17" y="9"/>
                      </a:lnTo>
                      <a:lnTo>
                        <a:pt x="16" y="6"/>
                      </a:lnTo>
                      <a:lnTo>
                        <a:pt x="15" y="4"/>
                      </a:lnTo>
                      <a:lnTo>
                        <a:pt x="14" y="3"/>
                      </a:lnTo>
                      <a:lnTo>
                        <a:pt x="13" y="1"/>
                      </a:lnTo>
                      <a:lnTo>
                        <a:pt x="12" y="1"/>
                      </a:lnTo>
                      <a:lnTo>
                        <a:pt x="9" y="1"/>
                      </a:lnTo>
                      <a:lnTo>
                        <a:pt x="8" y="0"/>
                      </a:lnTo>
                      <a:lnTo>
                        <a:pt x="7" y="1"/>
                      </a:lnTo>
                      <a:lnTo>
                        <a:pt x="4" y="1"/>
                      </a:lnTo>
                      <a:lnTo>
                        <a:pt x="3" y="1"/>
                      </a:lnTo>
                      <a:lnTo>
                        <a:pt x="2" y="3"/>
                      </a:lnTo>
                      <a:lnTo>
                        <a:pt x="1" y="4"/>
                      </a:lnTo>
                      <a:lnTo>
                        <a:pt x="0" y="6"/>
                      </a:lnTo>
                      <a:lnTo>
                        <a:pt x="0" y="9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1" y="13"/>
                      </a:lnTo>
                      <a:lnTo>
                        <a:pt x="2" y="15"/>
                      </a:lnTo>
                      <a:lnTo>
                        <a:pt x="3" y="18"/>
                      </a:lnTo>
                      <a:lnTo>
                        <a:pt x="4" y="18"/>
                      </a:lnTo>
                      <a:lnTo>
                        <a:pt x="7" y="18"/>
                      </a:lnTo>
                      <a:lnTo>
                        <a:pt x="8" y="18"/>
                      </a:lnTo>
                    </a:path>
                  </a:pathLst>
                </a:custGeom>
                <a:solidFill>
                  <a:srgbClr val="4C4C4C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 sz="1100"/>
                </a:p>
              </p:txBody>
            </p:sp>
            <p:sp>
              <p:nvSpPr>
                <p:cNvPr id="148" name="Freeform 484"/>
                <p:cNvSpPr>
                  <a:spLocks/>
                </p:cNvSpPr>
                <p:nvPr/>
              </p:nvSpPr>
              <p:spPr bwMode="auto">
                <a:xfrm>
                  <a:off x="973" y="3443"/>
                  <a:ext cx="23" cy="36"/>
                </a:xfrm>
                <a:custGeom>
                  <a:avLst/>
                  <a:gdLst>
                    <a:gd name="T0" fmla="*/ 18 w 23"/>
                    <a:gd name="T1" fmla="*/ 0 h 36"/>
                    <a:gd name="T2" fmla="*/ 3 w 23"/>
                    <a:gd name="T3" fmla="*/ 0 h 36"/>
                    <a:gd name="T4" fmla="*/ 0 w 23"/>
                    <a:gd name="T5" fmla="*/ 29 h 36"/>
                    <a:gd name="T6" fmla="*/ 0 w 23"/>
                    <a:gd name="T7" fmla="*/ 30 h 36"/>
                    <a:gd name="T8" fmla="*/ 0 w 23"/>
                    <a:gd name="T9" fmla="*/ 31 h 36"/>
                    <a:gd name="T10" fmla="*/ 1 w 23"/>
                    <a:gd name="T11" fmla="*/ 32 h 36"/>
                    <a:gd name="T12" fmla="*/ 3 w 23"/>
                    <a:gd name="T13" fmla="*/ 33 h 36"/>
                    <a:gd name="T14" fmla="*/ 4 w 23"/>
                    <a:gd name="T15" fmla="*/ 34 h 36"/>
                    <a:gd name="T16" fmla="*/ 6 w 23"/>
                    <a:gd name="T17" fmla="*/ 34 h 36"/>
                    <a:gd name="T18" fmla="*/ 8 w 23"/>
                    <a:gd name="T19" fmla="*/ 35 h 36"/>
                    <a:gd name="T20" fmla="*/ 11 w 23"/>
                    <a:gd name="T21" fmla="*/ 35 h 36"/>
                    <a:gd name="T22" fmla="*/ 12 w 23"/>
                    <a:gd name="T23" fmla="*/ 35 h 36"/>
                    <a:gd name="T24" fmla="*/ 14 w 23"/>
                    <a:gd name="T25" fmla="*/ 34 h 36"/>
                    <a:gd name="T26" fmla="*/ 16 w 23"/>
                    <a:gd name="T27" fmla="*/ 34 h 36"/>
                    <a:gd name="T28" fmla="*/ 18 w 23"/>
                    <a:gd name="T29" fmla="*/ 33 h 36"/>
                    <a:gd name="T30" fmla="*/ 20 w 23"/>
                    <a:gd name="T31" fmla="*/ 32 h 36"/>
                    <a:gd name="T32" fmla="*/ 20 w 23"/>
                    <a:gd name="T33" fmla="*/ 31 h 36"/>
                    <a:gd name="T34" fmla="*/ 21 w 23"/>
                    <a:gd name="T35" fmla="*/ 30 h 36"/>
                    <a:gd name="T36" fmla="*/ 22 w 23"/>
                    <a:gd name="T37" fmla="*/ 29 h 36"/>
                    <a:gd name="T38" fmla="*/ 21 w 23"/>
                    <a:gd name="T39" fmla="*/ 29 h 36"/>
                    <a:gd name="T40" fmla="*/ 22 w 23"/>
                    <a:gd name="T41" fmla="*/ 29 h 36"/>
                    <a:gd name="T42" fmla="*/ 18 w 23"/>
                    <a:gd name="T43" fmla="*/ 0 h 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23"/>
                    <a:gd name="T67" fmla="*/ 0 h 36"/>
                    <a:gd name="T68" fmla="*/ 23 w 23"/>
                    <a:gd name="T69" fmla="*/ 36 h 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23" h="36">
                      <a:moveTo>
                        <a:pt x="18" y="0"/>
                      </a:moveTo>
                      <a:lnTo>
                        <a:pt x="3" y="0"/>
                      </a:lnTo>
                      <a:lnTo>
                        <a:pt x="0" y="29"/>
                      </a:lnTo>
                      <a:lnTo>
                        <a:pt x="0" y="30"/>
                      </a:lnTo>
                      <a:lnTo>
                        <a:pt x="0" y="31"/>
                      </a:lnTo>
                      <a:lnTo>
                        <a:pt x="1" y="32"/>
                      </a:lnTo>
                      <a:lnTo>
                        <a:pt x="3" y="33"/>
                      </a:lnTo>
                      <a:lnTo>
                        <a:pt x="4" y="34"/>
                      </a:lnTo>
                      <a:lnTo>
                        <a:pt x="6" y="34"/>
                      </a:lnTo>
                      <a:lnTo>
                        <a:pt x="8" y="35"/>
                      </a:lnTo>
                      <a:lnTo>
                        <a:pt x="11" y="35"/>
                      </a:lnTo>
                      <a:lnTo>
                        <a:pt x="12" y="35"/>
                      </a:lnTo>
                      <a:lnTo>
                        <a:pt x="14" y="34"/>
                      </a:lnTo>
                      <a:lnTo>
                        <a:pt x="16" y="34"/>
                      </a:lnTo>
                      <a:lnTo>
                        <a:pt x="18" y="33"/>
                      </a:lnTo>
                      <a:lnTo>
                        <a:pt x="20" y="32"/>
                      </a:lnTo>
                      <a:lnTo>
                        <a:pt x="20" y="31"/>
                      </a:lnTo>
                      <a:lnTo>
                        <a:pt x="21" y="30"/>
                      </a:lnTo>
                      <a:lnTo>
                        <a:pt x="22" y="29"/>
                      </a:lnTo>
                      <a:lnTo>
                        <a:pt x="21" y="29"/>
                      </a:lnTo>
                      <a:lnTo>
                        <a:pt x="22" y="29"/>
                      </a:lnTo>
                      <a:lnTo>
                        <a:pt x="18" y="0"/>
                      </a:lnTo>
                    </a:path>
                  </a:pathLst>
                </a:custGeom>
                <a:solidFill>
                  <a:schemeClr val="accent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 sz="1100"/>
                </a:p>
              </p:txBody>
            </p:sp>
            <p:sp>
              <p:nvSpPr>
                <p:cNvPr id="149" name="Freeform 485"/>
                <p:cNvSpPr>
                  <a:spLocks/>
                </p:cNvSpPr>
                <p:nvPr/>
              </p:nvSpPr>
              <p:spPr bwMode="auto">
                <a:xfrm>
                  <a:off x="976" y="3440"/>
                  <a:ext cx="19" cy="17"/>
                </a:xfrm>
                <a:custGeom>
                  <a:avLst/>
                  <a:gdLst>
                    <a:gd name="T0" fmla="*/ 9 w 19"/>
                    <a:gd name="T1" fmla="*/ 9 h 18"/>
                    <a:gd name="T2" fmla="*/ 10 w 19"/>
                    <a:gd name="T3" fmla="*/ 9 h 18"/>
                    <a:gd name="T4" fmla="*/ 12 w 19"/>
                    <a:gd name="T5" fmla="*/ 9 h 18"/>
                    <a:gd name="T6" fmla="*/ 14 w 19"/>
                    <a:gd name="T7" fmla="*/ 9 h 18"/>
                    <a:gd name="T8" fmla="*/ 15 w 19"/>
                    <a:gd name="T9" fmla="*/ 9 h 18"/>
                    <a:gd name="T10" fmla="*/ 16 w 19"/>
                    <a:gd name="T11" fmla="*/ 9 h 18"/>
                    <a:gd name="T12" fmla="*/ 17 w 19"/>
                    <a:gd name="T13" fmla="*/ 9 h 18"/>
                    <a:gd name="T14" fmla="*/ 18 w 19"/>
                    <a:gd name="T15" fmla="*/ 9 h 18"/>
                    <a:gd name="T16" fmla="*/ 18 w 19"/>
                    <a:gd name="T17" fmla="*/ 8 h 18"/>
                    <a:gd name="T18" fmla="*/ 18 w 19"/>
                    <a:gd name="T19" fmla="*/ 6 h 18"/>
                    <a:gd name="T20" fmla="*/ 17 w 19"/>
                    <a:gd name="T21" fmla="*/ 4 h 18"/>
                    <a:gd name="T22" fmla="*/ 16 w 19"/>
                    <a:gd name="T23" fmla="*/ 3 h 18"/>
                    <a:gd name="T24" fmla="*/ 15 w 19"/>
                    <a:gd name="T25" fmla="*/ 1 h 18"/>
                    <a:gd name="T26" fmla="*/ 14 w 19"/>
                    <a:gd name="T27" fmla="*/ 1 h 18"/>
                    <a:gd name="T28" fmla="*/ 12 w 19"/>
                    <a:gd name="T29" fmla="*/ 0 h 18"/>
                    <a:gd name="T30" fmla="*/ 10 w 19"/>
                    <a:gd name="T31" fmla="*/ 0 h 18"/>
                    <a:gd name="T32" fmla="*/ 9 w 19"/>
                    <a:gd name="T33" fmla="*/ 0 h 18"/>
                    <a:gd name="T34" fmla="*/ 7 w 19"/>
                    <a:gd name="T35" fmla="*/ 0 h 18"/>
                    <a:gd name="T36" fmla="*/ 5 w 19"/>
                    <a:gd name="T37" fmla="*/ 0 h 18"/>
                    <a:gd name="T38" fmla="*/ 3 w 19"/>
                    <a:gd name="T39" fmla="*/ 1 h 18"/>
                    <a:gd name="T40" fmla="*/ 2 w 19"/>
                    <a:gd name="T41" fmla="*/ 1 h 18"/>
                    <a:gd name="T42" fmla="*/ 1 w 19"/>
                    <a:gd name="T43" fmla="*/ 3 h 18"/>
                    <a:gd name="T44" fmla="*/ 0 w 19"/>
                    <a:gd name="T45" fmla="*/ 4 h 18"/>
                    <a:gd name="T46" fmla="*/ 0 w 19"/>
                    <a:gd name="T47" fmla="*/ 6 h 18"/>
                    <a:gd name="T48" fmla="*/ 0 w 19"/>
                    <a:gd name="T49" fmla="*/ 8 h 18"/>
                    <a:gd name="T50" fmla="*/ 0 w 19"/>
                    <a:gd name="T51" fmla="*/ 9 h 18"/>
                    <a:gd name="T52" fmla="*/ 0 w 19"/>
                    <a:gd name="T53" fmla="*/ 9 h 18"/>
                    <a:gd name="T54" fmla="*/ 1 w 19"/>
                    <a:gd name="T55" fmla="*/ 9 h 18"/>
                    <a:gd name="T56" fmla="*/ 2 w 19"/>
                    <a:gd name="T57" fmla="*/ 9 h 18"/>
                    <a:gd name="T58" fmla="*/ 3 w 19"/>
                    <a:gd name="T59" fmla="*/ 9 h 18"/>
                    <a:gd name="T60" fmla="*/ 5 w 19"/>
                    <a:gd name="T61" fmla="*/ 9 h 18"/>
                    <a:gd name="T62" fmla="*/ 7 w 19"/>
                    <a:gd name="T63" fmla="*/ 9 h 18"/>
                    <a:gd name="T64" fmla="*/ 9 w 19"/>
                    <a:gd name="T65" fmla="*/ 9 h 1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9"/>
                    <a:gd name="T100" fmla="*/ 0 h 18"/>
                    <a:gd name="T101" fmla="*/ 19 w 19"/>
                    <a:gd name="T102" fmla="*/ 18 h 1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9" h="18">
                      <a:moveTo>
                        <a:pt x="9" y="17"/>
                      </a:moveTo>
                      <a:lnTo>
                        <a:pt x="10" y="17"/>
                      </a:lnTo>
                      <a:lnTo>
                        <a:pt x="12" y="14"/>
                      </a:lnTo>
                      <a:lnTo>
                        <a:pt x="14" y="14"/>
                      </a:lnTo>
                      <a:lnTo>
                        <a:pt x="15" y="12"/>
                      </a:lnTo>
                      <a:lnTo>
                        <a:pt x="16" y="11"/>
                      </a:lnTo>
                      <a:lnTo>
                        <a:pt x="17" y="11"/>
                      </a:lnTo>
                      <a:lnTo>
                        <a:pt x="18" y="9"/>
                      </a:lnTo>
                      <a:lnTo>
                        <a:pt x="18" y="8"/>
                      </a:lnTo>
                      <a:lnTo>
                        <a:pt x="18" y="6"/>
                      </a:lnTo>
                      <a:lnTo>
                        <a:pt x="17" y="4"/>
                      </a:lnTo>
                      <a:lnTo>
                        <a:pt x="16" y="3"/>
                      </a:lnTo>
                      <a:lnTo>
                        <a:pt x="15" y="1"/>
                      </a:lnTo>
                      <a:lnTo>
                        <a:pt x="14" y="1"/>
                      </a:lnTo>
                      <a:lnTo>
                        <a:pt x="12" y="0"/>
                      </a:lnTo>
                      <a:lnTo>
                        <a:pt x="10" y="0"/>
                      </a:lnTo>
                      <a:lnTo>
                        <a:pt x="9" y="0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3" y="1"/>
                      </a:lnTo>
                      <a:lnTo>
                        <a:pt x="2" y="1"/>
                      </a:lnTo>
                      <a:lnTo>
                        <a:pt x="1" y="3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0" y="9"/>
                      </a:lnTo>
                      <a:lnTo>
                        <a:pt x="0" y="11"/>
                      </a:lnTo>
                      <a:lnTo>
                        <a:pt x="1" y="11"/>
                      </a:lnTo>
                      <a:lnTo>
                        <a:pt x="2" y="12"/>
                      </a:lnTo>
                      <a:lnTo>
                        <a:pt x="3" y="14"/>
                      </a:lnTo>
                      <a:lnTo>
                        <a:pt x="5" y="14"/>
                      </a:lnTo>
                      <a:lnTo>
                        <a:pt x="7" y="17"/>
                      </a:lnTo>
                      <a:lnTo>
                        <a:pt x="9" y="17"/>
                      </a:lnTo>
                    </a:path>
                  </a:pathLst>
                </a:custGeom>
                <a:solidFill>
                  <a:srgbClr val="4C4C4C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 sz="1100"/>
                </a:p>
              </p:txBody>
            </p:sp>
            <p:sp>
              <p:nvSpPr>
                <p:cNvPr id="150" name="Freeform 486"/>
                <p:cNvSpPr>
                  <a:spLocks/>
                </p:cNvSpPr>
                <p:nvPr/>
              </p:nvSpPr>
              <p:spPr bwMode="auto">
                <a:xfrm>
                  <a:off x="1029" y="3403"/>
                  <a:ext cx="23" cy="37"/>
                </a:xfrm>
                <a:custGeom>
                  <a:avLst/>
                  <a:gdLst>
                    <a:gd name="T0" fmla="*/ 18 w 23"/>
                    <a:gd name="T1" fmla="*/ 0 h 37"/>
                    <a:gd name="T2" fmla="*/ 3 w 23"/>
                    <a:gd name="T3" fmla="*/ 0 h 37"/>
                    <a:gd name="T4" fmla="*/ 0 w 23"/>
                    <a:gd name="T5" fmla="*/ 30 h 37"/>
                    <a:gd name="T6" fmla="*/ 0 w 23"/>
                    <a:gd name="T7" fmla="*/ 32 h 37"/>
                    <a:gd name="T8" fmla="*/ 0 w 23"/>
                    <a:gd name="T9" fmla="*/ 32 h 37"/>
                    <a:gd name="T10" fmla="*/ 1 w 23"/>
                    <a:gd name="T11" fmla="*/ 33 h 37"/>
                    <a:gd name="T12" fmla="*/ 3 w 23"/>
                    <a:gd name="T13" fmla="*/ 34 h 37"/>
                    <a:gd name="T14" fmla="*/ 4 w 23"/>
                    <a:gd name="T15" fmla="*/ 35 h 37"/>
                    <a:gd name="T16" fmla="*/ 6 w 23"/>
                    <a:gd name="T17" fmla="*/ 36 h 37"/>
                    <a:gd name="T18" fmla="*/ 8 w 23"/>
                    <a:gd name="T19" fmla="*/ 36 h 37"/>
                    <a:gd name="T20" fmla="*/ 11 w 23"/>
                    <a:gd name="T21" fmla="*/ 36 h 37"/>
                    <a:gd name="T22" fmla="*/ 12 w 23"/>
                    <a:gd name="T23" fmla="*/ 36 h 37"/>
                    <a:gd name="T24" fmla="*/ 14 w 23"/>
                    <a:gd name="T25" fmla="*/ 36 h 37"/>
                    <a:gd name="T26" fmla="*/ 16 w 23"/>
                    <a:gd name="T27" fmla="*/ 35 h 37"/>
                    <a:gd name="T28" fmla="*/ 18 w 23"/>
                    <a:gd name="T29" fmla="*/ 34 h 37"/>
                    <a:gd name="T30" fmla="*/ 20 w 23"/>
                    <a:gd name="T31" fmla="*/ 33 h 37"/>
                    <a:gd name="T32" fmla="*/ 20 w 23"/>
                    <a:gd name="T33" fmla="*/ 32 h 37"/>
                    <a:gd name="T34" fmla="*/ 21 w 23"/>
                    <a:gd name="T35" fmla="*/ 32 h 37"/>
                    <a:gd name="T36" fmla="*/ 22 w 23"/>
                    <a:gd name="T37" fmla="*/ 30 h 37"/>
                    <a:gd name="T38" fmla="*/ 18 w 23"/>
                    <a:gd name="T39" fmla="*/ 0 h 37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23"/>
                    <a:gd name="T61" fmla="*/ 0 h 37"/>
                    <a:gd name="T62" fmla="*/ 23 w 23"/>
                    <a:gd name="T63" fmla="*/ 37 h 37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23" h="37">
                      <a:moveTo>
                        <a:pt x="18" y="0"/>
                      </a:moveTo>
                      <a:lnTo>
                        <a:pt x="3" y="0"/>
                      </a:lnTo>
                      <a:lnTo>
                        <a:pt x="0" y="30"/>
                      </a:lnTo>
                      <a:lnTo>
                        <a:pt x="0" y="32"/>
                      </a:lnTo>
                      <a:lnTo>
                        <a:pt x="1" y="33"/>
                      </a:lnTo>
                      <a:lnTo>
                        <a:pt x="3" y="34"/>
                      </a:lnTo>
                      <a:lnTo>
                        <a:pt x="4" y="35"/>
                      </a:lnTo>
                      <a:lnTo>
                        <a:pt x="6" y="36"/>
                      </a:lnTo>
                      <a:lnTo>
                        <a:pt x="8" y="36"/>
                      </a:lnTo>
                      <a:lnTo>
                        <a:pt x="11" y="36"/>
                      </a:lnTo>
                      <a:lnTo>
                        <a:pt x="12" y="36"/>
                      </a:lnTo>
                      <a:lnTo>
                        <a:pt x="14" y="36"/>
                      </a:lnTo>
                      <a:lnTo>
                        <a:pt x="16" y="35"/>
                      </a:lnTo>
                      <a:lnTo>
                        <a:pt x="18" y="34"/>
                      </a:lnTo>
                      <a:lnTo>
                        <a:pt x="20" y="33"/>
                      </a:lnTo>
                      <a:lnTo>
                        <a:pt x="20" y="32"/>
                      </a:lnTo>
                      <a:lnTo>
                        <a:pt x="21" y="32"/>
                      </a:lnTo>
                      <a:lnTo>
                        <a:pt x="22" y="30"/>
                      </a:lnTo>
                      <a:lnTo>
                        <a:pt x="18" y="0"/>
                      </a:lnTo>
                    </a:path>
                  </a:pathLst>
                </a:custGeom>
                <a:solidFill>
                  <a:schemeClr val="accent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 sz="1100"/>
                </a:p>
              </p:txBody>
            </p:sp>
            <p:sp>
              <p:nvSpPr>
                <p:cNvPr id="151" name="Freeform 487"/>
                <p:cNvSpPr>
                  <a:spLocks/>
                </p:cNvSpPr>
                <p:nvPr/>
              </p:nvSpPr>
              <p:spPr bwMode="auto">
                <a:xfrm>
                  <a:off x="1032" y="3400"/>
                  <a:ext cx="19" cy="19"/>
                </a:xfrm>
                <a:custGeom>
                  <a:avLst/>
                  <a:gdLst>
                    <a:gd name="T0" fmla="*/ 9 w 19"/>
                    <a:gd name="T1" fmla="*/ 18 h 19"/>
                    <a:gd name="T2" fmla="*/ 10 w 19"/>
                    <a:gd name="T3" fmla="*/ 18 h 19"/>
                    <a:gd name="T4" fmla="*/ 12 w 19"/>
                    <a:gd name="T5" fmla="*/ 18 h 19"/>
                    <a:gd name="T6" fmla="*/ 14 w 19"/>
                    <a:gd name="T7" fmla="*/ 15 h 19"/>
                    <a:gd name="T8" fmla="*/ 15 w 19"/>
                    <a:gd name="T9" fmla="*/ 13 h 19"/>
                    <a:gd name="T10" fmla="*/ 16 w 19"/>
                    <a:gd name="T11" fmla="*/ 13 h 19"/>
                    <a:gd name="T12" fmla="*/ 18 w 19"/>
                    <a:gd name="T13" fmla="*/ 12 h 19"/>
                    <a:gd name="T14" fmla="*/ 18 w 19"/>
                    <a:gd name="T15" fmla="*/ 10 h 19"/>
                    <a:gd name="T16" fmla="*/ 18 w 19"/>
                    <a:gd name="T17" fmla="*/ 9 h 19"/>
                    <a:gd name="T18" fmla="*/ 18 w 19"/>
                    <a:gd name="T19" fmla="*/ 6 h 19"/>
                    <a:gd name="T20" fmla="*/ 18 w 19"/>
                    <a:gd name="T21" fmla="*/ 4 h 19"/>
                    <a:gd name="T22" fmla="*/ 16 w 19"/>
                    <a:gd name="T23" fmla="*/ 3 h 19"/>
                    <a:gd name="T24" fmla="*/ 15 w 19"/>
                    <a:gd name="T25" fmla="*/ 1 h 19"/>
                    <a:gd name="T26" fmla="*/ 14 w 19"/>
                    <a:gd name="T27" fmla="*/ 1 h 19"/>
                    <a:gd name="T28" fmla="*/ 12 w 19"/>
                    <a:gd name="T29" fmla="*/ 0 h 19"/>
                    <a:gd name="T30" fmla="*/ 10 w 19"/>
                    <a:gd name="T31" fmla="*/ 0 h 19"/>
                    <a:gd name="T32" fmla="*/ 9 w 19"/>
                    <a:gd name="T33" fmla="*/ 0 h 19"/>
                    <a:gd name="T34" fmla="*/ 7 w 19"/>
                    <a:gd name="T35" fmla="*/ 0 h 19"/>
                    <a:gd name="T36" fmla="*/ 5 w 19"/>
                    <a:gd name="T37" fmla="*/ 0 h 19"/>
                    <a:gd name="T38" fmla="*/ 3 w 19"/>
                    <a:gd name="T39" fmla="*/ 1 h 19"/>
                    <a:gd name="T40" fmla="*/ 2 w 19"/>
                    <a:gd name="T41" fmla="*/ 1 h 19"/>
                    <a:gd name="T42" fmla="*/ 1 w 19"/>
                    <a:gd name="T43" fmla="*/ 3 h 19"/>
                    <a:gd name="T44" fmla="*/ 0 w 19"/>
                    <a:gd name="T45" fmla="*/ 4 h 19"/>
                    <a:gd name="T46" fmla="*/ 0 w 19"/>
                    <a:gd name="T47" fmla="*/ 6 h 19"/>
                    <a:gd name="T48" fmla="*/ 0 w 19"/>
                    <a:gd name="T49" fmla="*/ 9 h 19"/>
                    <a:gd name="T50" fmla="*/ 0 w 19"/>
                    <a:gd name="T51" fmla="*/ 10 h 19"/>
                    <a:gd name="T52" fmla="*/ 0 w 19"/>
                    <a:gd name="T53" fmla="*/ 12 h 19"/>
                    <a:gd name="T54" fmla="*/ 1 w 19"/>
                    <a:gd name="T55" fmla="*/ 13 h 19"/>
                    <a:gd name="T56" fmla="*/ 2 w 19"/>
                    <a:gd name="T57" fmla="*/ 13 h 19"/>
                    <a:gd name="T58" fmla="*/ 3 w 19"/>
                    <a:gd name="T59" fmla="*/ 15 h 19"/>
                    <a:gd name="T60" fmla="*/ 5 w 19"/>
                    <a:gd name="T61" fmla="*/ 18 h 19"/>
                    <a:gd name="T62" fmla="*/ 7 w 19"/>
                    <a:gd name="T63" fmla="*/ 18 h 19"/>
                    <a:gd name="T64" fmla="*/ 9 w 19"/>
                    <a:gd name="T65" fmla="*/ 18 h 19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9"/>
                    <a:gd name="T100" fmla="*/ 0 h 19"/>
                    <a:gd name="T101" fmla="*/ 19 w 19"/>
                    <a:gd name="T102" fmla="*/ 19 h 19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9" h="19">
                      <a:moveTo>
                        <a:pt x="9" y="18"/>
                      </a:moveTo>
                      <a:lnTo>
                        <a:pt x="10" y="18"/>
                      </a:lnTo>
                      <a:lnTo>
                        <a:pt x="12" y="18"/>
                      </a:lnTo>
                      <a:lnTo>
                        <a:pt x="14" y="15"/>
                      </a:lnTo>
                      <a:lnTo>
                        <a:pt x="15" y="13"/>
                      </a:lnTo>
                      <a:lnTo>
                        <a:pt x="16" y="13"/>
                      </a:lnTo>
                      <a:lnTo>
                        <a:pt x="18" y="12"/>
                      </a:lnTo>
                      <a:lnTo>
                        <a:pt x="18" y="10"/>
                      </a:lnTo>
                      <a:lnTo>
                        <a:pt x="18" y="9"/>
                      </a:lnTo>
                      <a:lnTo>
                        <a:pt x="18" y="6"/>
                      </a:lnTo>
                      <a:lnTo>
                        <a:pt x="18" y="4"/>
                      </a:lnTo>
                      <a:lnTo>
                        <a:pt x="16" y="3"/>
                      </a:lnTo>
                      <a:lnTo>
                        <a:pt x="15" y="1"/>
                      </a:lnTo>
                      <a:lnTo>
                        <a:pt x="14" y="1"/>
                      </a:lnTo>
                      <a:lnTo>
                        <a:pt x="12" y="0"/>
                      </a:lnTo>
                      <a:lnTo>
                        <a:pt x="10" y="0"/>
                      </a:lnTo>
                      <a:lnTo>
                        <a:pt x="9" y="0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3" y="1"/>
                      </a:lnTo>
                      <a:lnTo>
                        <a:pt x="2" y="1"/>
                      </a:lnTo>
                      <a:lnTo>
                        <a:pt x="1" y="3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9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1" y="13"/>
                      </a:lnTo>
                      <a:lnTo>
                        <a:pt x="2" y="13"/>
                      </a:lnTo>
                      <a:lnTo>
                        <a:pt x="3" y="15"/>
                      </a:lnTo>
                      <a:lnTo>
                        <a:pt x="5" y="18"/>
                      </a:lnTo>
                      <a:lnTo>
                        <a:pt x="7" y="18"/>
                      </a:lnTo>
                      <a:lnTo>
                        <a:pt x="9" y="18"/>
                      </a:lnTo>
                    </a:path>
                  </a:pathLst>
                </a:custGeom>
                <a:solidFill>
                  <a:srgbClr val="4C4C4C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 sz="1100"/>
                </a:p>
              </p:txBody>
            </p:sp>
            <p:sp>
              <p:nvSpPr>
                <p:cNvPr id="152" name="Freeform 488"/>
                <p:cNvSpPr>
                  <a:spLocks/>
                </p:cNvSpPr>
                <p:nvPr/>
              </p:nvSpPr>
              <p:spPr bwMode="auto">
                <a:xfrm>
                  <a:off x="1043" y="3457"/>
                  <a:ext cx="19" cy="58"/>
                </a:xfrm>
                <a:custGeom>
                  <a:avLst/>
                  <a:gdLst>
                    <a:gd name="T0" fmla="*/ 0 w 19"/>
                    <a:gd name="T1" fmla="*/ 49 h 59"/>
                    <a:gd name="T2" fmla="*/ 0 w 19"/>
                    <a:gd name="T3" fmla="*/ 11 h 59"/>
                    <a:gd name="T4" fmla="*/ 18 w 19"/>
                    <a:gd name="T5" fmla="*/ 0 h 59"/>
                    <a:gd name="T6" fmla="*/ 18 w 19"/>
                    <a:gd name="T7" fmla="*/ 37 h 59"/>
                    <a:gd name="T8" fmla="*/ 0 w 19"/>
                    <a:gd name="T9" fmla="*/ 49 h 5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"/>
                    <a:gd name="T16" fmla="*/ 0 h 59"/>
                    <a:gd name="T17" fmla="*/ 19 w 19"/>
                    <a:gd name="T18" fmla="*/ 59 h 5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" h="59">
                      <a:moveTo>
                        <a:pt x="0" y="58"/>
                      </a:moveTo>
                      <a:lnTo>
                        <a:pt x="0" y="11"/>
                      </a:lnTo>
                      <a:lnTo>
                        <a:pt x="18" y="0"/>
                      </a:lnTo>
                      <a:lnTo>
                        <a:pt x="18" y="46"/>
                      </a:lnTo>
                      <a:lnTo>
                        <a:pt x="0" y="58"/>
                      </a:lnTo>
                    </a:path>
                  </a:pathLst>
                </a:custGeom>
                <a:solidFill>
                  <a:srgbClr val="CEA247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 sz="1100"/>
                </a:p>
              </p:txBody>
            </p:sp>
            <p:sp>
              <p:nvSpPr>
                <p:cNvPr id="153" name="Freeform 489"/>
                <p:cNvSpPr>
                  <a:spLocks/>
                </p:cNvSpPr>
                <p:nvPr/>
              </p:nvSpPr>
              <p:spPr bwMode="auto">
                <a:xfrm>
                  <a:off x="1067" y="3437"/>
                  <a:ext cx="19" cy="60"/>
                </a:xfrm>
                <a:custGeom>
                  <a:avLst/>
                  <a:gdLst>
                    <a:gd name="T0" fmla="*/ 0 w 19"/>
                    <a:gd name="T1" fmla="*/ 59 h 60"/>
                    <a:gd name="T2" fmla="*/ 0 w 19"/>
                    <a:gd name="T3" fmla="*/ 11 h 60"/>
                    <a:gd name="T4" fmla="*/ 18 w 19"/>
                    <a:gd name="T5" fmla="*/ 0 h 60"/>
                    <a:gd name="T6" fmla="*/ 18 w 19"/>
                    <a:gd name="T7" fmla="*/ 47 h 60"/>
                    <a:gd name="T8" fmla="*/ 0 w 19"/>
                    <a:gd name="T9" fmla="*/ 59 h 6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"/>
                    <a:gd name="T16" fmla="*/ 0 h 60"/>
                    <a:gd name="T17" fmla="*/ 19 w 19"/>
                    <a:gd name="T18" fmla="*/ 60 h 6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" h="60">
                      <a:moveTo>
                        <a:pt x="0" y="59"/>
                      </a:moveTo>
                      <a:lnTo>
                        <a:pt x="0" y="11"/>
                      </a:lnTo>
                      <a:lnTo>
                        <a:pt x="18" y="0"/>
                      </a:lnTo>
                      <a:lnTo>
                        <a:pt x="18" y="47"/>
                      </a:lnTo>
                      <a:lnTo>
                        <a:pt x="0" y="59"/>
                      </a:lnTo>
                    </a:path>
                  </a:pathLst>
                </a:custGeom>
                <a:solidFill>
                  <a:srgbClr val="CEA247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 sz="1100"/>
                </a:p>
              </p:txBody>
            </p:sp>
            <p:sp>
              <p:nvSpPr>
                <p:cNvPr id="154" name="Freeform 490"/>
                <p:cNvSpPr>
                  <a:spLocks/>
                </p:cNvSpPr>
                <p:nvPr/>
              </p:nvSpPr>
              <p:spPr bwMode="auto">
                <a:xfrm>
                  <a:off x="815" y="3504"/>
                  <a:ext cx="128" cy="75"/>
                </a:xfrm>
                <a:custGeom>
                  <a:avLst/>
                  <a:gdLst>
                    <a:gd name="T0" fmla="*/ 127 w 128"/>
                    <a:gd name="T1" fmla="*/ 74 h 75"/>
                    <a:gd name="T2" fmla="*/ 0 w 128"/>
                    <a:gd name="T3" fmla="*/ 47 h 75"/>
                    <a:gd name="T4" fmla="*/ 58 w 128"/>
                    <a:gd name="T5" fmla="*/ 0 h 75"/>
                    <a:gd name="T6" fmla="*/ 127 w 128"/>
                    <a:gd name="T7" fmla="*/ 13 h 75"/>
                    <a:gd name="T8" fmla="*/ 127 w 128"/>
                    <a:gd name="T9" fmla="*/ 74 h 7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8"/>
                    <a:gd name="T16" fmla="*/ 0 h 75"/>
                    <a:gd name="T17" fmla="*/ 128 w 128"/>
                    <a:gd name="T18" fmla="*/ 75 h 7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8" h="75">
                      <a:moveTo>
                        <a:pt x="127" y="74"/>
                      </a:moveTo>
                      <a:lnTo>
                        <a:pt x="0" y="47"/>
                      </a:lnTo>
                      <a:lnTo>
                        <a:pt x="58" y="0"/>
                      </a:lnTo>
                      <a:lnTo>
                        <a:pt x="127" y="13"/>
                      </a:lnTo>
                      <a:lnTo>
                        <a:pt x="127" y="74"/>
                      </a:lnTo>
                    </a:path>
                  </a:pathLst>
                </a:custGeom>
                <a:solidFill>
                  <a:srgbClr val="96969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 sz="1100"/>
                </a:p>
              </p:txBody>
            </p:sp>
            <p:grpSp>
              <p:nvGrpSpPr>
                <p:cNvPr id="155" name="Group 491"/>
                <p:cNvGrpSpPr>
                  <a:grpSpLocks/>
                </p:cNvGrpSpPr>
                <p:nvPr/>
              </p:nvGrpSpPr>
              <p:grpSpPr bwMode="auto">
                <a:xfrm>
                  <a:off x="909" y="3557"/>
                  <a:ext cx="101" cy="70"/>
                  <a:chOff x="909" y="3557"/>
                  <a:chExt cx="101" cy="70"/>
                </a:xfrm>
              </p:grpSpPr>
              <p:sp>
                <p:nvSpPr>
                  <p:cNvPr id="193" name="Freeform 492"/>
                  <p:cNvSpPr>
                    <a:spLocks/>
                  </p:cNvSpPr>
                  <p:nvPr/>
                </p:nvSpPr>
                <p:spPr bwMode="auto">
                  <a:xfrm>
                    <a:off x="910" y="3599"/>
                    <a:ext cx="23" cy="22"/>
                  </a:xfrm>
                  <a:custGeom>
                    <a:avLst/>
                    <a:gdLst>
                      <a:gd name="T0" fmla="*/ 0 w 23"/>
                      <a:gd name="T1" fmla="*/ 0 h 21"/>
                      <a:gd name="T2" fmla="*/ 0 w 23"/>
                      <a:gd name="T3" fmla="*/ 22 h 21"/>
                      <a:gd name="T4" fmla="*/ 22 w 23"/>
                      <a:gd name="T5" fmla="*/ 29 h 21"/>
                      <a:gd name="T6" fmla="*/ 22 w 23"/>
                      <a:gd name="T7" fmla="*/ 6 h 21"/>
                      <a:gd name="T8" fmla="*/ 0 w 23"/>
                      <a:gd name="T9" fmla="*/ 0 h 2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3"/>
                      <a:gd name="T16" fmla="*/ 0 h 21"/>
                      <a:gd name="T17" fmla="*/ 23 w 23"/>
                      <a:gd name="T18" fmla="*/ 21 h 2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3" h="21">
                        <a:moveTo>
                          <a:pt x="0" y="0"/>
                        </a:moveTo>
                        <a:lnTo>
                          <a:pt x="0" y="13"/>
                        </a:lnTo>
                        <a:lnTo>
                          <a:pt x="22" y="20"/>
                        </a:lnTo>
                        <a:lnTo>
                          <a:pt x="22" y="6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33CC33"/>
                  </a:solidFill>
                  <a:ln w="9525" cap="rnd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sz="1100"/>
                  </a:p>
                </p:txBody>
              </p:sp>
              <p:sp>
                <p:nvSpPr>
                  <p:cNvPr id="194" name="Freeform 493"/>
                  <p:cNvSpPr>
                    <a:spLocks/>
                  </p:cNvSpPr>
                  <p:nvPr/>
                </p:nvSpPr>
                <p:spPr bwMode="auto">
                  <a:xfrm>
                    <a:off x="933" y="3596"/>
                    <a:ext cx="19" cy="25"/>
                  </a:xfrm>
                  <a:custGeom>
                    <a:avLst/>
                    <a:gdLst>
                      <a:gd name="T0" fmla="*/ 0 w 19"/>
                      <a:gd name="T1" fmla="*/ 24 h 25"/>
                      <a:gd name="T2" fmla="*/ 0 w 19"/>
                      <a:gd name="T3" fmla="*/ 10 h 25"/>
                      <a:gd name="T4" fmla="*/ 18 w 19"/>
                      <a:gd name="T5" fmla="*/ 0 h 25"/>
                      <a:gd name="T6" fmla="*/ 18 w 19"/>
                      <a:gd name="T7" fmla="*/ 13 h 25"/>
                      <a:gd name="T8" fmla="*/ 0 w 19"/>
                      <a:gd name="T9" fmla="*/ 24 h 2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9"/>
                      <a:gd name="T16" fmla="*/ 0 h 25"/>
                      <a:gd name="T17" fmla="*/ 19 w 19"/>
                      <a:gd name="T18" fmla="*/ 25 h 2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9" h="25">
                        <a:moveTo>
                          <a:pt x="0" y="24"/>
                        </a:moveTo>
                        <a:lnTo>
                          <a:pt x="0" y="10"/>
                        </a:lnTo>
                        <a:lnTo>
                          <a:pt x="18" y="0"/>
                        </a:lnTo>
                        <a:lnTo>
                          <a:pt x="18" y="13"/>
                        </a:lnTo>
                        <a:lnTo>
                          <a:pt x="0" y="24"/>
                        </a:lnTo>
                      </a:path>
                    </a:pathLst>
                  </a:custGeom>
                  <a:solidFill>
                    <a:srgbClr val="009966"/>
                  </a:solidFill>
                  <a:ln w="9525" cap="rnd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sz="1100"/>
                  </a:p>
                </p:txBody>
              </p:sp>
              <p:sp>
                <p:nvSpPr>
                  <p:cNvPr id="195" name="Freeform 494"/>
                  <p:cNvSpPr>
                    <a:spLocks/>
                  </p:cNvSpPr>
                  <p:nvPr/>
                </p:nvSpPr>
                <p:spPr bwMode="auto">
                  <a:xfrm>
                    <a:off x="910" y="3590"/>
                    <a:ext cx="34" cy="18"/>
                  </a:xfrm>
                  <a:custGeom>
                    <a:avLst/>
                    <a:gdLst>
                      <a:gd name="T0" fmla="*/ 21 w 34"/>
                      <a:gd name="T1" fmla="*/ 9 h 19"/>
                      <a:gd name="T2" fmla="*/ 33 w 34"/>
                      <a:gd name="T3" fmla="*/ 6 h 19"/>
                      <a:gd name="T4" fmla="*/ 14 w 34"/>
                      <a:gd name="T5" fmla="*/ 0 h 19"/>
                      <a:gd name="T6" fmla="*/ 0 w 34"/>
                      <a:gd name="T7" fmla="*/ 9 h 19"/>
                      <a:gd name="T8" fmla="*/ 21 w 34"/>
                      <a:gd name="T9" fmla="*/ 9 h 1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4"/>
                      <a:gd name="T16" fmla="*/ 0 h 19"/>
                      <a:gd name="T17" fmla="*/ 34 w 34"/>
                      <a:gd name="T18" fmla="*/ 19 h 1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4" h="19">
                        <a:moveTo>
                          <a:pt x="21" y="18"/>
                        </a:moveTo>
                        <a:lnTo>
                          <a:pt x="33" y="6"/>
                        </a:lnTo>
                        <a:lnTo>
                          <a:pt x="14" y="0"/>
                        </a:lnTo>
                        <a:lnTo>
                          <a:pt x="0" y="10"/>
                        </a:lnTo>
                        <a:lnTo>
                          <a:pt x="21" y="18"/>
                        </a:lnTo>
                      </a:path>
                    </a:pathLst>
                  </a:custGeom>
                  <a:solidFill>
                    <a:srgbClr val="B7EDB7"/>
                  </a:solidFill>
                  <a:ln w="9525" cap="rnd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sz="1100"/>
                  </a:p>
                </p:txBody>
              </p:sp>
              <p:sp>
                <p:nvSpPr>
                  <p:cNvPr id="196" name="Freeform 495"/>
                  <p:cNvSpPr>
                    <a:spLocks/>
                  </p:cNvSpPr>
                  <p:nvPr/>
                </p:nvSpPr>
                <p:spPr bwMode="auto">
                  <a:xfrm>
                    <a:off x="910" y="3585"/>
                    <a:ext cx="23" cy="19"/>
                  </a:xfrm>
                  <a:custGeom>
                    <a:avLst/>
                    <a:gdLst>
                      <a:gd name="T0" fmla="*/ 0 w 23"/>
                      <a:gd name="T1" fmla="*/ 0 h 20"/>
                      <a:gd name="T2" fmla="*/ 0 w 23"/>
                      <a:gd name="T3" fmla="*/ 10 h 20"/>
                      <a:gd name="T4" fmla="*/ 22 w 23"/>
                      <a:gd name="T5" fmla="*/ 10 h 20"/>
                      <a:gd name="T6" fmla="*/ 22 w 23"/>
                      <a:gd name="T7" fmla="*/ 5 h 20"/>
                      <a:gd name="T8" fmla="*/ 0 w 23"/>
                      <a:gd name="T9" fmla="*/ 0 h 2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3"/>
                      <a:gd name="T16" fmla="*/ 0 h 20"/>
                      <a:gd name="T17" fmla="*/ 23 w 23"/>
                      <a:gd name="T18" fmla="*/ 20 h 2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3" h="20">
                        <a:moveTo>
                          <a:pt x="0" y="0"/>
                        </a:moveTo>
                        <a:lnTo>
                          <a:pt x="0" y="12"/>
                        </a:lnTo>
                        <a:lnTo>
                          <a:pt x="22" y="19"/>
                        </a:lnTo>
                        <a:lnTo>
                          <a:pt x="22" y="5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33CC33"/>
                  </a:solidFill>
                  <a:ln w="9525" cap="rnd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sz="1100"/>
                  </a:p>
                </p:txBody>
              </p:sp>
              <p:sp>
                <p:nvSpPr>
                  <p:cNvPr id="197" name="Freeform 496"/>
                  <p:cNvSpPr>
                    <a:spLocks/>
                  </p:cNvSpPr>
                  <p:nvPr/>
                </p:nvSpPr>
                <p:spPr bwMode="auto">
                  <a:xfrm>
                    <a:off x="933" y="3578"/>
                    <a:ext cx="19" cy="25"/>
                  </a:xfrm>
                  <a:custGeom>
                    <a:avLst/>
                    <a:gdLst>
                      <a:gd name="T0" fmla="*/ 0 w 19"/>
                      <a:gd name="T1" fmla="*/ 24 h 25"/>
                      <a:gd name="T2" fmla="*/ 0 w 19"/>
                      <a:gd name="T3" fmla="*/ 10 h 25"/>
                      <a:gd name="T4" fmla="*/ 18 w 19"/>
                      <a:gd name="T5" fmla="*/ 0 h 25"/>
                      <a:gd name="T6" fmla="*/ 18 w 19"/>
                      <a:gd name="T7" fmla="*/ 14 h 25"/>
                      <a:gd name="T8" fmla="*/ 0 w 19"/>
                      <a:gd name="T9" fmla="*/ 24 h 2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9"/>
                      <a:gd name="T16" fmla="*/ 0 h 25"/>
                      <a:gd name="T17" fmla="*/ 19 w 19"/>
                      <a:gd name="T18" fmla="*/ 25 h 2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9" h="25">
                        <a:moveTo>
                          <a:pt x="0" y="24"/>
                        </a:moveTo>
                        <a:lnTo>
                          <a:pt x="0" y="10"/>
                        </a:lnTo>
                        <a:lnTo>
                          <a:pt x="18" y="0"/>
                        </a:lnTo>
                        <a:lnTo>
                          <a:pt x="18" y="14"/>
                        </a:lnTo>
                        <a:lnTo>
                          <a:pt x="0" y="24"/>
                        </a:lnTo>
                      </a:path>
                    </a:pathLst>
                  </a:custGeom>
                  <a:solidFill>
                    <a:srgbClr val="009966"/>
                  </a:solidFill>
                  <a:ln w="9525" cap="rnd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sz="1100"/>
                  </a:p>
                </p:txBody>
              </p:sp>
              <p:sp>
                <p:nvSpPr>
                  <p:cNvPr id="198" name="Freeform 497"/>
                  <p:cNvSpPr>
                    <a:spLocks/>
                  </p:cNvSpPr>
                  <p:nvPr/>
                </p:nvSpPr>
                <p:spPr bwMode="auto">
                  <a:xfrm>
                    <a:off x="911" y="3574"/>
                    <a:ext cx="33" cy="18"/>
                  </a:xfrm>
                  <a:custGeom>
                    <a:avLst/>
                    <a:gdLst>
                      <a:gd name="T0" fmla="*/ 21 w 33"/>
                      <a:gd name="T1" fmla="*/ 17 h 18"/>
                      <a:gd name="T2" fmla="*/ 32 w 33"/>
                      <a:gd name="T3" fmla="*/ 5 h 18"/>
                      <a:gd name="T4" fmla="*/ 13 w 33"/>
                      <a:gd name="T5" fmla="*/ 0 h 18"/>
                      <a:gd name="T6" fmla="*/ 0 w 33"/>
                      <a:gd name="T7" fmla="*/ 10 h 18"/>
                      <a:gd name="T8" fmla="*/ 21 w 33"/>
                      <a:gd name="T9" fmla="*/ 17 h 1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3"/>
                      <a:gd name="T16" fmla="*/ 0 h 18"/>
                      <a:gd name="T17" fmla="*/ 33 w 33"/>
                      <a:gd name="T18" fmla="*/ 18 h 1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3" h="18">
                        <a:moveTo>
                          <a:pt x="21" y="17"/>
                        </a:moveTo>
                        <a:lnTo>
                          <a:pt x="32" y="5"/>
                        </a:lnTo>
                        <a:lnTo>
                          <a:pt x="13" y="0"/>
                        </a:lnTo>
                        <a:lnTo>
                          <a:pt x="0" y="10"/>
                        </a:lnTo>
                        <a:lnTo>
                          <a:pt x="21" y="17"/>
                        </a:lnTo>
                      </a:path>
                    </a:pathLst>
                  </a:custGeom>
                  <a:solidFill>
                    <a:srgbClr val="B7EDB7"/>
                  </a:solidFill>
                  <a:ln w="9525" cap="rnd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sz="1100"/>
                  </a:p>
                </p:txBody>
              </p:sp>
              <p:sp>
                <p:nvSpPr>
                  <p:cNvPr id="199" name="Freeform 498"/>
                  <p:cNvSpPr>
                    <a:spLocks/>
                  </p:cNvSpPr>
                  <p:nvPr/>
                </p:nvSpPr>
                <p:spPr bwMode="auto">
                  <a:xfrm>
                    <a:off x="909" y="3567"/>
                    <a:ext cx="22" cy="20"/>
                  </a:xfrm>
                  <a:custGeom>
                    <a:avLst/>
                    <a:gdLst>
                      <a:gd name="T0" fmla="*/ 0 w 22"/>
                      <a:gd name="T1" fmla="*/ 0 h 21"/>
                      <a:gd name="T2" fmla="*/ 0 w 22"/>
                      <a:gd name="T3" fmla="*/ 10 h 21"/>
                      <a:gd name="T4" fmla="*/ 21 w 22"/>
                      <a:gd name="T5" fmla="*/ 11 h 21"/>
                      <a:gd name="T6" fmla="*/ 21 w 22"/>
                      <a:gd name="T7" fmla="*/ 6 h 21"/>
                      <a:gd name="T8" fmla="*/ 0 w 22"/>
                      <a:gd name="T9" fmla="*/ 0 h 2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2"/>
                      <a:gd name="T16" fmla="*/ 0 h 21"/>
                      <a:gd name="T17" fmla="*/ 22 w 22"/>
                      <a:gd name="T18" fmla="*/ 21 h 2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2" h="21">
                        <a:moveTo>
                          <a:pt x="0" y="0"/>
                        </a:moveTo>
                        <a:lnTo>
                          <a:pt x="0" y="14"/>
                        </a:lnTo>
                        <a:lnTo>
                          <a:pt x="21" y="20"/>
                        </a:lnTo>
                        <a:lnTo>
                          <a:pt x="21" y="6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33CC33"/>
                  </a:solidFill>
                  <a:ln w="9525" cap="rnd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sz="1100"/>
                  </a:p>
                </p:txBody>
              </p:sp>
              <p:sp>
                <p:nvSpPr>
                  <p:cNvPr id="200" name="Freeform 499"/>
                  <p:cNvSpPr>
                    <a:spLocks/>
                  </p:cNvSpPr>
                  <p:nvPr/>
                </p:nvSpPr>
                <p:spPr bwMode="auto">
                  <a:xfrm>
                    <a:off x="930" y="3563"/>
                    <a:ext cx="19" cy="25"/>
                  </a:xfrm>
                  <a:custGeom>
                    <a:avLst/>
                    <a:gdLst>
                      <a:gd name="T0" fmla="*/ 0 w 19"/>
                      <a:gd name="T1" fmla="*/ 24 h 25"/>
                      <a:gd name="T2" fmla="*/ 0 w 19"/>
                      <a:gd name="T3" fmla="*/ 10 h 25"/>
                      <a:gd name="T4" fmla="*/ 18 w 19"/>
                      <a:gd name="T5" fmla="*/ 0 h 25"/>
                      <a:gd name="T6" fmla="*/ 18 w 19"/>
                      <a:gd name="T7" fmla="*/ 13 h 25"/>
                      <a:gd name="T8" fmla="*/ 0 w 19"/>
                      <a:gd name="T9" fmla="*/ 24 h 2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9"/>
                      <a:gd name="T16" fmla="*/ 0 h 25"/>
                      <a:gd name="T17" fmla="*/ 19 w 19"/>
                      <a:gd name="T18" fmla="*/ 25 h 2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9" h="25">
                        <a:moveTo>
                          <a:pt x="0" y="24"/>
                        </a:moveTo>
                        <a:lnTo>
                          <a:pt x="0" y="10"/>
                        </a:lnTo>
                        <a:lnTo>
                          <a:pt x="18" y="0"/>
                        </a:lnTo>
                        <a:lnTo>
                          <a:pt x="18" y="13"/>
                        </a:lnTo>
                        <a:lnTo>
                          <a:pt x="0" y="24"/>
                        </a:lnTo>
                      </a:path>
                    </a:pathLst>
                  </a:custGeom>
                  <a:solidFill>
                    <a:srgbClr val="009966"/>
                  </a:solidFill>
                  <a:ln w="9525" cap="rnd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sz="1100"/>
                  </a:p>
                </p:txBody>
              </p:sp>
              <p:sp>
                <p:nvSpPr>
                  <p:cNvPr id="201" name="Freeform 500"/>
                  <p:cNvSpPr>
                    <a:spLocks/>
                  </p:cNvSpPr>
                  <p:nvPr/>
                </p:nvSpPr>
                <p:spPr bwMode="auto">
                  <a:xfrm>
                    <a:off x="910" y="3557"/>
                    <a:ext cx="34" cy="19"/>
                  </a:xfrm>
                  <a:custGeom>
                    <a:avLst/>
                    <a:gdLst>
                      <a:gd name="T0" fmla="*/ 30 w 33"/>
                      <a:gd name="T1" fmla="*/ 18 h 19"/>
                      <a:gd name="T2" fmla="*/ 41 w 33"/>
                      <a:gd name="T3" fmla="*/ 6 h 19"/>
                      <a:gd name="T4" fmla="*/ 13 w 33"/>
                      <a:gd name="T5" fmla="*/ 0 h 19"/>
                      <a:gd name="T6" fmla="*/ 0 w 33"/>
                      <a:gd name="T7" fmla="*/ 10 h 19"/>
                      <a:gd name="T8" fmla="*/ 30 w 33"/>
                      <a:gd name="T9" fmla="*/ 18 h 1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3"/>
                      <a:gd name="T16" fmla="*/ 0 h 19"/>
                      <a:gd name="T17" fmla="*/ 33 w 33"/>
                      <a:gd name="T18" fmla="*/ 19 h 1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3" h="19">
                        <a:moveTo>
                          <a:pt x="21" y="18"/>
                        </a:moveTo>
                        <a:lnTo>
                          <a:pt x="32" y="6"/>
                        </a:lnTo>
                        <a:lnTo>
                          <a:pt x="13" y="0"/>
                        </a:lnTo>
                        <a:lnTo>
                          <a:pt x="0" y="10"/>
                        </a:lnTo>
                        <a:lnTo>
                          <a:pt x="21" y="18"/>
                        </a:lnTo>
                      </a:path>
                    </a:pathLst>
                  </a:custGeom>
                  <a:solidFill>
                    <a:srgbClr val="B7EDB7"/>
                  </a:solidFill>
                  <a:ln w="9525" cap="rnd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sz="1100"/>
                  </a:p>
                </p:txBody>
              </p:sp>
              <p:sp>
                <p:nvSpPr>
                  <p:cNvPr id="202" name="Freeform 501"/>
                  <p:cNvSpPr>
                    <a:spLocks/>
                  </p:cNvSpPr>
                  <p:nvPr/>
                </p:nvSpPr>
                <p:spPr bwMode="auto">
                  <a:xfrm>
                    <a:off x="941" y="3603"/>
                    <a:ext cx="23" cy="20"/>
                  </a:xfrm>
                  <a:custGeom>
                    <a:avLst/>
                    <a:gdLst>
                      <a:gd name="T0" fmla="*/ 0 w 23"/>
                      <a:gd name="T1" fmla="*/ 0 h 21"/>
                      <a:gd name="T2" fmla="*/ 0 w 23"/>
                      <a:gd name="T3" fmla="*/ 10 h 21"/>
                      <a:gd name="T4" fmla="*/ 22 w 23"/>
                      <a:gd name="T5" fmla="*/ 11 h 21"/>
                      <a:gd name="T6" fmla="*/ 22 w 23"/>
                      <a:gd name="T7" fmla="*/ 6 h 21"/>
                      <a:gd name="T8" fmla="*/ 0 w 23"/>
                      <a:gd name="T9" fmla="*/ 0 h 2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3"/>
                      <a:gd name="T16" fmla="*/ 0 h 21"/>
                      <a:gd name="T17" fmla="*/ 23 w 23"/>
                      <a:gd name="T18" fmla="*/ 21 h 2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3" h="21">
                        <a:moveTo>
                          <a:pt x="0" y="0"/>
                        </a:moveTo>
                        <a:lnTo>
                          <a:pt x="0" y="13"/>
                        </a:lnTo>
                        <a:lnTo>
                          <a:pt x="22" y="20"/>
                        </a:lnTo>
                        <a:lnTo>
                          <a:pt x="22" y="6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33CC33"/>
                  </a:solidFill>
                  <a:ln w="9525" cap="rnd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sz="1100"/>
                  </a:p>
                </p:txBody>
              </p:sp>
              <p:sp>
                <p:nvSpPr>
                  <p:cNvPr id="203" name="Freeform 502"/>
                  <p:cNvSpPr>
                    <a:spLocks/>
                  </p:cNvSpPr>
                  <p:nvPr/>
                </p:nvSpPr>
                <p:spPr bwMode="auto">
                  <a:xfrm>
                    <a:off x="962" y="3599"/>
                    <a:ext cx="18" cy="24"/>
                  </a:xfrm>
                  <a:custGeom>
                    <a:avLst/>
                    <a:gdLst>
                      <a:gd name="T0" fmla="*/ 0 w 18"/>
                      <a:gd name="T1" fmla="*/ 15 h 25"/>
                      <a:gd name="T2" fmla="*/ 0 w 18"/>
                      <a:gd name="T3" fmla="*/ 10 h 25"/>
                      <a:gd name="T4" fmla="*/ 17 w 18"/>
                      <a:gd name="T5" fmla="*/ 0 h 25"/>
                      <a:gd name="T6" fmla="*/ 17 w 18"/>
                      <a:gd name="T7" fmla="*/ 12 h 25"/>
                      <a:gd name="T8" fmla="*/ 0 w 18"/>
                      <a:gd name="T9" fmla="*/ 15 h 2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8"/>
                      <a:gd name="T16" fmla="*/ 0 h 25"/>
                      <a:gd name="T17" fmla="*/ 18 w 18"/>
                      <a:gd name="T18" fmla="*/ 25 h 2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8" h="25">
                        <a:moveTo>
                          <a:pt x="0" y="24"/>
                        </a:moveTo>
                        <a:lnTo>
                          <a:pt x="0" y="10"/>
                        </a:lnTo>
                        <a:lnTo>
                          <a:pt x="17" y="0"/>
                        </a:lnTo>
                        <a:lnTo>
                          <a:pt x="17" y="14"/>
                        </a:lnTo>
                        <a:lnTo>
                          <a:pt x="0" y="24"/>
                        </a:lnTo>
                      </a:path>
                    </a:pathLst>
                  </a:custGeom>
                  <a:solidFill>
                    <a:srgbClr val="009966"/>
                  </a:solidFill>
                  <a:ln w="9525" cap="rnd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sz="1100"/>
                  </a:p>
                </p:txBody>
              </p:sp>
              <p:sp>
                <p:nvSpPr>
                  <p:cNvPr id="204" name="Freeform 503"/>
                  <p:cNvSpPr>
                    <a:spLocks/>
                  </p:cNvSpPr>
                  <p:nvPr/>
                </p:nvSpPr>
                <p:spPr bwMode="auto">
                  <a:xfrm>
                    <a:off x="941" y="3592"/>
                    <a:ext cx="34" cy="19"/>
                  </a:xfrm>
                  <a:custGeom>
                    <a:avLst/>
                    <a:gdLst>
                      <a:gd name="T0" fmla="*/ 21 w 34"/>
                      <a:gd name="T1" fmla="*/ 18 h 19"/>
                      <a:gd name="T2" fmla="*/ 33 w 34"/>
                      <a:gd name="T3" fmla="*/ 6 h 19"/>
                      <a:gd name="T4" fmla="*/ 14 w 34"/>
                      <a:gd name="T5" fmla="*/ 0 h 19"/>
                      <a:gd name="T6" fmla="*/ 0 w 34"/>
                      <a:gd name="T7" fmla="*/ 10 h 19"/>
                      <a:gd name="T8" fmla="*/ 21 w 34"/>
                      <a:gd name="T9" fmla="*/ 18 h 1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4"/>
                      <a:gd name="T16" fmla="*/ 0 h 19"/>
                      <a:gd name="T17" fmla="*/ 34 w 34"/>
                      <a:gd name="T18" fmla="*/ 19 h 1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4" h="19">
                        <a:moveTo>
                          <a:pt x="21" y="18"/>
                        </a:moveTo>
                        <a:lnTo>
                          <a:pt x="33" y="6"/>
                        </a:lnTo>
                        <a:lnTo>
                          <a:pt x="14" y="0"/>
                        </a:lnTo>
                        <a:lnTo>
                          <a:pt x="0" y="10"/>
                        </a:lnTo>
                        <a:lnTo>
                          <a:pt x="21" y="18"/>
                        </a:lnTo>
                      </a:path>
                    </a:pathLst>
                  </a:custGeom>
                  <a:solidFill>
                    <a:srgbClr val="B7EDB7"/>
                  </a:solidFill>
                  <a:ln w="9525" cap="rnd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sz="1100"/>
                  </a:p>
                </p:txBody>
              </p:sp>
              <p:sp>
                <p:nvSpPr>
                  <p:cNvPr id="205" name="Freeform 504"/>
                  <p:cNvSpPr>
                    <a:spLocks/>
                  </p:cNvSpPr>
                  <p:nvPr/>
                </p:nvSpPr>
                <p:spPr bwMode="auto">
                  <a:xfrm>
                    <a:off x="941" y="3587"/>
                    <a:ext cx="22" cy="20"/>
                  </a:xfrm>
                  <a:custGeom>
                    <a:avLst/>
                    <a:gdLst>
                      <a:gd name="T0" fmla="*/ 0 w 22"/>
                      <a:gd name="T1" fmla="*/ 0 h 21"/>
                      <a:gd name="T2" fmla="*/ 0 w 22"/>
                      <a:gd name="T3" fmla="*/ 10 h 21"/>
                      <a:gd name="T4" fmla="*/ 21 w 22"/>
                      <a:gd name="T5" fmla="*/ 11 h 21"/>
                      <a:gd name="T6" fmla="*/ 21 w 22"/>
                      <a:gd name="T7" fmla="*/ 6 h 21"/>
                      <a:gd name="T8" fmla="*/ 0 w 22"/>
                      <a:gd name="T9" fmla="*/ 0 h 2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2"/>
                      <a:gd name="T16" fmla="*/ 0 h 21"/>
                      <a:gd name="T17" fmla="*/ 22 w 22"/>
                      <a:gd name="T18" fmla="*/ 21 h 2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2" h="21">
                        <a:moveTo>
                          <a:pt x="0" y="0"/>
                        </a:moveTo>
                        <a:lnTo>
                          <a:pt x="0" y="13"/>
                        </a:lnTo>
                        <a:lnTo>
                          <a:pt x="21" y="20"/>
                        </a:lnTo>
                        <a:lnTo>
                          <a:pt x="21" y="6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33CC33"/>
                  </a:solidFill>
                  <a:ln w="9525" cap="rnd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sz="1100"/>
                  </a:p>
                </p:txBody>
              </p:sp>
              <p:sp>
                <p:nvSpPr>
                  <p:cNvPr id="206" name="Freeform 505"/>
                  <p:cNvSpPr>
                    <a:spLocks/>
                  </p:cNvSpPr>
                  <p:nvPr/>
                </p:nvSpPr>
                <p:spPr bwMode="auto">
                  <a:xfrm>
                    <a:off x="962" y="3581"/>
                    <a:ext cx="17" cy="26"/>
                  </a:xfrm>
                  <a:custGeom>
                    <a:avLst/>
                    <a:gdLst>
                      <a:gd name="T0" fmla="*/ 0 w 18"/>
                      <a:gd name="T1" fmla="*/ 17 h 27"/>
                      <a:gd name="T2" fmla="*/ 0 w 18"/>
                      <a:gd name="T3" fmla="*/ 10 h 27"/>
                      <a:gd name="T4" fmla="*/ 9 w 18"/>
                      <a:gd name="T5" fmla="*/ 0 h 27"/>
                      <a:gd name="T6" fmla="*/ 9 w 18"/>
                      <a:gd name="T7" fmla="*/ 13 h 27"/>
                      <a:gd name="T8" fmla="*/ 0 w 18"/>
                      <a:gd name="T9" fmla="*/ 17 h 2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8"/>
                      <a:gd name="T16" fmla="*/ 0 h 27"/>
                      <a:gd name="T17" fmla="*/ 18 w 18"/>
                      <a:gd name="T18" fmla="*/ 27 h 2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8" h="27">
                        <a:moveTo>
                          <a:pt x="0" y="26"/>
                        </a:moveTo>
                        <a:lnTo>
                          <a:pt x="0" y="10"/>
                        </a:lnTo>
                        <a:lnTo>
                          <a:pt x="17" y="0"/>
                        </a:lnTo>
                        <a:lnTo>
                          <a:pt x="17" y="14"/>
                        </a:lnTo>
                        <a:lnTo>
                          <a:pt x="0" y="26"/>
                        </a:lnTo>
                      </a:path>
                    </a:pathLst>
                  </a:custGeom>
                  <a:solidFill>
                    <a:srgbClr val="009966"/>
                  </a:solidFill>
                  <a:ln w="9525" cap="rnd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sz="1100"/>
                  </a:p>
                </p:txBody>
              </p:sp>
              <p:sp>
                <p:nvSpPr>
                  <p:cNvPr id="207" name="Freeform 506"/>
                  <p:cNvSpPr>
                    <a:spLocks/>
                  </p:cNvSpPr>
                  <p:nvPr/>
                </p:nvSpPr>
                <p:spPr bwMode="auto">
                  <a:xfrm>
                    <a:off x="941" y="3577"/>
                    <a:ext cx="33" cy="19"/>
                  </a:xfrm>
                  <a:custGeom>
                    <a:avLst/>
                    <a:gdLst>
                      <a:gd name="T0" fmla="*/ 20 w 33"/>
                      <a:gd name="T1" fmla="*/ 18 h 19"/>
                      <a:gd name="T2" fmla="*/ 32 w 33"/>
                      <a:gd name="T3" fmla="*/ 5 h 19"/>
                      <a:gd name="T4" fmla="*/ 13 w 33"/>
                      <a:gd name="T5" fmla="*/ 0 h 19"/>
                      <a:gd name="T6" fmla="*/ 0 w 33"/>
                      <a:gd name="T7" fmla="*/ 10 h 19"/>
                      <a:gd name="T8" fmla="*/ 20 w 33"/>
                      <a:gd name="T9" fmla="*/ 18 h 1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3"/>
                      <a:gd name="T16" fmla="*/ 0 h 19"/>
                      <a:gd name="T17" fmla="*/ 33 w 33"/>
                      <a:gd name="T18" fmla="*/ 19 h 1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3" h="19">
                        <a:moveTo>
                          <a:pt x="20" y="18"/>
                        </a:moveTo>
                        <a:lnTo>
                          <a:pt x="32" y="5"/>
                        </a:lnTo>
                        <a:lnTo>
                          <a:pt x="13" y="0"/>
                        </a:lnTo>
                        <a:lnTo>
                          <a:pt x="0" y="10"/>
                        </a:lnTo>
                        <a:lnTo>
                          <a:pt x="20" y="18"/>
                        </a:lnTo>
                      </a:path>
                    </a:pathLst>
                  </a:custGeom>
                  <a:solidFill>
                    <a:srgbClr val="B7EDB7"/>
                  </a:solidFill>
                  <a:ln w="9525" cap="rnd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sz="1100"/>
                  </a:p>
                </p:txBody>
              </p:sp>
              <p:sp>
                <p:nvSpPr>
                  <p:cNvPr id="208" name="Freeform 507"/>
                  <p:cNvSpPr>
                    <a:spLocks/>
                  </p:cNvSpPr>
                  <p:nvPr/>
                </p:nvSpPr>
                <p:spPr bwMode="auto">
                  <a:xfrm>
                    <a:off x="939" y="3570"/>
                    <a:ext cx="23" cy="22"/>
                  </a:xfrm>
                  <a:custGeom>
                    <a:avLst/>
                    <a:gdLst>
                      <a:gd name="T0" fmla="*/ 0 w 22"/>
                      <a:gd name="T1" fmla="*/ 0 h 21"/>
                      <a:gd name="T2" fmla="*/ 0 w 22"/>
                      <a:gd name="T3" fmla="*/ 22 h 21"/>
                      <a:gd name="T4" fmla="*/ 30 w 22"/>
                      <a:gd name="T5" fmla="*/ 29 h 21"/>
                      <a:gd name="T6" fmla="*/ 30 w 22"/>
                      <a:gd name="T7" fmla="*/ 6 h 21"/>
                      <a:gd name="T8" fmla="*/ 0 w 22"/>
                      <a:gd name="T9" fmla="*/ 0 h 2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2"/>
                      <a:gd name="T16" fmla="*/ 0 h 21"/>
                      <a:gd name="T17" fmla="*/ 22 w 22"/>
                      <a:gd name="T18" fmla="*/ 21 h 2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2" h="21">
                        <a:moveTo>
                          <a:pt x="0" y="0"/>
                        </a:moveTo>
                        <a:lnTo>
                          <a:pt x="0" y="13"/>
                        </a:lnTo>
                        <a:lnTo>
                          <a:pt x="21" y="20"/>
                        </a:lnTo>
                        <a:lnTo>
                          <a:pt x="21" y="6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33CC33"/>
                  </a:solidFill>
                  <a:ln w="9525" cap="rnd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sz="1100"/>
                  </a:p>
                </p:txBody>
              </p:sp>
              <p:sp>
                <p:nvSpPr>
                  <p:cNvPr id="209" name="Freeform 508"/>
                  <p:cNvSpPr>
                    <a:spLocks/>
                  </p:cNvSpPr>
                  <p:nvPr/>
                </p:nvSpPr>
                <p:spPr bwMode="auto">
                  <a:xfrm>
                    <a:off x="960" y="3566"/>
                    <a:ext cx="18" cy="25"/>
                  </a:xfrm>
                  <a:custGeom>
                    <a:avLst/>
                    <a:gdLst>
                      <a:gd name="T0" fmla="*/ 0 w 18"/>
                      <a:gd name="T1" fmla="*/ 24 h 25"/>
                      <a:gd name="T2" fmla="*/ 0 w 18"/>
                      <a:gd name="T3" fmla="*/ 10 h 25"/>
                      <a:gd name="T4" fmla="*/ 17 w 18"/>
                      <a:gd name="T5" fmla="*/ 0 h 25"/>
                      <a:gd name="T6" fmla="*/ 17 w 18"/>
                      <a:gd name="T7" fmla="*/ 13 h 25"/>
                      <a:gd name="T8" fmla="*/ 0 w 18"/>
                      <a:gd name="T9" fmla="*/ 24 h 2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8"/>
                      <a:gd name="T16" fmla="*/ 0 h 25"/>
                      <a:gd name="T17" fmla="*/ 18 w 18"/>
                      <a:gd name="T18" fmla="*/ 25 h 2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8" h="25">
                        <a:moveTo>
                          <a:pt x="0" y="24"/>
                        </a:moveTo>
                        <a:lnTo>
                          <a:pt x="0" y="10"/>
                        </a:lnTo>
                        <a:lnTo>
                          <a:pt x="17" y="0"/>
                        </a:lnTo>
                        <a:lnTo>
                          <a:pt x="17" y="13"/>
                        </a:lnTo>
                        <a:lnTo>
                          <a:pt x="0" y="24"/>
                        </a:lnTo>
                      </a:path>
                    </a:pathLst>
                  </a:custGeom>
                  <a:solidFill>
                    <a:srgbClr val="009966"/>
                  </a:solidFill>
                  <a:ln w="9525" cap="rnd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sz="1100"/>
                  </a:p>
                </p:txBody>
              </p:sp>
              <p:sp>
                <p:nvSpPr>
                  <p:cNvPr id="210" name="Freeform 509"/>
                  <p:cNvSpPr>
                    <a:spLocks/>
                  </p:cNvSpPr>
                  <p:nvPr/>
                </p:nvSpPr>
                <p:spPr bwMode="auto">
                  <a:xfrm>
                    <a:off x="941" y="3561"/>
                    <a:ext cx="33" cy="18"/>
                  </a:xfrm>
                  <a:custGeom>
                    <a:avLst/>
                    <a:gdLst>
                      <a:gd name="T0" fmla="*/ 21 w 33"/>
                      <a:gd name="T1" fmla="*/ 17 h 18"/>
                      <a:gd name="T2" fmla="*/ 32 w 33"/>
                      <a:gd name="T3" fmla="*/ 5 h 18"/>
                      <a:gd name="T4" fmla="*/ 13 w 33"/>
                      <a:gd name="T5" fmla="*/ 0 h 18"/>
                      <a:gd name="T6" fmla="*/ 0 w 33"/>
                      <a:gd name="T7" fmla="*/ 9 h 18"/>
                      <a:gd name="T8" fmla="*/ 21 w 33"/>
                      <a:gd name="T9" fmla="*/ 17 h 1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3"/>
                      <a:gd name="T16" fmla="*/ 0 h 18"/>
                      <a:gd name="T17" fmla="*/ 33 w 33"/>
                      <a:gd name="T18" fmla="*/ 18 h 1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3" h="18">
                        <a:moveTo>
                          <a:pt x="21" y="17"/>
                        </a:moveTo>
                        <a:lnTo>
                          <a:pt x="32" y="5"/>
                        </a:lnTo>
                        <a:lnTo>
                          <a:pt x="13" y="0"/>
                        </a:lnTo>
                        <a:lnTo>
                          <a:pt x="0" y="9"/>
                        </a:lnTo>
                        <a:lnTo>
                          <a:pt x="21" y="17"/>
                        </a:lnTo>
                      </a:path>
                    </a:pathLst>
                  </a:custGeom>
                  <a:solidFill>
                    <a:srgbClr val="B7EDB7"/>
                  </a:solidFill>
                  <a:ln w="9525" cap="rnd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sz="1100"/>
                  </a:p>
                </p:txBody>
              </p:sp>
              <p:sp>
                <p:nvSpPr>
                  <p:cNvPr id="211" name="Freeform 510"/>
                  <p:cNvSpPr>
                    <a:spLocks/>
                  </p:cNvSpPr>
                  <p:nvPr/>
                </p:nvSpPr>
                <p:spPr bwMode="auto">
                  <a:xfrm>
                    <a:off x="970" y="3607"/>
                    <a:ext cx="23" cy="19"/>
                  </a:xfrm>
                  <a:custGeom>
                    <a:avLst/>
                    <a:gdLst>
                      <a:gd name="T0" fmla="*/ 0 w 23"/>
                      <a:gd name="T1" fmla="*/ 0 h 20"/>
                      <a:gd name="T2" fmla="*/ 0 w 23"/>
                      <a:gd name="T3" fmla="*/ 10 h 20"/>
                      <a:gd name="T4" fmla="*/ 22 w 23"/>
                      <a:gd name="T5" fmla="*/ 10 h 20"/>
                      <a:gd name="T6" fmla="*/ 22 w 23"/>
                      <a:gd name="T7" fmla="*/ 6 h 20"/>
                      <a:gd name="T8" fmla="*/ 0 w 23"/>
                      <a:gd name="T9" fmla="*/ 0 h 2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3"/>
                      <a:gd name="T16" fmla="*/ 0 h 20"/>
                      <a:gd name="T17" fmla="*/ 23 w 23"/>
                      <a:gd name="T18" fmla="*/ 20 h 2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3" h="20">
                        <a:moveTo>
                          <a:pt x="0" y="0"/>
                        </a:moveTo>
                        <a:lnTo>
                          <a:pt x="0" y="12"/>
                        </a:lnTo>
                        <a:lnTo>
                          <a:pt x="22" y="19"/>
                        </a:lnTo>
                        <a:lnTo>
                          <a:pt x="22" y="6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33CC33"/>
                  </a:solidFill>
                  <a:ln w="9525" cap="rnd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sz="1100"/>
                  </a:p>
                </p:txBody>
              </p:sp>
              <p:sp>
                <p:nvSpPr>
                  <p:cNvPr id="212" name="Freeform 511"/>
                  <p:cNvSpPr>
                    <a:spLocks/>
                  </p:cNvSpPr>
                  <p:nvPr/>
                </p:nvSpPr>
                <p:spPr bwMode="auto">
                  <a:xfrm>
                    <a:off x="992" y="3602"/>
                    <a:ext cx="18" cy="25"/>
                  </a:xfrm>
                  <a:custGeom>
                    <a:avLst/>
                    <a:gdLst>
                      <a:gd name="T0" fmla="*/ 0 w 18"/>
                      <a:gd name="T1" fmla="*/ 24 h 25"/>
                      <a:gd name="T2" fmla="*/ 0 w 18"/>
                      <a:gd name="T3" fmla="*/ 10 h 25"/>
                      <a:gd name="T4" fmla="*/ 17 w 18"/>
                      <a:gd name="T5" fmla="*/ 0 h 25"/>
                      <a:gd name="T6" fmla="*/ 17 w 18"/>
                      <a:gd name="T7" fmla="*/ 14 h 25"/>
                      <a:gd name="T8" fmla="*/ 0 w 18"/>
                      <a:gd name="T9" fmla="*/ 24 h 2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8"/>
                      <a:gd name="T16" fmla="*/ 0 h 25"/>
                      <a:gd name="T17" fmla="*/ 18 w 18"/>
                      <a:gd name="T18" fmla="*/ 25 h 2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8" h="25">
                        <a:moveTo>
                          <a:pt x="0" y="24"/>
                        </a:moveTo>
                        <a:lnTo>
                          <a:pt x="0" y="10"/>
                        </a:lnTo>
                        <a:lnTo>
                          <a:pt x="17" y="0"/>
                        </a:lnTo>
                        <a:lnTo>
                          <a:pt x="17" y="14"/>
                        </a:lnTo>
                        <a:lnTo>
                          <a:pt x="0" y="24"/>
                        </a:lnTo>
                      </a:path>
                    </a:pathLst>
                  </a:custGeom>
                  <a:solidFill>
                    <a:srgbClr val="009966"/>
                  </a:solidFill>
                  <a:ln w="9525" cap="rnd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sz="1100"/>
                  </a:p>
                </p:txBody>
              </p:sp>
              <p:sp>
                <p:nvSpPr>
                  <p:cNvPr id="213" name="Freeform 512"/>
                  <p:cNvSpPr>
                    <a:spLocks/>
                  </p:cNvSpPr>
                  <p:nvPr/>
                </p:nvSpPr>
                <p:spPr bwMode="auto">
                  <a:xfrm>
                    <a:off x="970" y="3598"/>
                    <a:ext cx="34" cy="17"/>
                  </a:xfrm>
                  <a:custGeom>
                    <a:avLst/>
                    <a:gdLst>
                      <a:gd name="T0" fmla="*/ 21 w 34"/>
                      <a:gd name="T1" fmla="*/ 9 h 18"/>
                      <a:gd name="T2" fmla="*/ 33 w 34"/>
                      <a:gd name="T3" fmla="*/ 5 h 18"/>
                      <a:gd name="T4" fmla="*/ 13 w 34"/>
                      <a:gd name="T5" fmla="*/ 0 h 18"/>
                      <a:gd name="T6" fmla="*/ 0 w 34"/>
                      <a:gd name="T7" fmla="*/ 9 h 18"/>
                      <a:gd name="T8" fmla="*/ 21 w 34"/>
                      <a:gd name="T9" fmla="*/ 9 h 1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4"/>
                      <a:gd name="T16" fmla="*/ 0 h 18"/>
                      <a:gd name="T17" fmla="*/ 34 w 34"/>
                      <a:gd name="T18" fmla="*/ 18 h 1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4" h="18">
                        <a:moveTo>
                          <a:pt x="21" y="17"/>
                        </a:moveTo>
                        <a:lnTo>
                          <a:pt x="33" y="5"/>
                        </a:lnTo>
                        <a:lnTo>
                          <a:pt x="13" y="0"/>
                        </a:lnTo>
                        <a:lnTo>
                          <a:pt x="0" y="10"/>
                        </a:lnTo>
                        <a:lnTo>
                          <a:pt x="21" y="17"/>
                        </a:lnTo>
                      </a:path>
                    </a:pathLst>
                  </a:custGeom>
                  <a:solidFill>
                    <a:srgbClr val="B7EDB7"/>
                  </a:solidFill>
                  <a:ln w="9525" cap="rnd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sz="1100"/>
                  </a:p>
                </p:txBody>
              </p:sp>
              <p:sp>
                <p:nvSpPr>
                  <p:cNvPr id="214" name="Freeform 513"/>
                  <p:cNvSpPr>
                    <a:spLocks/>
                  </p:cNvSpPr>
                  <p:nvPr/>
                </p:nvSpPr>
                <p:spPr bwMode="auto">
                  <a:xfrm>
                    <a:off x="968" y="3590"/>
                    <a:ext cx="23" cy="20"/>
                  </a:xfrm>
                  <a:custGeom>
                    <a:avLst/>
                    <a:gdLst>
                      <a:gd name="T0" fmla="*/ 0 w 23"/>
                      <a:gd name="T1" fmla="*/ 0 h 21"/>
                      <a:gd name="T2" fmla="*/ 0 w 23"/>
                      <a:gd name="T3" fmla="*/ 10 h 21"/>
                      <a:gd name="T4" fmla="*/ 22 w 23"/>
                      <a:gd name="T5" fmla="*/ 11 h 21"/>
                      <a:gd name="T6" fmla="*/ 22 w 23"/>
                      <a:gd name="T7" fmla="*/ 6 h 21"/>
                      <a:gd name="T8" fmla="*/ 0 w 23"/>
                      <a:gd name="T9" fmla="*/ 0 h 2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3"/>
                      <a:gd name="T16" fmla="*/ 0 h 21"/>
                      <a:gd name="T17" fmla="*/ 23 w 23"/>
                      <a:gd name="T18" fmla="*/ 21 h 2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3" h="21">
                        <a:moveTo>
                          <a:pt x="0" y="0"/>
                        </a:moveTo>
                        <a:lnTo>
                          <a:pt x="0" y="14"/>
                        </a:lnTo>
                        <a:lnTo>
                          <a:pt x="22" y="20"/>
                        </a:lnTo>
                        <a:lnTo>
                          <a:pt x="22" y="6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33CC33"/>
                  </a:solidFill>
                  <a:ln w="9525" cap="rnd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sz="1100"/>
                  </a:p>
                </p:txBody>
              </p:sp>
              <p:sp>
                <p:nvSpPr>
                  <p:cNvPr id="215" name="Freeform 514"/>
                  <p:cNvSpPr>
                    <a:spLocks/>
                  </p:cNvSpPr>
                  <p:nvPr/>
                </p:nvSpPr>
                <p:spPr bwMode="auto">
                  <a:xfrm>
                    <a:off x="990" y="3586"/>
                    <a:ext cx="20" cy="25"/>
                  </a:xfrm>
                  <a:custGeom>
                    <a:avLst/>
                    <a:gdLst>
                      <a:gd name="T0" fmla="*/ 0 w 19"/>
                      <a:gd name="T1" fmla="*/ 24 h 25"/>
                      <a:gd name="T2" fmla="*/ 0 w 19"/>
                      <a:gd name="T3" fmla="*/ 10 h 25"/>
                      <a:gd name="T4" fmla="*/ 27 w 19"/>
                      <a:gd name="T5" fmla="*/ 0 h 25"/>
                      <a:gd name="T6" fmla="*/ 27 w 19"/>
                      <a:gd name="T7" fmla="*/ 13 h 25"/>
                      <a:gd name="T8" fmla="*/ 0 w 19"/>
                      <a:gd name="T9" fmla="*/ 24 h 2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9"/>
                      <a:gd name="T16" fmla="*/ 0 h 25"/>
                      <a:gd name="T17" fmla="*/ 19 w 19"/>
                      <a:gd name="T18" fmla="*/ 25 h 2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9" h="25">
                        <a:moveTo>
                          <a:pt x="0" y="24"/>
                        </a:moveTo>
                        <a:lnTo>
                          <a:pt x="0" y="10"/>
                        </a:lnTo>
                        <a:lnTo>
                          <a:pt x="18" y="0"/>
                        </a:lnTo>
                        <a:lnTo>
                          <a:pt x="18" y="13"/>
                        </a:lnTo>
                        <a:lnTo>
                          <a:pt x="0" y="24"/>
                        </a:lnTo>
                      </a:path>
                    </a:pathLst>
                  </a:custGeom>
                  <a:solidFill>
                    <a:srgbClr val="009966"/>
                  </a:solidFill>
                  <a:ln w="9525" cap="rnd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sz="1100"/>
                  </a:p>
                </p:txBody>
              </p:sp>
              <p:sp>
                <p:nvSpPr>
                  <p:cNvPr id="216" name="Freeform 515"/>
                  <p:cNvSpPr>
                    <a:spLocks/>
                  </p:cNvSpPr>
                  <p:nvPr/>
                </p:nvSpPr>
                <p:spPr bwMode="auto">
                  <a:xfrm>
                    <a:off x="968" y="3580"/>
                    <a:ext cx="34" cy="19"/>
                  </a:xfrm>
                  <a:custGeom>
                    <a:avLst/>
                    <a:gdLst>
                      <a:gd name="T0" fmla="*/ 21 w 34"/>
                      <a:gd name="T1" fmla="*/ 18 h 19"/>
                      <a:gd name="T2" fmla="*/ 33 w 34"/>
                      <a:gd name="T3" fmla="*/ 6 h 19"/>
                      <a:gd name="T4" fmla="*/ 14 w 34"/>
                      <a:gd name="T5" fmla="*/ 0 h 19"/>
                      <a:gd name="T6" fmla="*/ 0 w 34"/>
                      <a:gd name="T7" fmla="*/ 10 h 19"/>
                      <a:gd name="T8" fmla="*/ 21 w 34"/>
                      <a:gd name="T9" fmla="*/ 18 h 1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4"/>
                      <a:gd name="T16" fmla="*/ 0 h 19"/>
                      <a:gd name="T17" fmla="*/ 34 w 34"/>
                      <a:gd name="T18" fmla="*/ 19 h 1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4" h="19">
                        <a:moveTo>
                          <a:pt x="21" y="18"/>
                        </a:moveTo>
                        <a:lnTo>
                          <a:pt x="33" y="6"/>
                        </a:lnTo>
                        <a:lnTo>
                          <a:pt x="14" y="0"/>
                        </a:lnTo>
                        <a:lnTo>
                          <a:pt x="0" y="10"/>
                        </a:lnTo>
                        <a:lnTo>
                          <a:pt x="21" y="18"/>
                        </a:lnTo>
                      </a:path>
                    </a:pathLst>
                  </a:custGeom>
                  <a:solidFill>
                    <a:srgbClr val="B7EDB7"/>
                  </a:solidFill>
                  <a:ln w="9525" cap="rnd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sz="1100"/>
                  </a:p>
                </p:txBody>
              </p:sp>
              <p:sp>
                <p:nvSpPr>
                  <p:cNvPr id="217" name="Freeform 516"/>
                  <p:cNvSpPr>
                    <a:spLocks/>
                  </p:cNvSpPr>
                  <p:nvPr/>
                </p:nvSpPr>
                <p:spPr bwMode="auto">
                  <a:xfrm>
                    <a:off x="968" y="3574"/>
                    <a:ext cx="22" cy="19"/>
                  </a:xfrm>
                  <a:custGeom>
                    <a:avLst/>
                    <a:gdLst>
                      <a:gd name="T0" fmla="*/ 0 w 22"/>
                      <a:gd name="T1" fmla="*/ 0 h 20"/>
                      <a:gd name="T2" fmla="*/ 0 w 22"/>
                      <a:gd name="T3" fmla="*/ 10 h 20"/>
                      <a:gd name="T4" fmla="*/ 21 w 22"/>
                      <a:gd name="T5" fmla="*/ 10 h 20"/>
                      <a:gd name="T6" fmla="*/ 21 w 22"/>
                      <a:gd name="T7" fmla="*/ 5 h 20"/>
                      <a:gd name="T8" fmla="*/ 0 w 22"/>
                      <a:gd name="T9" fmla="*/ 0 h 2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2"/>
                      <a:gd name="T16" fmla="*/ 0 h 20"/>
                      <a:gd name="T17" fmla="*/ 22 w 22"/>
                      <a:gd name="T18" fmla="*/ 20 h 2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2" h="20">
                        <a:moveTo>
                          <a:pt x="0" y="0"/>
                        </a:moveTo>
                        <a:lnTo>
                          <a:pt x="0" y="12"/>
                        </a:lnTo>
                        <a:lnTo>
                          <a:pt x="21" y="19"/>
                        </a:lnTo>
                        <a:lnTo>
                          <a:pt x="21" y="5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33CC33"/>
                  </a:solidFill>
                  <a:ln w="9525" cap="rnd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sz="1100"/>
                  </a:p>
                </p:txBody>
              </p:sp>
              <p:sp>
                <p:nvSpPr>
                  <p:cNvPr id="218" name="Freeform 517"/>
                  <p:cNvSpPr>
                    <a:spLocks/>
                  </p:cNvSpPr>
                  <p:nvPr/>
                </p:nvSpPr>
                <p:spPr bwMode="auto">
                  <a:xfrm>
                    <a:off x="989" y="3569"/>
                    <a:ext cx="19" cy="25"/>
                  </a:xfrm>
                  <a:custGeom>
                    <a:avLst/>
                    <a:gdLst>
                      <a:gd name="T0" fmla="*/ 0 w 19"/>
                      <a:gd name="T1" fmla="*/ 24 h 25"/>
                      <a:gd name="T2" fmla="*/ 0 w 19"/>
                      <a:gd name="T3" fmla="*/ 10 h 25"/>
                      <a:gd name="T4" fmla="*/ 18 w 19"/>
                      <a:gd name="T5" fmla="*/ 0 h 25"/>
                      <a:gd name="T6" fmla="*/ 18 w 19"/>
                      <a:gd name="T7" fmla="*/ 14 h 25"/>
                      <a:gd name="T8" fmla="*/ 0 w 19"/>
                      <a:gd name="T9" fmla="*/ 24 h 2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9"/>
                      <a:gd name="T16" fmla="*/ 0 h 25"/>
                      <a:gd name="T17" fmla="*/ 19 w 19"/>
                      <a:gd name="T18" fmla="*/ 25 h 2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9" h="25">
                        <a:moveTo>
                          <a:pt x="0" y="24"/>
                        </a:moveTo>
                        <a:lnTo>
                          <a:pt x="0" y="10"/>
                        </a:lnTo>
                        <a:lnTo>
                          <a:pt x="18" y="0"/>
                        </a:lnTo>
                        <a:lnTo>
                          <a:pt x="18" y="14"/>
                        </a:lnTo>
                        <a:lnTo>
                          <a:pt x="0" y="24"/>
                        </a:lnTo>
                      </a:path>
                    </a:pathLst>
                  </a:custGeom>
                  <a:solidFill>
                    <a:srgbClr val="009966"/>
                  </a:solidFill>
                  <a:ln w="9525" cap="rnd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sz="1100"/>
                  </a:p>
                </p:txBody>
              </p:sp>
              <p:sp>
                <p:nvSpPr>
                  <p:cNvPr id="219" name="Freeform 518"/>
                  <p:cNvSpPr>
                    <a:spLocks/>
                  </p:cNvSpPr>
                  <p:nvPr/>
                </p:nvSpPr>
                <p:spPr bwMode="auto">
                  <a:xfrm>
                    <a:off x="970" y="3564"/>
                    <a:ext cx="33" cy="18"/>
                  </a:xfrm>
                  <a:custGeom>
                    <a:avLst/>
                    <a:gdLst>
                      <a:gd name="T0" fmla="*/ 20 w 33"/>
                      <a:gd name="T1" fmla="*/ 17 h 18"/>
                      <a:gd name="T2" fmla="*/ 32 w 33"/>
                      <a:gd name="T3" fmla="*/ 5 h 18"/>
                      <a:gd name="T4" fmla="*/ 13 w 33"/>
                      <a:gd name="T5" fmla="*/ 0 h 18"/>
                      <a:gd name="T6" fmla="*/ 0 w 33"/>
                      <a:gd name="T7" fmla="*/ 10 h 18"/>
                      <a:gd name="T8" fmla="*/ 20 w 33"/>
                      <a:gd name="T9" fmla="*/ 17 h 1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3"/>
                      <a:gd name="T16" fmla="*/ 0 h 18"/>
                      <a:gd name="T17" fmla="*/ 33 w 33"/>
                      <a:gd name="T18" fmla="*/ 18 h 1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3" h="18">
                        <a:moveTo>
                          <a:pt x="20" y="17"/>
                        </a:moveTo>
                        <a:lnTo>
                          <a:pt x="32" y="5"/>
                        </a:lnTo>
                        <a:lnTo>
                          <a:pt x="13" y="0"/>
                        </a:lnTo>
                        <a:lnTo>
                          <a:pt x="0" y="10"/>
                        </a:lnTo>
                        <a:lnTo>
                          <a:pt x="20" y="17"/>
                        </a:lnTo>
                      </a:path>
                    </a:pathLst>
                  </a:custGeom>
                  <a:solidFill>
                    <a:srgbClr val="B7EDB7"/>
                  </a:solidFill>
                  <a:ln w="9525" cap="rnd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sz="1100"/>
                  </a:p>
                </p:txBody>
              </p:sp>
            </p:grpSp>
            <p:sp>
              <p:nvSpPr>
                <p:cNvPr id="156" name="Freeform 519"/>
                <p:cNvSpPr>
                  <a:spLocks/>
                </p:cNvSpPr>
                <p:nvPr/>
              </p:nvSpPr>
              <p:spPr bwMode="auto">
                <a:xfrm>
                  <a:off x="844" y="3524"/>
                  <a:ext cx="76" cy="54"/>
                </a:xfrm>
                <a:custGeom>
                  <a:avLst/>
                  <a:gdLst>
                    <a:gd name="T0" fmla="*/ 69 w 76"/>
                    <a:gd name="T1" fmla="*/ 0 h 54"/>
                    <a:gd name="T2" fmla="*/ 25 w 76"/>
                    <a:gd name="T3" fmla="*/ 9 h 54"/>
                    <a:gd name="T4" fmla="*/ 40 w 76"/>
                    <a:gd name="T5" fmla="*/ 12 h 54"/>
                    <a:gd name="T6" fmla="*/ 0 w 76"/>
                    <a:gd name="T7" fmla="*/ 48 h 54"/>
                    <a:gd name="T8" fmla="*/ 22 w 76"/>
                    <a:gd name="T9" fmla="*/ 53 h 54"/>
                    <a:gd name="T10" fmla="*/ 60 w 76"/>
                    <a:gd name="T11" fmla="*/ 20 h 54"/>
                    <a:gd name="T12" fmla="*/ 75 w 76"/>
                    <a:gd name="T13" fmla="*/ 24 h 54"/>
                    <a:gd name="T14" fmla="*/ 69 w 76"/>
                    <a:gd name="T15" fmla="*/ 0 h 5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6"/>
                    <a:gd name="T25" fmla="*/ 0 h 54"/>
                    <a:gd name="T26" fmla="*/ 76 w 76"/>
                    <a:gd name="T27" fmla="*/ 54 h 5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6" h="54">
                      <a:moveTo>
                        <a:pt x="69" y="0"/>
                      </a:moveTo>
                      <a:lnTo>
                        <a:pt x="25" y="9"/>
                      </a:lnTo>
                      <a:lnTo>
                        <a:pt x="40" y="12"/>
                      </a:lnTo>
                      <a:lnTo>
                        <a:pt x="0" y="48"/>
                      </a:lnTo>
                      <a:lnTo>
                        <a:pt x="22" y="53"/>
                      </a:lnTo>
                      <a:lnTo>
                        <a:pt x="60" y="20"/>
                      </a:lnTo>
                      <a:lnTo>
                        <a:pt x="75" y="24"/>
                      </a:lnTo>
                      <a:lnTo>
                        <a:pt x="69" y="0"/>
                      </a:lnTo>
                    </a:path>
                  </a:pathLst>
                </a:custGeom>
                <a:solidFill>
                  <a:schemeClr val="bg2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 sz="1100"/>
                </a:p>
              </p:txBody>
            </p:sp>
            <p:sp>
              <p:nvSpPr>
                <p:cNvPr id="157" name="Freeform 520"/>
                <p:cNvSpPr>
                  <a:spLocks/>
                </p:cNvSpPr>
                <p:nvPr/>
              </p:nvSpPr>
              <p:spPr bwMode="auto">
                <a:xfrm>
                  <a:off x="844" y="3519"/>
                  <a:ext cx="76" cy="54"/>
                </a:xfrm>
                <a:custGeom>
                  <a:avLst/>
                  <a:gdLst>
                    <a:gd name="T0" fmla="*/ 69 w 76"/>
                    <a:gd name="T1" fmla="*/ 0 h 54"/>
                    <a:gd name="T2" fmla="*/ 25 w 76"/>
                    <a:gd name="T3" fmla="*/ 9 h 54"/>
                    <a:gd name="T4" fmla="*/ 41 w 76"/>
                    <a:gd name="T5" fmla="*/ 12 h 54"/>
                    <a:gd name="T6" fmla="*/ 0 w 76"/>
                    <a:gd name="T7" fmla="*/ 47 h 54"/>
                    <a:gd name="T8" fmla="*/ 21 w 76"/>
                    <a:gd name="T9" fmla="*/ 53 h 54"/>
                    <a:gd name="T10" fmla="*/ 61 w 76"/>
                    <a:gd name="T11" fmla="*/ 20 h 54"/>
                    <a:gd name="T12" fmla="*/ 75 w 76"/>
                    <a:gd name="T13" fmla="*/ 24 h 54"/>
                    <a:gd name="T14" fmla="*/ 69 w 76"/>
                    <a:gd name="T15" fmla="*/ 0 h 5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6"/>
                    <a:gd name="T25" fmla="*/ 0 h 54"/>
                    <a:gd name="T26" fmla="*/ 76 w 76"/>
                    <a:gd name="T27" fmla="*/ 54 h 5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6" h="54">
                      <a:moveTo>
                        <a:pt x="69" y="0"/>
                      </a:moveTo>
                      <a:lnTo>
                        <a:pt x="25" y="9"/>
                      </a:lnTo>
                      <a:lnTo>
                        <a:pt x="41" y="12"/>
                      </a:lnTo>
                      <a:lnTo>
                        <a:pt x="0" y="47"/>
                      </a:lnTo>
                      <a:lnTo>
                        <a:pt x="21" y="53"/>
                      </a:lnTo>
                      <a:lnTo>
                        <a:pt x="61" y="20"/>
                      </a:lnTo>
                      <a:lnTo>
                        <a:pt x="75" y="24"/>
                      </a:lnTo>
                      <a:lnTo>
                        <a:pt x="69" y="0"/>
                      </a:lnTo>
                    </a:path>
                  </a:pathLst>
                </a:custGeom>
                <a:solidFill>
                  <a:schemeClr val="tx1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 sz="1100"/>
                </a:p>
              </p:txBody>
            </p:sp>
            <p:grpSp>
              <p:nvGrpSpPr>
                <p:cNvPr id="158" name="Group 521"/>
                <p:cNvGrpSpPr>
                  <a:grpSpLocks/>
                </p:cNvGrpSpPr>
                <p:nvPr/>
              </p:nvGrpSpPr>
              <p:grpSpPr bwMode="auto">
                <a:xfrm>
                  <a:off x="723" y="3541"/>
                  <a:ext cx="130" cy="129"/>
                  <a:chOff x="723" y="3541"/>
                  <a:chExt cx="130" cy="129"/>
                </a:xfrm>
              </p:grpSpPr>
              <p:sp>
                <p:nvSpPr>
                  <p:cNvPr id="159" name="Freeform 522"/>
                  <p:cNvSpPr>
                    <a:spLocks/>
                  </p:cNvSpPr>
                  <p:nvPr/>
                </p:nvSpPr>
                <p:spPr bwMode="auto">
                  <a:xfrm>
                    <a:off x="807" y="3613"/>
                    <a:ext cx="17" cy="23"/>
                  </a:xfrm>
                  <a:custGeom>
                    <a:avLst/>
                    <a:gdLst>
                      <a:gd name="T0" fmla="*/ 0 w 18"/>
                      <a:gd name="T1" fmla="*/ 10 h 23"/>
                      <a:gd name="T2" fmla="*/ 0 w 18"/>
                      <a:gd name="T3" fmla="*/ 8 h 23"/>
                      <a:gd name="T4" fmla="*/ 0 w 18"/>
                      <a:gd name="T5" fmla="*/ 6 h 23"/>
                      <a:gd name="T6" fmla="*/ 0 w 18"/>
                      <a:gd name="T7" fmla="*/ 4 h 23"/>
                      <a:gd name="T8" fmla="*/ 1 w 18"/>
                      <a:gd name="T9" fmla="*/ 2 h 23"/>
                      <a:gd name="T10" fmla="*/ 3 w 18"/>
                      <a:gd name="T11" fmla="*/ 2 h 23"/>
                      <a:gd name="T12" fmla="*/ 4 w 18"/>
                      <a:gd name="T13" fmla="*/ 0 h 23"/>
                      <a:gd name="T14" fmla="*/ 5 w 18"/>
                      <a:gd name="T15" fmla="*/ 0 h 23"/>
                      <a:gd name="T16" fmla="*/ 7 w 18"/>
                      <a:gd name="T17" fmla="*/ 0 h 23"/>
                      <a:gd name="T18" fmla="*/ 9 w 18"/>
                      <a:gd name="T19" fmla="*/ 0 h 23"/>
                      <a:gd name="T20" fmla="*/ 9 w 18"/>
                      <a:gd name="T21" fmla="*/ 1 h 23"/>
                      <a:gd name="T22" fmla="*/ 9 w 18"/>
                      <a:gd name="T23" fmla="*/ 2 h 23"/>
                      <a:gd name="T24" fmla="*/ 9 w 18"/>
                      <a:gd name="T25" fmla="*/ 2 h 23"/>
                      <a:gd name="T26" fmla="*/ 9 w 18"/>
                      <a:gd name="T27" fmla="*/ 4 h 23"/>
                      <a:gd name="T28" fmla="*/ 9 w 18"/>
                      <a:gd name="T29" fmla="*/ 5 h 23"/>
                      <a:gd name="T30" fmla="*/ 9 w 18"/>
                      <a:gd name="T31" fmla="*/ 6 h 23"/>
                      <a:gd name="T32" fmla="*/ 9 w 18"/>
                      <a:gd name="T33" fmla="*/ 8 h 23"/>
                      <a:gd name="T34" fmla="*/ 9 w 18"/>
                      <a:gd name="T35" fmla="*/ 10 h 23"/>
                      <a:gd name="T36" fmla="*/ 9 w 18"/>
                      <a:gd name="T37" fmla="*/ 12 h 23"/>
                      <a:gd name="T38" fmla="*/ 9 w 18"/>
                      <a:gd name="T39" fmla="*/ 14 h 23"/>
                      <a:gd name="T40" fmla="*/ 9 w 18"/>
                      <a:gd name="T41" fmla="*/ 16 h 23"/>
                      <a:gd name="T42" fmla="*/ 9 w 18"/>
                      <a:gd name="T43" fmla="*/ 18 h 23"/>
                      <a:gd name="T44" fmla="*/ 9 w 18"/>
                      <a:gd name="T45" fmla="*/ 19 h 23"/>
                      <a:gd name="T46" fmla="*/ 9 w 18"/>
                      <a:gd name="T47" fmla="*/ 20 h 23"/>
                      <a:gd name="T48" fmla="*/ 9 w 18"/>
                      <a:gd name="T49" fmla="*/ 21 h 23"/>
                      <a:gd name="T50" fmla="*/ 9 w 18"/>
                      <a:gd name="T51" fmla="*/ 22 h 23"/>
                      <a:gd name="T52" fmla="*/ 8 w 18"/>
                      <a:gd name="T53" fmla="*/ 22 h 23"/>
                      <a:gd name="T54" fmla="*/ 5 w 18"/>
                      <a:gd name="T55" fmla="*/ 21 h 23"/>
                      <a:gd name="T56" fmla="*/ 3 w 18"/>
                      <a:gd name="T57" fmla="*/ 21 h 23"/>
                      <a:gd name="T58" fmla="*/ 2 w 18"/>
                      <a:gd name="T59" fmla="*/ 20 h 23"/>
                      <a:gd name="T60" fmla="*/ 1 w 18"/>
                      <a:gd name="T61" fmla="*/ 19 h 23"/>
                      <a:gd name="T62" fmla="*/ 0 w 18"/>
                      <a:gd name="T63" fmla="*/ 18 h 23"/>
                      <a:gd name="T64" fmla="*/ 0 w 18"/>
                      <a:gd name="T65" fmla="*/ 16 h 23"/>
                      <a:gd name="T66" fmla="*/ 0 w 18"/>
                      <a:gd name="T67" fmla="*/ 14 h 23"/>
                      <a:gd name="T68" fmla="*/ 0 w 18"/>
                      <a:gd name="T69" fmla="*/ 12 h 23"/>
                      <a:gd name="T70" fmla="*/ 0 w 18"/>
                      <a:gd name="T71" fmla="*/ 10 h 23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w 18"/>
                      <a:gd name="T109" fmla="*/ 0 h 23"/>
                      <a:gd name="T110" fmla="*/ 18 w 18"/>
                      <a:gd name="T111" fmla="*/ 23 h 23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T108" t="T109" r="T110" b="T111"/>
                    <a:pathLst>
                      <a:path w="18" h="23">
                        <a:moveTo>
                          <a:pt x="0" y="10"/>
                        </a:moveTo>
                        <a:lnTo>
                          <a:pt x="0" y="8"/>
                        </a:lnTo>
                        <a:lnTo>
                          <a:pt x="0" y="6"/>
                        </a:lnTo>
                        <a:lnTo>
                          <a:pt x="0" y="4"/>
                        </a:lnTo>
                        <a:lnTo>
                          <a:pt x="1" y="2"/>
                        </a:lnTo>
                        <a:lnTo>
                          <a:pt x="3" y="2"/>
                        </a:lnTo>
                        <a:lnTo>
                          <a:pt x="4" y="0"/>
                        </a:lnTo>
                        <a:lnTo>
                          <a:pt x="5" y="0"/>
                        </a:lnTo>
                        <a:lnTo>
                          <a:pt x="7" y="0"/>
                        </a:lnTo>
                        <a:lnTo>
                          <a:pt x="12" y="0"/>
                        </a:lnTo>
                        <a:lnTo>
                          <a:pt x="12" y="1"/>
                        </a:lnTo>
                        <a:lnTo>
                          <a:pt x="13" y="2"/>
                        </a:lnTo>
                        <a:lnTo>
                          <a:pt x="14" y="2"/>
                        </a:lnTo>
                        <a:lnTo>
                          <a:pt x="15" y="4"/>
                        </a:lnTo>
                        <a:lnTo>
                          <a:pt x="16" y="5"/>
                        </a:lnTo>
                        <a:lnTo>
                          <a:pt x="16" y="6"/>
                        </a:lnTo>
                        <a:lnTo>
                          <a:pt x="16" y="8"/>
                        </a:lnTo>
                        <a:lnTo>
                          <a:pt x="17" y="10"/>
                        </a:lnTo>
                        <a:lnTo>
                          <a:pt x="16" y="12"/>
                        </a:lnTo>
                        <a:lnTo>
                          <a:pt x="16" y="14"/>
                        </a:lnTo>
                        <a:lnTo>
                          <a:pt x="15" y="16"/>
                        </a:lnTo>
                        <a:lnTo>
                          <a:pt x="15" y="18"/>
                        </a:lnTo>
                        <a:lnTo>
                          <a:pt x="14" y="19"/>
                        </a:lnTo>
                        <a:lnTo>
                          <a:pt x="12" y="20"/>
                        </a:lnTo>
                        <a:lnTo>
                          <a:pt x="11" y="21"/>
                        </a:lnTo>
                        <a:lnTo>
                          <a:pt x="10" y="22"/>
                        </a:lnTo>
                        <a:lnTo>
                          <a:pt x="8" y="22"/>
                        </a:lnTo>
                        <a:lnTo>
                          <a:pt x="5" y="21"/>
                        </a:lnTo>
                        <a:lnTo>
                          <a:pt x="3" y="21"/>
                        </a:lnTo>
                        <a:lnTo>
                          <a:pt x="2" y="20"/>
                        </a:lnTo>
                        <a:lnTo>
                          <a:pt x="1" y="19"/>
                        </a:lnTo>
                        <a:lnTo>
                          <a:pt x="0" y="18"/>
                        </a:lnTo>
                        <a:lnTo>
                          <a:pt x="0" y="16"/>
                        </a:lnTo>
                        <a:lnTo>
                          <a:pt x="0" y="14"/>
                        </a:lnTo>
                        <a:lnTo>
                          <a:pt x="0" y="12"/>
                        </a:lnTo>
                        <a:lnTo>
                          <a:pt x="0" y="10"/>
                        </a:lnTo>
                      </a:path>
                    </a:pathLst>
                  </a:custGeom>
                  <a:solidFill>
                    <a:srgbClr val="000000"/>
                  </a:solidFill>
                  <a:ln w="9525" cap="rnd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sz="1100"/>
                  </a:p>
                </p:txBody>
              </p:sp>
              <p:sp>
                <p:nvSpPr>
                  <p:cNvPr id="160" name="Freeform 523"/>
                  <p:cNvSpPr>
                    <a:spLocks/>
                  </p:cNvSpPr>
                  <p:nvPr/>
                </p:nvSpPr>
                <p:spPr bwMode="auto">
                  <a:xfrm>
                    <a:off x="810" y="3614"/>
                    <a:ext cx="19" cy="22"/>
                  </a:xfrm>
                  <a:custGeom>
                    <a:avLst/>
                    <a:gdLst>
                      <a:gd name="T0" fmla="*/ 6 w 19"/>
                      <a:gd name="T1" fmla="*/ 21 h 22"/>
                      <a:gd name="T2" fmla="*/ 5 w 19"/>
                      <a:gd name="T3" fmla="*/ 21 h 22"/>
                      <a:gd name="T4" fmla="*/ 4 w 19"/>
                      <a:gd name="T5" fmla="*/ 20 h 22"/>
                      <a:gd name="T6" fmla="*/ 3 w 19"/>
                      <a:gd name="T7" fmla="*/ 19 h 22"/>
                      <a:gd name="T8" fmla="*/ 2 w 19"/>
                      <a:gd name="T9" fmla="*/ 17 h 22"/>
                      <a:gd name="T10" fmla="*/ 1 w 19"/>
                      <a:gd name="T11" fmla="*/ 15 h 22"/>
                      <a:gd name="T12" fmla="*/ 1 w 19"/>
                      <a:gd name="T13" fmla="*/ 14 h 22"/>
                      <a:gd name="T14" fmla="*/ 0 w 19"/>
                      <a:gd name="T15" fmla="*/ 12 h 22"/>
                      <a:gd name="T16" fmla="*/ 1 w 19"/>
                      <a:gd name="T17" fmla="*/ 9 h 22"/>
                      <a:gd name="T18" fmla="*/ 1 w 19"/>
                      <a:gd name="T19" fmla="*/ 7 h 22"/>
                      <a:gd name="T20" fmla="*/ 1 w 19"/>
                      <a:gd name="T21" fmla="*/ 5 h 22"/>
                      <a:gd name="T22" fmla="*/ 2 w 19"/>
                      <a:gd name="T23" fmla="*/ 3 h 22"/>
                      <a:gd name="T24" fmla="*/ 3 w 19"/>
                      <a:gd name="T25" fmla="*/ 2 h 22"/>
                      <a:gd name="T26" fmla="*/ 5 w 19"/>
                      <a:gd name="T27" fmla="*/ 1 h 22"/>
                      <a:gd name="T28" fmla="*/ 6 w 19"/>
                      <a:gd name="T29" fmla="*/ 0 h 22"/>
                      <a:gd name="T30" fmla="*/ 7 w 19"/>
                      <a:gd name="T31" fmla="*/ 0 h 22"/>
                      <a:gd name="T32" fmla="*/ 10 w 19"/>
                      <a:gd name="T33" fmla="*/ 0 h 22"/>
                      <a:gd name="T34" fmla="*/ 11 w 19"/>
                      <a:gd name="T35" fmla="*/ 0 h 22"/>
                      <a:gd name="T36" fmla="*/ 12 w 19"/>
                      <a:gd name="T37" fmla="*/ 0 h 22"/>
                      <a:gd name="T38" fmla="*/ 13 w 19"/>
                      <a:gd name="T39" fmla="*/ 1 h 22"/>
                      <a:gd name="T40" fmla="*/ 14 w 19"/>
                      <a:gd name="T41" fmla="*/ 3 h 22"/>
                      <a:gd name="T42" fmla="*/ 15 w 19"/>
                      <a:gd name="T43" fmla="*/ 4 h 22"/>
                      <a:gd name="T44" fmla="*/ 15 w 19"/>
                      <a:gd name="T45" fmla="*/ 6 h 22"/>
                      <a:gd name="T46" fmla="*/ 18 w 19"/>
                      <a:gd name="T47" fmla="*/ 8 h 22"/>
                      <a:gd name="T48" fmla="*/ 15 w 19"/>
                      <a:gd name="T49" fmla="*/ 10 h 22"/>
                      <a:gd name="T50" fmla="*/ 15 w 19"/>
                      <a:gd name="T51" fmla="*/ 13 h 22"/>
                      <a:gd name="T52" fmla="*/ 14 w 19"/>
                      <a:gd name="T53" fmla="*/ 15 h 22"/>
                      <a:gd name="T54" fmla="*/ 14 w 19"/>
                      <a:gd name="T55" fmla="*/ 16 h 22"/>
                      <a:gd name="T56" fmla="*/ 13 w 19"/>
                      <a:gd name="T57" fmla="*/ 18 h 22"/>
                      <a:gd name="T58" fmla="*/ 11 w 19"/>
                      <a:gd name="T59" fmla="*/ 19 h 22"/>
                      <a:gd name="T60" fmla="*/ 10 w 19"/>
                      <a:gd name="T61" fmla="*/ 20 h 22"/>
                      <a:gd name="T62" fmla="*/ 9 w 19"/>
                      <a:gd name="T63" fmla="*/ 21 h 22"/>
                      <a:gd name="T64" fmla="*/ 6 w 19"/>
                      <a:gd name="T65" fmla="*/ 21 h 22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9"/>
                      <a:gd name="T100" fmla="*/ 0 h 22"/>
                      <a:gd name="T101" fmla="*/ 19 w 19"/>
                      <a:gd name="T102" fmla="*/ 22 h 22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9" h="22">
                        <a:moveTo>
                          <a:pt x="6" y="21"/>
                        </a:moveTo>
                        <a:lnTo>
                          <a:pt x="5" y="21"/>
                        </a:lnTo>
                        <a:lnTo>
                          <a:pt x="4" y="20"/>
                        </a:lnTo>
                        <a:lnTo>
                          <a:pt x="3" y="19"/>
                        </a:lnTo>
                        <a:lnTo>
                          <a:pt x="2" y="17"/>
                        </a:lnTo>
                        <a:lnTo>
                          <a:pt x="1" y="15"/>
                        </a:lnTo>
                        <a:lnTo>
                          <a:pt x="1" y="14"/>
                        </a:lnTo>
                        <a:lnTo>
                          <a:pt x="0" y="12"/>
                        </a:lnTo>
                        <a:lnTo>
                          <a:pt x="1" y="9"/>
                        </a:lnTo>
                        <a:lnTo>
                          <a:pt x="1" y="7"/>
                        </a:lnTo>
                        <a:lnTo>
                          <a:pt x="1" y="5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5" y="1"/>
                        </a:lnTo>
                        <a:lnTo>
                          <a:pt x="6" y="0"/>
                        </a:lnTo>
                        <a:lnTo>
                          <a:pt x="7" y="0"/>
                        </a:lnTo>
                        <a:lnTo>
                          <a:pt x="10" y="0"/>
                        </a:lnTo>
                        <a:lnTo>
                          <a:pt x="11" y="0"/>
                        </a:lnTo>
                        <a:lnTo>
                          <a:pt x="12" y="0"/>
                        </a:lnTo>
                        <a:lnTo>
                          <a:pt x="13" y="1"/>
                        </a:lnTo>
                        <a:lnTo>
                          <a:pt x="14" y="3"/>
                        </a:lnTo>
                        <a:lnTo>
                          <a:pt x="15" y="4"/>
                        </a:lnTo>
                        <a:lnTo>
                          <a:pt x="15" y="6"/>
                        </a:lnTo>
                        <a:lnTo>
                          <a:pt x="18" y="8"/>
                        </a:lnTo>
                        <a:lnTo>
                          <a:pt x="15" y="10"/>
                        </a:lnTo>
                        <a:lnTo>
                          <a:pt x="15" y="13"/>
                        </a:lnTo>
                        <a:lnTo>
                          <a:pt x="14" y="15"/>
                        </a:lnTo>
                        <a:lnTo>
                          <a:pt x="14" y="16"/>
                        </a:lnTo>
                        <a:lnTo>
                          <a:pt x="13" y="18"/>
                        </a:lnTo>
                        <a:lnTo>
                          <a:pt x="11" y="19"/>
                        </a:lnTo>
                        <a:lnTo>
                          <a:pt x="10" y="20"/>
                        </a:lnTo>
                        <a:lnTo>
                          <a:pt x="9" y="21"/>
                        </a:lnTo>
                        <a:lnTo>
                          <a:pt x="6" y="21"/>
                        </a:lnTo>
                      </a:path>
                    </a:pathLst>
                  </a:custGeom>
                  <a:solidFill>
                    <a:srgbClr val="000000"/>
                  </a:solidFill>
                  <a:ln w="9525" cap="rnd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sz="1100"/>
                  </a:p>
                </p:txBody>
              </p:sp>
              <p:sp>
                <p:nvSpPr>
                  <p:cNvPr id="161" name="Freeform 524"/>
                  <p:cNvSpPr>
                    <a:spLocks/>
                  </p:cNvSpPr>
                  <p:nvPr/>
                </p:nvSpPr>
                <p:spPr bwMode="auto">
                  <a:xfrm>
                    <a:off x="813" y="3617"/>
                    <a:ext cx="19" cy="18"/>
                  </a:xfrm>
                  <a:custGeom>
                    <a:avLst/>
                    <a:gdLst>
                      <a:gd name="T0" fmla="*/ 6 w 19"/>
                      <a:gd name="T1" fmla="*/ 17 h 18"/>
                      <a:gd name="T2" fmla="*/ 4 w 19"/>
                      <a:gd name="T3" fmla="*/ 17 h 18"/>
                      <a:gd name="T4" fmla="*/ 2 w 19"/>
                      <a:gd name="T5" fmla="*/ 16 h 18"/>
                      <a:gd name="T6" fmla="*/ 2 w 19"/>
                      <a:gd name="T7" fmla="*/ 15 h 18"/>
                      <a:gd name="T8" fmla="*/ 0 w 19"/>
                      <a:gd name="T9" fmla="*/ 13 h 18"/>
                      <a:gd name="T10" fmla="*/ 0 w 19"/>
                      <a:gd name="T11" fmla="*/ 13 h 18"/>
                      <a:gd name="T12" fmla="*/ 0 w 19"/>
                      <a:gd name="T13" fmla="*/ 11 h 18"/>
                      <a:gd name="T14" fmla="*/ 0 w 19"/>
                      <a:gd name="T15" fmla="*/ 10 h 18"/>
                      <a:gd name="T16" fmla="*/ 0 w 19"/>
                      <a:gd name="T17" fmla="*/ 8 h 18"/>
                      <a:gd name="T18" fmla="*/ 0 w 19"/>
                      <a:gd name="T19" fmla="*/ 6 h 18"/>
                      <a:gd name="T20" fmla="*/ 0 w 19"/>
                      <a:gd name="T21" fmla="*/ 5 h 18"/>
                      <a:gd name="T22" fmla="*/ 2 w 19"/>
                      <a:gd name="T23" fmla="*/ 3 h 18"/>
                      <a:gd name="T24" fmla="*/ 2 w 19"/>
                      <a:gd name="T25" fmla="*/ 2 h 18"/>
                      <a:gd name="T26" fmla="*/ 4 w 19"/>
                      <a:gd name="T27" fmla="*/ 1 h 18"/>
                      <a:gd name="T28" fmla="*/ 6 w 19"/>
                      <a:gd name="T29" fmla="*/ 0 h 18"/>
                      <a:gd name="T30" fmla="*/ 6 w 19"/>
                      <a:gd name="T31" fmla="*/ 0 h 18"/>
                      <a:gd name="T32" fmla="*/ 9 w 19"/>
                      <a:gd name="T33" fmla="*/ 0 h 18"/>
                      <a:gd name="T34" fmla="*/ 11 w 19"/>
                      <a:gd name="T35" fmla="*/ 0 h 18"/>
                      <a:gd name="T36" fmla="*/ 13 w 19"/>
                      <a:gd name="T37" fmla="*/ 0 h 18"/>
                      <a:gd name="T38" fmla="*/ 13 w 19"/>
                      <a:gd name="T39" fmla="*/ 1 h 18"/>
                      <a:gd name="T40" fmla="*/ 15 w 19"/>
                      <a:gd name="T41" fmla="*/ 3 h 18"/>
                      <a:gd name="T42" fmla="*/ 15 w 19"/>
                      <a:gd name="T43" fmla="*/ 3 h 18"/>
                      <a:gd name="T44" fmla="*/ 15 w 19"/>
                      <a:gd name="T45" fmla="*/ 5 h 18"/>
                      <a:gd name="T46" fmla="*/ 18 w 19"/>
                      <a:gd name="T47" fmla="*/ 6 h 18"/>
                      <a:gd name="T48" fmla="*/ 18 w 19"/>
                      <a:gd name="T49" fmla="*/ 8 h 18"/>
                      <a:gd name="T50" fmla="*/ 15 w 19"/>
                      <a:gd name="T51" fmla="*/ 10 h 18"/>
                      <a:gd name="T52" fmla="*/ 15 w 19"/>
                      <a:gd name="T53" fmla="*/ 12 h 18"/>
                      <a:gd name="T54" fmla="*/ 13 w 19"/>
                      <a:gd name="T55" fmla="*/ 13 h 18"/>
                      <a:gd name="T56" fmla="*/ 13 w 19"/>
                      <a:gd name="T57" fmla="*/ 14 h 18"/>
                      <a:gd name="T58" fmla="*/ 11 w 19"/>
                      <a:gd name="T59" fmla="*/ 15 h 18"/>
                      <a:gd name="T60" fmla="*/ 11 w 19"/>
                      <a:gd name="T61" fmla="*/ 16 h 18"/>
                      <a:gd name="T62" fmla="*/ 9 w 19"/>
                      <a:gd name="T63" fmla="*/ 17 h 18"/>
                      <a:gd name="T64" fmla="*/ 6 w 19"/>
                      <a:gd name="T65" fmla="*/ 17 h 18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9"/>
                      <a:gd name="T100" fmla="*/ 0 h 18"/>
                      <a:gd name="T101" fmla="*/ 19 w 19"/>
                      <a:gd name="T102" fmla="*/ 18 h 18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9" h="18">
                        <a:moveTo>
                          <a:pt x="6" y="17"/>
                        </a:moveTo>
                        <a:lnTo>
                          <a:pt x="4" y="17"/>
                        </a:lnTo>
                        <a:lnTo>
                          <a:pt x="2" y="16"/>
                        </a:lnTo>
                        <a:lnTo>
                          <a:pt x="2" y="15"/>
                        </a:lnTo>
                        <a:lnTo>
                          <a:pt x="0" y="13"/>
                        </a:lnTo>
                        <a:lnTo>
                          <a:pt x="0" y="11"/>
                        </a:lnTo>
                        <a:lnTo>
                          <a:pt x="0" y="10"/>
                        </a:lnTo>
                        <a:lnTo>
                          <a:pt x="0" y="8"/>
                        </a:lnTo>
                        <a:lnTo>
                          <a:pt x="0" y="6"/>
                        </a:lnTo>
                        <a:lnTo>
                          <a:pt x="0" y="5"/>
                        </a:lnTo>
                        <a:lnTo>
                          <a:pt x="2" y="3"/>
                        </a:lnTo>
                        <a:lnTo>
                          <a:pt x="2" y="2"/>
                        </a:lnTo>
                        <a:lnTo>
                          <a:pt x="4" y="1"/>
                        </a:lnTo>
                        <a:lnTo>
                          <a:pt x="6" y="0"/>
                        </a:lnTo>
                        <a:lnTo>
                          <a:pt x="9" y="0"/>
                        </a:lnTo>
                        <a:lnTo>
                          <a:pt x="11" y="0"/>
                        </a:lnTo>
                        <a:lnTo>
                          <a:pt x="13" y="0"/>
                        </a:lnTo>
                        <a:lnTo>
                          <a:pt x="13" y="1"/>
                        </a:lnTo>
                        <a:lnTo>
                          <a:pt x="15" y="3"/>
                        </a:lnTo>
                        <a:lnTo>
                          <a:pt x="15" y="5"/>
                        </a:lnTo>
                        <a:lnTo>
                          <a:pt x="18" y="6"/>
                        </a:lnTo>
                        <a:lnTo>
                          <a:pt x="18" y="8"/>
                        </a:lnTo>
                        <a:lnTo>
                          <a:pt x="15" y="10"/>
                        </a:lnTo>
                        <a:lnTo>
                          <a:pt x="15" y="12"/>
                        </a:lnTo>
                        <a:lnTo>
                          <a:pt x="13" y="13"/>
                        </a:lnTo>
                        <a:lnTo>
                          <a:pt x="13" y="14"/>
                        </a:lnTo>
                        <a:lnTo>
                          <a:pt x="11" y="15"/>
                        </a:lnTo>
                        <a:lnTo>
                          <a:pt x="11" y="16"/>
                        </a:lnTo>
                        <a:lnTo>
                          <a:pt x="9" y="17"/>
                        </a:lnTo>
                        <a:lnTo>
                          <a:pt x="6" y="17"/>
                        </a:lnTo>
                      </a:path>
                    </a:pathLst>
                  </a:custGeom>
                  <a:solidFill>
                    <a:srgbClr val="B2B2B2"/>
                  </a:solidFill>
                  <a:ln w="9525" cap="rnd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sz="1100"/>
                  </a:p>
                </p:txBody>
              </p:sp>
              <p:sp>
                <p:nvSpPr>
                  <p:cNvPr id="162" name="Freeform 525"/>
                  <p:cNvSpPr>
                    <a:spLocks/>
                  </p:cNvSpPr>
                  <p:nvPr/>
                </p:nvSpPr>
                <p:spPr bwMode="auto">
                  <a:xfrm>
                    <a:off x="829" y="3589"/>
                    <a:ext cx="18" cy="23"/>
                  </a:xfrm>
                  <a:custGeom>
                    <a:avLst/>
                    <a:gdLst>
                      <a:gd name="T0" fmla="*/ 0 w 18"/>
                      <a:gd name="T1" fmla="*/ 10 h 22"/>
                      <a:gd name="T2" fmla="*/ 0 w 18"/>
                      <a:gd name="T3" fmla="*/ 7 h 22"/>
                      <a:gd name="T4" fmla="*/ 0 w 18"/>
                      <a:gd name="T5" fmla="*/ 5 h 22"/>
                      <a:gd name="T6" fmla="*/ 1 w 18"/>
                      <a:gd name="T7" fmla="*/ 4 h 22"/>
                      <a:gd name="T8" fmla="*/ 2 w 18"/>
                      <a:gd name="T9" fmla="*/ 2 h 22"/>
                      <a:gd name="T10" fmla="*/ 3 w 18"/>
                      <a:gd name="T11" fmla="*/ 1 h 22"/>
                      <a:gd name="T12" fmla="*/ 4 w 18"/>
                      <a:gd name="T13" fmla="*/ 0 h 22"/>
                      <a:gd name="T14" fmla="*/ 6 w 18"/>
                      <a:gd name="T15" fmla="*/ 0 h 22"/>
                      <a:gd name="T16" fmla="*/ 7 w 18"/>
                      <a:gd name="T17" fmla="*/ 0 h 22"/>
                      <a:gd name="T18" fmla="*/ 13 w 18"/>
                      <a:gd name="T19" fmla="*/ 0 h 22"/>
                      <a:gd name="T20" fmla="*/ 12 w 18"/>
                      <a:gd name="T21" fmla="*/ 0 h 22"/>
                      <a:gd name="T22" fmla="*/ 14 w 18"/>
                      <a:gd name="T23" fmla="*/ 1 h 22"/>
                      <a:gd name="T24" fmla="*/ 14 w 18"/>
                      <a:gd name="T25" fmla="*/ 2 h 22"/>
                      <a:gd name="T26" fmla="*/ 15 w 18"/>
                      <a:gd name="T27" fmla="*/ 3 h 22"/>
                      <a:gd name="T28" fmla="*/ 16 w 18"/>
                      <a:gd name="T29" fmla="*/ 4 h 22"/>
                      <a:gd name="T30" fmla="*/ 16 w 18"/>
                      <a:gd name="T31" fmla="*/ 6 h 22"/>
                      <a:gd name="T32" fmla="*/ 17 w 18"/>
                      <a:gd name="T33" fmla="*/ 7 h 22"/>
                      <a:gd name="T34" fmla="*/ 17 w 18"/>
                      <a:gd name="T35" fmla="*/ 9 h 22"/>
                      <a:gd name="T36" fmla="*/ 17 w 18"/>
                      <a:gd name="T37" fmla="*/ 20 h 22"/>
                      <a:gd name="T38" fmla="*/ 16 w 18"/>
                      <a:gd name="T39" fmla="*/ 22 h 22"/>
                      <a:gd name="T40" fmla="*/ 16 w 18"/>
                      <a:gd name="T41" fmla="*/ 24 h 22"/>
                      <a:gd name="T42" fmla="*/ 15 w 18"/>
                      <a:gd name="T43" fmla="*/ 26 h 22"/>
                      <a:gd name="T44" fmla="*/ 14 w 18"/>
                      <a:gd name="T45" fmla="*/ 27 h 22"/>
                      <a:gd name="T46" fmla="*/ 13 w 18"/>
                      <a:gd name="T47" fmla="*/ 28 h 22"/>
                      <a:gd name="T48" fmla="*/ 11 w 18"/>
                      <a:gd name="T49" fmla="*/ 29 h 22"/>
                      <a:gd name="T50" fmla="*/ 10 w 18"/>
                      <a:gd name="T51" fmla="*/ 30 h 22"/>
                      <a:gd name="T52" fmla="*/ 9 w 18"/>
                      <a:gd name="T53" fmla="*/ 30 h 22"/>
                      <a:gd name="T54" fmla="*/ 8 w 18"/>
                      <a:gd name="T55" fmla="*/ 30 h 22"/>
                      <a:gd name="T56" fmla="*/ 5 w 18"/>
                      <a:gd name="T57" fmla="*/ 29 h 22"/>
                      <a:gd name="T58" fmla="*/ 3 w 18"/>
                      <a:gd name="T59" fmla="*/ 29 h 22"/>
                      <a:gd name="T60" fmla="*/ 2 w 18"/>
                      <a:gd name="T61" fmla="*/ 28 h 22"/>
                      <a:gd name="T62" fmla="*/ 1 w 18"/>
                      <a:gd name="T63" fmla="*/ 27 h 22"/>
                      <a:gd name="T64" fmla="*/ 0 w 18"/>
                      <a:gd name="T65" fmla="*/ 26 h 22"/>
                      <a:gd name="T66" fmla="*/ 0 w 18"/>
                      <a:gd name="T67" fmla="*/ 24 h 22"/>
                      <a:gd name="T68" fmla="*/ 0 w 18"/>
                      <a:gd name="T69" fmla="*/ 23 h 22"/>
                      <a:gd name="T70" fmla="*/ 0 w 18"/>
                      <a:gd name="T71" fmla="*/ 21 h 22"/>
                      <a:gd name="T72" fmla="*/ 0 w 18"/>
                      <a:gd name="T73" fmla="*/ 10 h 22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w 18"/>
                      <a:gd name="T112" fmla="*/ 0 h 22"/>
                      <a:gd name="T113" fmla="*/ 18 w 18"/>
                      <a:gd name="T114" fmla="*/ 22 h 22"/>
                    </a:gdLst>
                    <a:ahLst/>
                    <a:cxnLst>
                      <a:cxn ang="T74">
                        <a:pos x="T0" y="T1"/>
                      </a:cxn>
                      <a:cxn ang="T75">
                        <a:pos x="T2" y="T3"/>
                      </a:cxn>
                      <a:cxn ang="T76">
                        <a:pos x="T4" y="T5"/>
                      </a:cxn>
                      <a:cxn ang="T77">
                        <a:pos x="T6" y="T7"/>
                      </a:cxn>
                      <a:cxn ang="T78">
                        <a:pos x="T8" y="T9"/>
                      </a:cxn>
                      <a:cxn ang="T79">
                        <a:pos x="T10" y="T11"/>
                      </a:cxn>
                      <a:cxn ang="T80">
                        <a:pos x="T12" y="T13"/>
                      </a:cxn>
                      <a:cxn ang="T81">
                        <a:pos x="T14" y="T15"/>
                      </a:cxn>
                      <a:cxn ang="T82">
                        <a:pos x="T16" y="T17"/>
                      </a:cxn>
                      <a:cxn ang="T83">
                        <a:pos x="T18" y="T19"/>
                      </a:cxn>
                      <a:cxn ang="T84">
                        <a:pos x="T20" y="T21"/>
                      </a:cxn>
                      <a:cxn ang="T85">
                        <a:pos x="T22" y="T23"/>
                      </a:cxn>
                      <a:cxn ang="T86">
                        <a:pos x="T24" y="T25"/>
                      </a:cxn>
                      <a:cxn ang="T87">
                        <a:pos x="T26" y="T27"/>
                      </a:cxn>
                      <a:cxn ang="T88">
                        <a:pos x="T28" y="T29"/>
                      </a:cxn>
                      <a:cxn ang="T89">
                        <a:pos x="T30" y="T31"/>
                      </a:cxn>
                      <a:cxn ang="T90">
                        <a:pos x="T32" y="T33"/>
                      </a:cxn>
                      <a:cxn ang="T91">
                        <a:pos x="T34" y="T35"/>
                      </a:cxn>
                      <a:cxn ang="T92">
                        <a:pos x="T36" y="T37"/>
                      </a:cxn>
                      <a:cxn ang="T93">
                        <a:pos x="T38" y="T39"/>
                      </a:cxn>
                      <a:cxn ang="T94">
                        <a:pos x="T40" y="T41"/>
                      </a:cxn>
                      <a:cxn ang="T95">
                        <a:pos x="T42" y="T43"/>
                      </a:cxn>
                      <a:cxn ang="T96">
                        <a:pos x="T44" y="T45"/>
                      </a:cxn>
                      <a:cxn ang="T97">
                        <a:pos x="T46" y="T47"/>
                      </a:cxn>
                      <a:cxn ang="T98">
                        <a:pos x="T48" y="T49"/>
                      </a:cxn>
                      <a:cxn ang="T99">
                        <a:pos x="T50" y="T51"/>
                      </a:cxn>
                      <a:cxn ang="T100">
                        <a:pos x="T52" y="T53"/>
                      </a:cxn>
                      <a:cxn ang="T101">
                        <a:pos x="T54" y="T55"/>
                      </a:cxn>
                      <a:cxn ang="T102">
                        <a:pos x="T56" y="T57"/>
                      </a:cxn>
                      <a:cxn ang="T103">
                        <a:pos x="T58" y="T59"/>
                      </a:cxn>
                      <a:cxn ang="T104">
                        <a:pos x="T60" y="T61"/>
                      </a:cxn>
                      <a:cxn ang="T105">
                        <a:pos x="T62" y="T63"/>
                      </a:cxn>
                      <a:cxn ang="T106">
                        <a:pos x="T64" y="T65"/>
                      </a:cxn>
                      <a:cxn ang="T107">
                        <a:pos x="T66" y="T67"/>
                      </a:cxn>
                      <a:cxn ang="T108">
                        <a:pos x="T68" y="T69"/>
                      </a:cxn>
                      <a:cxn ang="T109">
                        <a:pos x="T70" y="T71"/>
                      </a:cxn>
                      <a:cxn ang="T110">
                        <a:pos x="T72" y="T73"/>
                      </a:cxn>
                    </a:cxnLst>
                    <a:rect l="T111" t="T112" r="T113" b="T114"/>
                    <a:pathLst>
                      <a:path w="18" h="22">
                        <a:moveTo>
                          <a:pt x="0" y="10"/>
                        </a:moveTo>
                        <a:lnTo>
                          <a:pt x="0" y="7"/>
                        </a:lnTo>
                        <a:lnTo>
                          <a:pt x="0" y="5"/>
                        </a:lnTo>
                        <a:lnTo>
                          <a:pt x="1" y="4"/>
                        </a:lnTo>
                        <a:lnTo>
                          <a:pt x="2" y="2"/>
                        </a:lnTo>
                        <a:lnTo>
                          <a:pt x="3" y="1"/>
                        </a:lnTo>
                        <a:lnTo>
                          <a:pt x="4" y="0"/>
                        </a:lnTo>
                        <a:lnTo>
                          <a:pt x="6" y="0"/>
                        </a:lnTo>
                        <a:lnTo>
                          <a:pt x="7" y="0"/>
                        </a:lnTo>
                        <a:lnTo>
                          <a:pt x="13" y="0"/>
                        </a:lnTo>
                        <a:lnTo>
                          <a:pt x="12" y="0"/>
                        </a:lnTo>
                        <a:lnTo>
                          <a:pt x="14" y="1"/>
                        </a:lnTo>
                        <a:lnTo>
                          <a:pt x="14" y="2"/>
                        </a:lnTo>
                        <a:lnTo>
                          <a:pt x="15" y="3"/>
                        </a:lnTo>
                        <a:lnTo>
                          <a:pt x="16" y="4"/>
                        </a:lnTo>
                        <a:lnTo>
                          <a:pt x="16" y="6"/>
                        </a:lnTo>
                        <a:lnTo>
                          <a:pt x="17" y="7"/>
                        </a:lnTo>
                        <a:lnTo>
                          <a:pt x="17" y="9"/>
                        </a:lnTo>
                        <a:lnTo>
                          <a:pt x="17" y="11"/>
                        </a:lnTo>
                        <a:lnTo>
                          <a:pt x="16" y="13"/>
                        </a:lnTo>
                        <a:lnTo>
                          <a:pt x="16" y="15"/>
                        </a:lnTo>
                        <a:lnTo>
                          <a:pt x="15" y="17"/>
                        </a:lnTo>
                        <a:lnTo>
                          <a:pt x="14" y="18"/>
                        </a:lnTo>
                        <a:lnTo>
                          <a:pt x="13" y="19"/>
                        </a:lnTo>
                        <a:lnTo>
                          <a:pt x="11" y="20"/>
                        </a:lnTo>
                        <a:lnTo>
                          <a:pt x="10" y="21"/>
                        </a:lnTo>
                        <a:lnTo>
                          <a:pt x="9" y="21"/>
                        </a:lnTo>
                        <a:lnTo>
                          <a:pt x="8" y="21"/>
                        </a:lnTo>
                        <a:lnTo>
                          <a:pt x="5" y="20"/>
                        </a:lnTo>
                        <a:lnTo>
                          <a:pt x="3" y="20"/>
                        </a:lnTo>
                        <a:lnTo>
                          <a:pt x="2" y="19"/>
                        </a:lnTo>
                        <a:lnTo>
                          <a:pt x="1" y="18"/>
                        </a:lnTo>
                        <a:lnTo>
                          <a:pt x="0" y="17"/>
                        </a:lnTo>
                        <a:lnTo>
                          <a:pt x="0" y="15"/>
                        </a:lnTo>
                        <a:lnTo>
                          <a:pt x="0" y="14"/>
                        </a:lnTo>
                        <a:lnTo>
                          <a:pt x="0" y="12"/>
                        </a:lnTo>
                        <a:lnTo>
                          <a:pt x="0" y="10"/>
                        </a:lnTo>
                      </a:path>
                    </a:pathLst>
                  </a:custGeom>
                  <a:solidFill>
                    <a:srgbClr val="000000"/>
                  </a:solidFill>
                  <a:ln w="9525" cap="rnd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sz="1100"/>
                  </a:p>
                </p:txBody>
              </p:sp>
              <p:sp>
                <p:nvSpPr>
                  <p:cNvPr id="163" name="Freeform 526"/>
                  <p:cNvSpPr>
                    <a:spLocks/>
                  </p:cNvSpPr>
                  <p:nvPr/>
                </p:nvSpPr>
                <p:spPr bwMode="auto">
                  <a:xfrm>
                    <a:off x="833" y="3589"/>
                    <a:ext cx="20" cy="23"/>
                  </a:xfrm>
                  <a:custGeom>
                    <a:avLst/>
                    <a:gdLst>
                      <a:gd name="T0" fmla="*/ 6 w 19"/>
                      <a:gd name="T1" fmla="*/ 30 h 22"/>
                      <a:gd name="T2" fmla="*/ 4 w 19"/>
                      <a:gd name="T3" fmla="*/ 29 h 22"/>
                      <a:gd name="T4" fmla="*/ 3 w 19"/>
                      <a:gd name="T5" fmla="*/ 28 h 22"/>
                      <a:gd name="T6" fmla="*/ 2 w 19"/>
                      <a:gd name="T7" fmla="*/ 28 h 22"/>
                      <a:gd name="T8" fmla="*/ 1 w 19"/>
                      <a:gd name="T9" fmla="*/ 26 h 22"/>
                      <a:gd name="T10" fmla="*/ 0 w 19"/>
                      <a:gd name="T11" fmla="*/ 24 h 22"/>
                      <a:gd name="T12" fmla="*/ 0 w 19"/>
                      <a:gd name="T13" fmla="*/ 23 h 22"/>
                      <a:gd name="T14" fmla="*/ 0 w 19"/>
                      <a:gd name="T15" fmla="*/ 21 h 22"/>
                      <a:gd name="T16" fmla="*/ 0 w 19"/>
                      <a:gd name="T17" fmla="*/ 10 h 22"/>
                      <a:gd name="T18" fmla="*/ 0 w 19"/>
                      <a:gd name="T19" fmla="*/ 8 h 22"/>
                      <a:gd name="T20" fmla="*/ 1 w 19"/>
                      <a:gd name="T21" fmla="*/ 6 h 22"/>
                      <a:gd name="T22" fmla="*/ 2 w 19"/>
                      <a:gd name="T23" fmla="*/ 4 h 22"/>
                      <a:gd name="T24" fmla="*/ 3 w 19"/>
                      <a:gd name="T25" fmla="*/ 3 h 22"/>
                      <a:gd name="T26" fmla="*/ 4 w 19"/>
                      <a:gd name="T27" fmla="*/ 1 h 22"/>
                      <a:gd name="T28" fmla="*/ 5 w 19"/>
                      <a:gd name="T29" fmla="*/ 1 h 22"/>
                      <a:gd name="T30" fmla="*/ 9 w 19"/>
                      <a:gd name="T31" fmla="*/ 0 h 22"/>
                      <a:gd name="T32" fmla="*/ 19 w 19"/>
                      <a:gd name="T33" fmla="*/ 0 h 22"/>
                      <a:gd name="T34" fmla="*/ 20 w 19"/>
                      <a:gd name="T35" fmla="*/ 0 h 22"/>
                      <a:gd name="T36" fmla="*/ 22 w 19"/>
                      <a:gd name="T37" fmla="*/ 1 h 22"/>
                      <a:gd name="T38" fmla="*/ 23 w 19"/>
                      <a:gd name="T39" fmla="*/ 1 h 22"/>
                      <a:gd name="T40" fmla="*/ 23 w 19"/>
                      <a:gd name="T41" fmla="*/ 3 h 22"/>
                      <a:gd name="T42" fmla="*/ 24 w 19"/>
                      <a:gd name="T43" fmla="*/ 5 h 22"/>
                      <a:gd name="T44" fmla="*/ 27 w 19"/>
                      <a:gd name="T45" fmla="*/ 7 h 22"/>
                      <a:gd name="T46" fmla="*/ 27 w 19"/>
                      <a:gd name="T47" fmla="*/ 8 h 22"/>
                      <a:gd name="T48" fmla="*/ 27 w 19"/>
                      <a:gd name="T49" fmla="*/ 10 h 22"/>
                      <a:gd name="T50" fmla="*/ 24 w 19"/>
                      <a:gd name="T51" fmla="*/ 21 h 22"/>
                      <a:gd name="T52" fmla="*/ 24 w 19"/>
                      <a:gd name="T53" fmla="*/ 23 h 22"/>
                      <a:gd name="T54" fmla="*/ 23 w 19"/>
                      <a:gd name="T55" fmla="*/ 25 h 22"/>
                      <a:gd name="T56" fmla="*/ 22 w 19"/>
                      <a:gd name="T57" fmla="*/ 26 h 22"/>
                      <a:gd name="T58" fmla="*/ 21 w 19"/>
                      <a:gd name="T59" fmla="*/ 28 h 22"/>
                      <a:gd name="T60" fmla="*/ 19 w 19"/>
                      <a:gd name="T61" fmla="*/ 29 h 22"/>
                      <a:gd name="T62" fmla="*/ 9 w 19"/>
                      <a:gd name="T63" fmla="*/ 30 h 22"/>
                      <a:gd name="T64" fmla="*/ 6 w 19"/>
                      <a:gd name="T65" fmla="*/ 30 h 22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9"/>
                      <a:gd name="T100" fmla="*/ 0 h 22"/>
                      <a:gd name="T101" fmla="*/ 19 w 19"/>
                      <a:gd name="T102" fmla="*/ 22 h 22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9" h="22">
                        <a:moveTo>
                          <a:pt x="6" y="21"/>
                        </a:moveTo>
                        <a:lnTo>
                          <a:pt x="4" y="20"/>
                        </a:lnTo>
                        <a:lnTo>
                          <a:pt x="3" y="19"/>
                        </a:lnTo>
                        <a:lnTo>
                          <a:pt x="2" y="19"/>
                        </a:lnTo>
                        <a:lnTo>
                          <a:pt x="1" y="17"/>
                        </a:lnTo>
                        <a:lnTo>
                          <a:pt x="0" y="15"/>
                        </a:lnTo>
                        <a:lnTo>
                          <a:pt x="0" y="14"/>
                        </a:lnTo>
                        <a:lnTo>
                          <a:pt x="0" y="12"/>
                        </a:lnTo>
                        <a:lnTo>
                          <a:pt x="0" y="10"/>
                        </a:lnTo>
                        <a:lnTo>
                          <a:pt x="0" y="8"/>
                        </a:lnTo>
                        <a:lnTo>
                          <a:pt x="1" y="6"/>
                        </a:lnTo>
                        <a:lnTo>
                          <a:pt x="2" y="4"/>
                        </a:lnTo>
                        <a:lnTo>
                          <a:pt x="3" y="3"/>
                        </a:lnTo>
                        <a:lnTo>
                          <a:pt x="4" y="1"/>
                        </a:lnTo>
                        <a:lnTo>
                          <a:pt x="5" y="1"/>
                        </a:lnTo>
                        <a:lnTo>
                          <a:pt x="9" y="0"/>
                        </a:lnTo>
                        <a:lnTo>
                          <a:pt x="10" y="0"/>
                        </a:lnTo>
                        <a:lnTo>
                          <a:pt x="11" y="0"/>
                        </a:lnTo>
                        <a:lnTo>
                          <a:pt x="13" y="1"/>
                        </a:lnTo>
                        <a:lnTo>
                          <a:pt x="14" y="1"/>
                        </a:lnTo>
                        <a:lnTo>
                          <a:pt x="14" y="3"/>
                        </a:lnTo>
                        <a:lnTo>
                          <a:pt x="15" y="5"/>
                        </a:lnTo>
                        <a:lnTo>
                          <a:pt x="18" y="7"/>
                        </a:lnTo>
                        <a:lnTo>
                          <a:pt x="18" y="8"/>
                        </a:lnTo>
                        <a:lnTo>
                          <a:pt x="18" y="10"/>
                        </a:lnTo>
                        <a:lnTo>
                          <a:pt x="15" y="12"/>
                        </a:lnTo>
                        <a:lnTo>
                          <a:pt x="15" y="14"/>
                        </a:lnTo>
                        <a:lnTo>
                          <a:pt x="14" y="16"/>
                        </a:lnTo>
                        <a:lnTo>
                          <a:pt x="13" y="17"/>
                        </a:lnTo>
                        <a:lnTo>
                          <a:pt x="12" y="19"/>
                        </a:lnTo>
                        <a:lnTo>
                          <a:pt x="10" y="20"/>
                        </a:lnTo>
                        <a:lnTo>
                          <a:pt x="9" y="21"/>
                        </a:lnTo>
                        <a:lnTo>
                          <a:pt x="6" y="21"/>
                        </a:lnTo>
                      </a:path>
                    </a:pathLst>
                  </a:custGeom>
                  <a:solidFill>
                    <a:srgbClr val="000000"/>
                  </a:solidFill>
                  <a:ln w="9525" cap="rnd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sz="1100"/>
                  </a:p>
                </p:txBody>
              </p:sp>
              <p:sp>
                <p:nvSpPr>
                  <p:cNvPr id="164" name="Freeform 527"/>
                  <p:cNvSpPr>
                    <a:spLocks/>
                  </p:cNvSpPr>
                  <p:nvPr/>
                </p:nvSpPr>
                <p:spPr bwMode="auto">
                  <a:xfrm>
                    <a:off x="834" y="3592"/>
                    <a:ext cx="19" cy="19"/>
                  </a:xfrm>
                  <a:custGeom>
                    <a:avLst/>
                    <a:gdLst>
                      <a:gd name="T0" fmla="*/ 6 w 19"/>
                      <a:gd name="T1" fmla="*/ 18 h 19"/>
                      <a:gd name="T2" fmla="*/ 4 w 19"/>
                      <a:gd name="T3" fmla="*/ 17 h 19"/>
                      <a:gd name="T4" fmla="*/ 2 w 19"/>
                      <a:gd name="T5" fmla="*/ 16 h 19"/>
                      <a:gd name="T6" fmla="*/ 2 w 19"/>
                      <a:gd name="T7" fmla="*/ 14 h 19"/>
                      <a:gd name="T8" fmla="*/ 0 w 19"/>
                      <a:gd name="T9" fmla="*/ 13 h 19"/>
                      <a:gd name="T10" fmla="*/ 0 w 19"/>
                      <a:gd name="T11" fmla="*/ 12 h 19"/>
                      <a:gd name="T12" fmla="*/ 0 w 19"/>
                      <a:gd name="T13" fmla="*/ 10 h 19"/>
                      <a:gd name="T14" fmla="*/ 0 w 19"/>
                      <a:gd name="T15" fmla="*/ 8 h 19"/>
                      <a:gd name="T16" fmla="*/ 0 w 19"/>
                      <a:gd name="T17" fmla="*/ 6 h 19"/>
                      <a:gd name="T18" fmla="*/ 2 w 19"/>
                      <a:gd name="T19" fmla="*/ 4 h 19"/>
                      <a:gd name="T20" fmla="*/ 2 w 19"/>
                      <a:gd name="T21" fmla="*/ 4 h 19"/>
                      <a:gd name="T22" fmla="*/ 4 w 19"/>
                      <a:gd name="T23" fmla="*/ 2 h 19"/>
                      <a:gd name="T24" fmla="*/ 4 w 19"/>
                      <a:gd name="T25" fmla="*/ 1 h 19"/>
                      <a:gd name="T26" fmla="*/ 6 w 19"/>
                      <a:gd name="T27" fmla="*/ 0 h 19"/>
                      <a:gd name="T28" fmla="*/ 9 w 19"/>
                      <a:gd name="T29" fmla="*/ 0 h 19"/>
                      <a:gd name="T30" fmla="*/ 11 w 19"/>
                      <a:gd name="T31" fmla="*/ 0 h 19"/>
                      <a:gd name="T32" fmla="*/ 13 w 19"/>
                      <a:gd name="T33" fmla="*/ 0 h 19"/>
                      <a:gd name="T34" fmla="*/ 15 w 19"/>
                      <a:gd name="T35" fmla="*/ 1 h 19"/>
                      <a:gd name="T36" fmla="*/ 15 w 19"/>
                      <a:gd name="T37" fmla="*/ 2 h 19"/>
                      <a:gd name="T38" fmla="*/ 18 w 19"/>
                      <a:gd name="T39" fmla="*/ 4 h 19"/>
                      <a:gd name="T40" fmla="*/ 18 w 19"/>
                      <a:gd name="T41" fmla="*/ 5 h 19"/>
                      <a:gd name="T42" fmla="*/ 18 w 19"/>
                      <a:gd name="T43" fmla="*/ 7 h 19"/>
                      <a:gd name="T44" fmla="*/ 18 w 19"/>
                      <a:gd name="T45" fmla="*/ 9 h 19"/>
                      <a:gd name="T46" fmla="*/ 18 w 19"/>
                      <a:gd name="T47" fmla="*/ 10 h 19"/>
                      <a:gd name="T48" fmla="*/ 15 w 19"/>
                      <a:gd name="T49" fmla="*/ 12 h 19"/>
                      <a:gd name="T50" fmla="*/ 15 w 19"/>
                      <a:gd name="T51" fmla="*/ 13 h 19"/>
                      <a:gd name="T52" fmla="*/ 13 w 19"/>
                      <a:gd name="T53" fmla="*/ 15 h 19"/>
                      <a:gd name="T54" fmla="*/ 13 w 19"/>
                      <a:gd name="T55" fmla="*/ 16 h 19"/>
                      <a:gd name="T56" fmla="*/ 11 w 19"/>
                      <a:gd name="T57" fmla="*/ 17 h 19"/>
                      <a:gd name="T58" fmla="*/ 9 w 19"/>
                      <a:gd name="T59" fmla="*/ 18 h 19"/>
                      <a:gd name="T60" fmla="*/ 6 w 19"/>
                      <a:gd name="T61" fmla="*/ 18 h 19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w 19"/>
                      <a:gd name="T94" fmla="*/ 0 h 19"/>
                      <a:gd name="T95" fmla="*/ 19 w 19"/>
                      <a:gd name="T96" fmla="*/ 19 h 19"/>
                    </a:gdLst>
                    <a:ahLst/>
                    <a:cxnLst>
                      <a:cxn ang="T62">
                        <a:pos x="T0" y="T1"/>
                      </a:cxn>
                      <a:cxn ang="T63">
                        <a:pos x="T2" y="T3"/>
                      </a:cxn>
                      <a:cxn ang="T64">
                        <a:pos x="T4" y="T5"/>
                      </a:cxn>
                      <a:cxn ang="T65">
                        <a:pos x="T6" y="T7"/>
                      </a:cxn>
                      <a:cxn ang="T66">
                        <a:pos x="T8" y="T9"/>
                      </a:cxn>
                      <a:cxn ang="T67">
                        <a:pos x="T10" y="T11"/>
                      </a:cxn>
                      <a:cxn ang="T68">
                        <a:pos x="T12" y="T13"/>
                      </a:cxn>
                      <a:cxn ang="T69">
                        <a:pos x="T14" y="T15"/>
                      </a:cxn>
                      <a:cxn ang="T70">
                        <a:pos x="T16" y="T17"/>
                      </a:cxn>
                      <a:cxn ang="T71">
                        <a:pos x="T18" y="T19"/>
                      </a:cxn>
                      <a:cxn ang="T72">
                        <a:pos x="T20" y="T21"/>
                      </a:cxn>
                      <a:cxn ang="T73">
                        <a:pos x="T22" y="T23"/>
                      </a:cxn>
                      <a:cxn ang="T74">
                        <a:pos x="T24" y="T25"/>
                      </a:cxn>
                      <a:cxn ang="T75">
                        <a:pos x="T26" y="T27"/>
                      </a:cxn>
                      <a:cxn ang="T76">
                        <a:pos x="T28" y="T29"/>
                      </a:cxn>
                      <a:cxn ang="T77">
                        <a:pos x="T30" y="T31"/>
                      </a:cxn>
                      <a:cxn ang="T78">
                        <a:pos x="T32" y="T33"/>
                      </a:cxn>
                      <a:cxn ang="T79">
                        <a:pos x="T34" y="T35"/>
                      </a:cxn>
                      <a:cxn ang="T80">
                        <a:pos x="T36" y="T37"/>
                      </a:cxn>
                      <a:cxn ang="T81">
                        <a:pos x="T38" y="T39"/>
                      </a:cxn>
                      <a:cxn ang="T82">
                        <a:pos x="T40" y="T41"/>
                      </a:cxn>
                      <a:cxn ang="T83">
                        <a:pos x="T42" y="T43"/>
                      </a:cxn>
                      <a:cxn ang="T84">
                        <a:pos x="T44" y="T45"/>
                      </a:cxn>
                      <a:cxn ang="T85">
                        <a:pos x="T46" y="T47"/>
                      </a:cxn>
                      <a:cxn ang="T86">
                        <a:pos x="T48" y="T49"/>
                      </a:cxn>
                      <a:cxn ang="T87">
                        <a:pos x="T50" y="T51"/>
                      </a:cxn>
                      <a:cxn ang="T88">
                        <a:pos x="T52" y="T53"/>
                      </a:cxn>
                      <a:cxn ang="T89">
                        <a:pos x="T54" y="T55"/>
                      </a:cxn>
                      <a:cxn ang="T90">
                        <a:pos x="T56" y="T57"/>
                      </a:cxn>
                      <a:cxn ang="T91">
                        <a:pos x="T58" y="T59"/>
                      </a:cxn>
                      <a:cxn ang="T92">
                        <a:pos x="T60" y="T61"/>
                      </a:cxn>
                    </a:cxnLst>
                    <a:rect l="T93" t="T94" r="T95" b="T96"/>
                    <a:pathLst>
                      <a:path w="19" h="19">
                        <a:moveTo>
                          <a:pt x="6" y="18"/>
                        </a:moveTo>
                        <a:lnTo>
                          <a:pt x="4" y="17"/>
                        </a:lnTo>
                        <a:lnTo>
                          <a:pt x="2" y="16"/>
                        </a:lnTo>
                        <a:lnTo>
                          <a:pt x="2" y="14"/>
                        </a:lnTo>
                        <a:lnTo>
                          <a:pt x="0" y="13"/>
                        </a:lnTo>
                        <a:lnTo>
                          <a:pt x="0" y="12"/>
                        </a:lnTo>
                        <a:lnTo>
                          <a:pt x="0" y="10"/>
                        </a:lnTo>
                        <a:lnTo>
                          <a:pt x="0" y="8"/>
                        </a:lnTo>
                        <a:lnTo>
                          <a:pt x="0" y="6"/>
                        </a:lnTo>
                        <a:lnTo>
                          <a:pt x="2" y="4"/>
                        </a:lnTo>
                        <a:lnTo>
                          <a:pt x="4" y="2"/>
                        </a:lnTo>
                        <a:lnTo>
                          <a:pt x="4" y="1"/>
                        </a:lnTo>
                        <a:lnTo>
                          <a:pt x="6" y="0"/>
                        </a:lnTo>
                        <a:lnTo>
                          <a:pt x="9" y="0"/>
                        </a:lnTo>
                        <a:lnTo>
                          <a:pt x="11" y="0"/>
                        </a:lnTo>
                        <a:lnTo>
                          <a:pt x="13" y="0"/>
                        </a:lnTo>
                        <a:lnTo>
                          <a:pt x="15" y="1"/>
                        </a:lnTo>
                        <a:lnTo>
                          <a:pt x="15" y="2"/>
                        </a:lnTo>
                        <a:lnTo>
                          <a:pt x="18" y="4"/>
                        </a:lnTo>
                        <a:lnTo>
                          <a:pt x="18" y="5"/>
                        </a:lnTo>
                        <a:lnTo>
                          <a:pt x="18" y="7"/>
                        </a:lnTo>
                        <a:lnTo>
                          <a:pt x="18" y="9"/>
                        </a:lnTo>
                        <a:lnTo>
                          <a:pt x="18" y="10"/>
                        </a:lnTo>
                        <a:lnTo>
                          <a:pt x="15" y="12"/>
                        </a:lnTo>
                        <a:lnTo>
                          <a:pt x="15" y="13"/>
                        </a:lnTo>
                        <a:lnTo>
                          <a:pt x="13" y="15"/>
                        </a:lnTo>
                        <a:lnTo>
                          <a:pt x="13" y="16"/>
                        </a:lnTo>
                        <a:lnTo>
                          <a:pt x="11" y="17"/>
                        </a:lnTo>
                        <a:lnTo>
                          <a:pt x="9" y="18"/>
                        </a:lnTo>
                        <a:lnTo>
                          <a:pt x="6" y="18"/>
                        </a:lnTo>
                      </a:path>
                    </a:pathLst>
                  </a:custGeom>
                  <a:solidFill>
                    <a:srgbClr val="B2B2B2"/>
                  </a:solidFill>
                  <a:ln w="9525" cap="rnd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sz="1100"/>
                  </a:p>
                </p:txBody>
              </p:sp>
              <p:sp>
                <p:nvSpPr>
                  <p:cNvPr id="165" name="Freeform 528"/>
                  <p:cNvSpPr>
                    <a:spLocks/>
                  </p:cNvSpPr>
                  <p:nvPr/>
                </p:nvSpPr>
                <p:spPr bwMode="auto">
                  <a:xfrm>
                    <a:off x="798" y="3621"/>
                    <a:ext cx="18" cy="24"/>
                  </a:xfrm>
                  <a:custGeom>
                    <a:avLst/>
                    <a:gdLst>
                      <a:gd name="T0" fmla="*/ 0 w 18"/>
                      <a:gd name="T1" fmla="*/ 10 h 24"/>
                      <a:gd name="T2" fmla="*/ 0 w 18"/>
                      <a:gd name="T3" fmla="*/ 8 h 24"/>
                      <a:gd name="T4" fmla="*/ 0 w 18"/>
                      <a:gd name="T5" fmla="*/ 6 h 24"/>
                      <a:gd name="T6" fmla="*/ 1 w 18"/>
                      <a:gd name="T7" fmla="*/ 4 h 24"/>
                      <a:gd name="T8" fmla="*/ 2 w 18"/>
                      <a:gd name="T9" fmla="*/ 3 h 24"/>
                      <a:gd name="T10" fmla="*/ 3 w 18"/>
                      <a:gd name="T11" fmla="*/ 2 h 24"/>
                      <a:gd name="T12" fmla="*/ 4 w 18"/>
                      <a:gd name="T13" fmla="*/ 0 h 24"/>
                      <a:gd name="T14" fmla="*/ 6 w 18"/>
                      <a:gd name="T15" fmla="*/ 0 h 24"/>
                      <a:gd name="T16" fmla="*/ 7 w 18"/>
                      <a:gd name="T17" fmla="*/ 0 h 24"/>
                      <a:gd name="T18" fmla="*/ 12 w 18"/>
                      <a:gd name="T19" fmla="*/ 0 h 24"/>
                      <a:gd name="T20" fmla="*/ 12 w 18"/>
                      <a:gd name="T21" fmla="*/ 1 h 24"/>
                      <a:gd name="T22" fmla="*/ 13 w 18"/>
                      <a:gd name="T23" fmla="*/ 2 h 24"/>
                      <a:gd name="T24" fmla="*/ 14 w 18"/>
                      <a:gd name="T25" fmla="*/ 2 h 24"/>
                      <a:gd name="T26" fmla="*/ 15 w 18"/>
                      <a:gd name="T27" fmla="*/ 4 h 24"/>
                      <a:gd name="T28" fmla="*/ 16 w 18"/>
                      <a:gd name="T29" fmla="*/ 5 h 24"/>
                      <a:gd name="T30" fmla="*/ 16 w 18"/>
                      <a:gd name="T31" fmla="*/ 6 h 24"/>
                      <a:gd name="T32" fmla="*/ 17 w 18"/>
                      <a:gd name="T33" fmla="*/ 8 h 24"/>
                      <a:gd name="T34" fmla="*/ 17 w 18"/>
                      <a:gd name="T35" fmla="*/ 10 h 24"/>
                      <a:gd name="T36" fmla="*/ 17 w 18"/>
                      <a:gd name="T37" fmla="*/ 12 h 24"/>
                      <a:gd name="T38" fmla="*/ 16 w 18"/>
                      <a:gd name="T39" fmla="*/ 14 h 24"/>
                      <a:gd name="T40" fmla="*/ 16 w 18"/>
                      <a:gd name="T41" fmla="*/ 16 h 24"/>
                      <a:gd name="T42" fmla="*/ 15 w 18"/>
                      <a:gd name="T43" fmla="*/ 18 h 24"/>
                      <a:gd name="T44" fmla="*/ 14 w 18"/>
                      <a:gd name="T45" fmla="*/ 19 h 24"/>
                      <a:gd name="T46" fmla="*/ 13 w 18"/>
                      <a:gd name="T47" fmla="*/ 20 h 24"/>
                      <a:gd name="T48" fmla="*/ 11 w 18"/>
                      <a:gd name="T49" fmla="*/ 22 h 24"/>
                      <a:gd name="T50" fmla="*/ 10 w 18"/>
                      <a:gd name="T51" fmla="*/ 23 h 24"/>
                      <a:gd name="T52" fmla="*/ 9 w 18"/>
                      <a:gd name="T53" fmla="*/ 23 h 24"/>
                      <a:gd name="T54" fmla="*/ 8 w 18"/>
                      <a:gd name="T55" fmla="*/ 23 h 24"/>
                      <a:gd name="T56" fmla="*/ 5 w 18"/>
                      <a:gd name="T57" fmla="*/ 22 h 24"/>
                      <a:gd name="T58" fmla="*/ 3 w 18"/>
                      <a:gd name="T59" fmla="*/ 21 h 24"/>
                      <a:gd name="T60" fmla="*/ 2 w 18"/>
                      <a:gd name="T61" fmla="*/ 20 h 24"/>
                      <a:gd name="T62" fmla="*/ 1 w 18"/>
                      <a:gd name="T63" fmla="*/ 20 h 24"/>
                      <a:gd name="T64" fmla="*/ 0 w 18"/>
                      <a:gd name="T65" fmla="*/ 18 h 24"/>
                      <a:gd name="T66" fmla="*/ 0 w 18"/>
                      <a:gd name="T67" fmla="*/ 16 h 24"/>
                      <a:gd name="T68" fmla="*/ 0 w 18"/>
                      <a:gd name="T69" fmla="*/ 14 h 24"/>
                      <a:gd name="T70" fmla="*/ 0 w 18"/>
                      <a:gd name="T71" fmla="*/ 12 h 24"/>
                      <a:gd name="T72" fmla="*/ 0 w 18"/>
                      <a:gd name="T73" fmla="*/ 10 h 24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w 18"/>
                      <a:gd name="T112" fmla="*/ 0 h 24"/>
                      <a:gd name="T113" fmla="*/ 18 w 18"/>
                      <a:gd name="T114" fmla="*/ 24 h 24"/>
                    </a:gdLst>
                    <a:ahLst/>
                    <a:cxnLst>
                      <a:cxn ang="T74">
                        <a:pos x="T0" y="T1"/>
                      </a:cxn>
                      <a:cxn ang="T75">
                        <a:pos x="T2" y="T3"/>
                      </a:cxn>
                      <a:cxn ang="T76">
                        <a:pos x="T4" y="T5"/>
                      </a:cxn>
                      <a:cxn ang="T77">
                        <a:pos x="T6" y="T7"/>
                      </a:cxn>
                      <a:cxn ang="T78">
                        <a:pos x="T8" y="T9"/>
                      </a:cxn>
                      <a:cxn ang="T79">
                        <a:pos x="T10" y="T11"/>
                      </a:cxn>
                      <a:cxn ang="T80">
                        <a:pos x="T12" y="T13"/>
                      </a:cxn>
                      <a:cxn ang="T81">
                        <a:pos x="T14" y="T15"/>
                      </a:cxn>
                      <a:cxn ang="T82">
                        <a:pos x="T16" y="T17"/>
                      </a:cxn>
                      <a:cxn ang="T83">
                        <a:pos x="T18" y="T19"/>
                      </a:cxn>
                      <a:cxn ang="T84">
                        <a:pos x="T20" y="T21"/>
                      </a:cxn>
                      <a:cxn ang="T85">
                        <a:pos x="T22" y="T23"/>
                      </a:cxn>
                      <a:cxn ang="T86">
                        <a:pos x="T24" y="T25"/>
                      </a:cxn>
                      <a:cxn ang="T87">
                        <a:pos x="T26" y="T27"/>
                      </a:cxn>
                      <a:cxn ang="T88">
                        <a:pos x="T28" y="T29"/>
                      </a:cxn>
                      <a:cxn ang="T89">
                        <a:pos x="T30" y="T31"/>
                      </a:cxn>
                      <a:cxn ang="T90">
                        <a:pos x="T32" y="T33"/>
                      </a:cxn>
                      <a:cxn ang="T91">
                        <a:pos x="T34" y="T35"/>
                      </a:cxn>
                      <a:cxn ang="T92">
                        <a:pos x="T36" y="T37"/>
                      </a:cxn>
                      <a:cxn ang="T93">
                        <a:pos x="T38" y="T39"/>
                      </a:cxn>
                      <a:cxn ang="T94">
                        <a:pos x="T40" y="T41"/>
                      </a:cxn>
                      <a:cxn ang="T95">
                        <a:pos x="T42" y="T43"/>
                      </a:cxn>
                      <a:cxn ang="T96">
                        <a:pos x="T44" y="T45"/>
                      </a:cxn>
                      <a:cxn ang="T97">
                        <a:pos x="T46" y="T47"/>
                      </a:cxn>
                      <a:cxn ang="T98">
                        <a:pos x="T48" y="T49"/>
                      </a:cxn>
                      <a:cxn ang="T99">
                        <a:pos x="T50" y="T51"/>
                      </a:cxn>
                      <a:cxn ang="T100">
                        <a:pos x="T52" y="T53"/>
                      </a:cxn>
                      <a:cxn ang="T101">
                        <a:pos x="T54" y="T55"/>
                      </a:cxn>
                      <a:cxn ang="T102">
                        <a:pos x="T56" y="T57"/>
                      </a:cxn>
                      <a:cxn ang="T103">
                        <a:pos x="T58" y="T59"/>
                      </a:cxn>
                      <a:cxn ang="T104">
                        <a:pos x="T60" y="T61"/>
                      </a:cxn>
                      <a:cxn ang="T105">
                        <a:pos x="T62" y="T63"/>
                      </a:cxn>
                      <a:cxn ang="T106">
                        <a:pos x="T64" y="T65"/>
                      </a:cxn>
                      <a:cxn ang="T107">
                        <a:pos x="T66" y="T67"/>
                      </a:cxn>
                      <a:cxn ang="T108">
                        <a:pos x="T68" y="T69"/>
                      </a:cxn>
                      <a:cxn ang="T109">
                        <a:pos x="T70" y="T71"/>
                      </a:cxn>
                      <a:cxn ang="T110">
                        <a:pos x="T72" y="T73"/>
                      </a:cxn>
                    </a:cxnLst>
                    <a:rect l="T111" t="T112" r="T113" b="T114"/>
                    <a:pathLst>
                      <a:path w="18" h="24">
                        <a:moveTo>
                          <a:pt x="0" y="10"/>
                        </a:moveTo>
                        <a:lnTo>
                          <a:pt x="0" y="8"/>
                        </a:lnTo>
                        <a:lnTo>
                          <a:pt x="0" y="6"/>
                        </a:lnTo>
                        <a:lnTo>
                          <a:pt x="1" y="4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4" y="0"/>
                        </a:lnTo>
                        <a:lnTo>
                          <a:pt x="6" y="0"/>
                        </a:lnTo>
                        <a:lnTo>
                          <a:pt x="7" y="0"/>
                        </a:lnTo>
                        <a:lnTo>
                          <a:pt x="12" y="0"/>
                        </a:lnTo>
                        <a:lnTo>
                          <a:pt x="12" y="1"/>
                        </a:lnTo>
                        <a:lnTo>
                          <a:pt x="13" y="2"/>
                        </a:lnTo>
                        <a:lnTo>
                          <a:pt x="14" y="2"/>
                        </a:lnTo>
                        <a:lnTo>
                          <a:pt x="15" y="4"/>
                        </a:lnTo>
                        <a:lnTo>
                          <a:pt x="16" y="5"/>
                        </a:lnTo>
                        <a:lnTo>
                          <a:pt x="16" y="6"/>
                        </a:lnTo>
                        <a:lnTo>
                          <a:pt x="17" y="8"/>
                        </a:lnTo>
                        <a:lnTo>
                          <a:pt x="17" y="10"/>
                        </a:lnTo>
                        <a:lnTo>
                          <a:pt x="17" y="12"/>
                        </a:lnTo>
                        <a:lnTo>
                          <a:pt x="16" y="14"/>
                        </a:lnTo>
                        <a:lnTo>
                          <a:pt x="16" y="16"/>
                        </a:lnTo>
                        <a:lnTo>
                          <a:pt x="15" y="18"/>
                        </a:lnTo>
                        <a:lnTo>
                          <a:pt x="14" y="19"/>
                        </a:lnTo>
                        <a:lnTo>
                          <a:pt x="13" y="20"/>
                        </a:lnTo>
                        <a:lnTo>
                          <a:pt x="11" y="22"/>
                        </a:lnTo>
                        <a:lnTo>
                          <a:pt x="10" y="23"/>
                        </a:lnTo>
                        <a:lnTo>
                          <a:pt x="9" y="23"/>
                        </a:lnTo>
                        <a:lnTo>
                          <a:pt x="8" y="23"/>
                        </a:lnTo>
                        <a:lnTo>
                          <a:pt x="5" y="22"/>
                        </a:lnTo>
                        <a:lnTo>
                          <a:pt x="3" y="21"/>
                        </a:lnTo>
                        <a:lnTo>
                          <a:pt x="2" y="20"/>
                        </a:lnTo>
                        <a:lnTo>
                          <a:pt x="1" y="20"/>
                        </a:lnTo>
                        <a:lnTo>
                          <a:pt x="0" y="18"/>
                        </a:lnTo>
                        <a:lnTo>
                          <a:pt x="0" y="16"/>
                        </a:lnTo>
                        <a:lnTo>
                          <a:pt x="0" y="14"/>
                        </a:lnTo>
                        <a:lnTo>
                          <a:pt x="0" y="12"/>
                        </a:lnTo>
                        <a:lnTo>
                          <a:pt x="0" y="10"/>
                        </a:lnTo>
                      </a:path>
                    </a:pathLst>
                  </a:custGeom>
                  <a:solidFill>
                    <a:srgbClr val="000000"/>
                  </a:solidFill>
                  <a:ln w="9525" cap="rnd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sz="1100"/>
                  </a:p>
                </p:txBody>
              </p:sp>
              <p:sp>
                <p:nvSpPr>
                  <p:cNvPr id="166" name="Freeform 529"/>
                  <p:cNvSpPr>
                    <a:spLocks/>
                  </p:cNvSpPr>
                  <p:nvPr/>
                </p:nvSpPr>
                <p:spPr bwMode="auto">
                  <a:xfrm>
                    <a:off x="801" y="3622"/>
                    <a:ext cx="20" cy="22"/>
                  </a:xfrm>
                  <a:custGeom>
                    <a:avLst/>
                    <a:gdLst>
                      <a:gd name="T0" fmla="*/ 6 w 19"/>
                      <a:gd name="T1" fmla="*/ 21 h 22"/>
                      <a:gd name="T2" fmla="*/ 4 w 19"/>
                      <a:gd name="T3" fmla="*/ 21 h 22"/>
                      <a:gd name="T4" fmla="*/ 3 w 19"/>
                      <a:gd name="T5" fmla="*/ 20 h 22"/>
                      <a:gd name="T6" fmla="*/ 2 w 19"/>
                      <a:gd name="T7" fmla="*/ 19 h 22"/>
                      <a:gd name="T8" fmla="*/ 1 w 19"/>
                      <a:gd name="T9" fmla="*/ 17 h 22"/>
                      <a:gd name="T10" fmla="*/ 0 w 19"/>
                      <a:gd name="T11" fmla="*/ 16 h 22"/>
                      <a:gd name="T12" fmla="*/ 0 w 19"/>
                      <a:gd name="T13" fmla="*/ 14 h 22"/>
                      <a:gd name="T14" fmla="*/ 0 w 19"/>
                      <a:gd name="T15" fmla="*/ 12 h 22"/>
                      <a:gd name="T16" fmla="*/ 0 w 19"/>
                      <a:gd name="T17" fmla="*/ 10 h 22"/>
                      <a:gd name="T18" fmla="*/ 0 w 19"/>
                      <a:gd name="T19" fmla="*/ 7 h 22"/>
                      <a:gd name="T20" fmla="*/ 1 w 19"/>
                      <a:gd name="T21" fmla="*/ 5 h 22"/>
                      <a:gd name="T22" fmla="*/ 2 w 19"/>
                      <a:gd name="T23" fmla="*/ 4 h 22"/>
                      <a:gd name="T24" fmla="*/ 3 w 19"/>
                      <a:gd name="T25" fmla="*/ 2 h 22"/>
                      <a:gd name="T26" fmla="*/ 4 w 19"/>
                      <a:gd name="T27" fmla="*/ 1 h 22"/>
                      <a:gd name="T28" fmla="*/ 5 w 19"/>
                      <a:gd name="T29" fmla="*/ 0 h 22"/>
                      <a:gd name="T30" fmla="*/ 6 w 19"/>
                      <a:gd name="T31" fmla="*/ 0 h 22"/>
                      <a:gd name="T32" fmla="*/ 19 w 19"/>
                      <a:gd name="T33" fmla="*/ 0 h 22"/>
                      <a:gd name="T34" fmla="*/ 20 w 19"/>
                      <a:gd name="T35" fmla="*/ 0 h 22"/>
                      <a:gd name="T36" fmla="*/ 21 w 19"/>
                      <a:gd name="T37" fmla="*/ 0 h 22"/>
                      <a:gd name="T38" fmla="*/ 23 w 19"/>
                      <a:gd name="T39" fmla="*/ 1 h 22"/>
                      <a:gd name="T40" fmla="*/ 23 w 19"/>
                      <a:gd name="T41" fmla="*/ 3 h 22"/>
                      <a:gd name="T42" fmla="*/ 24 w 19"/>
                      <a:gd name="T43" fmla="*/ 4 h 22"/>
                      <a:gd name="T44" fmla="*/ 27 w 19"/>
                      <a:gd name="T45" fmla="*/ 6 h 22"/>
                      <a:gd name="T46" fmla="*/ 27 w 19"/>
                      <a:gd name="T47" fmla="*/ 8 h 22"/>
                      <a:gd name="T48" fmla="*/ 27 w 19"/>
                      <a:gd name="T49" fmla="*/ 11 h 22"/>
                      <a:gd name="T50" fmla="*/ 24 w 19"/>
                      <a:gd name="T51" fmla="*/ 13 h 22"/>
                      <a:gd name="T52" fmla="*/ 24 w 19"/>
                      <a:gd name="T53" fmla="*/ 15 h 22"/>
                      <a:gd name="T54" fmla="*/ 23 w 19"/>
                      <a:gd name="T55" fmla="*/ 17 h 22"/>
                      <a:gd name="T56" fmla="*/ 22 w 19"/>
                      <a:gd name="T57" fmla="*/ 18 h 22"/>
                      <a:gd name="T58" fmla="*/ 21 w 19"/>
                      <a:gd name="T59" fmla="*/ 19 h 22"/>
                      <a:gd name="T60" fmla="*/ 19 w 19"/>
                      <a:gd name="T61" fmla="*/ 20 h 22"/>
                      <a:gd name="T62" fmla="*/ 9 w 19"/>
                      <a:gd name="T63" fmla="*/ 21 h 22"/>
                      <a:gd name="T64" fmla="*/ 6 w 19"/>
                      <a:gd name="T65" fmla="*/ 21 h 22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9"/>
                      <a:gd name="T100" fmla="*/ 0 h 22"/>
                      <a:gd name="T101" fmla="*/ 19 w 19"/>
                      <a:gd name="T102" fmla="*/ 22 h 22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9" h="22">
                        <a:moveTo>
                          <a:pt x="6" y="21"/>
                        </a:moveTo>
                        <a:lnTo>
                          <a:pt x="4" y="21"/>
                        </a:lnTo>
                        <a:lnTo>
                          <a:pt x="3" y="20"/>
                        </a:lnTo>
                        <a:lnTo>
                          <a:pt x="2" y="19"/>
                        </a:lnTo>
                        <a:lnTo>
                          <a:pt x="1" y="17"/>
                        </a:lnTo>
                        <a:lnTo>
                          <a:pt x="0" y="16"/>
                        </a:lnTo>
                        <a:lnTo>
                          <a:pt x="0" y="14"/>
                        </a:lnTo>
                        <a:lnTo>
                          <a:pt x="0" y="12"/>
                        </a:lnTo>
                        <a:lnTo>
                          <a:pt x="0" y="10"/>
                        </a:lnTo>
                        <a:lnTo>
                          <a:pt x="0" y="7"/>
                        </a:lnTo>
                        <a:lnTo>
                          <a:pt x="1" y="5"/>
                        </a:lnTo>
                        <a:lnTo>
                          <a:pt x="2" y="4"/>
                        </a:lnTo>
                        <a:lnTo>
                          <a:pt x="3" y="2"/>
                        </a:lnTo>
                        <a:lnTo>
                          <a:pt x="4" y="1"/>
                        </a:lnTo>
                        <a:lnTo>
                          <a:pt x="5" y="0"/>
                        </a:lnTo>
                        <a:lnTo>
                          <a:pt x="6" y="0"/>
                        </a:lnTo>
                        <a:lnTo>
                          <a:pt x="10" y="0"/>
                        </a:lnTo>
                        <a:lnTo>
                          <a:pt x="11" y="0"/>
                        </a:lnTo>
                        <a:lnTo>
                          <a:pt x="12" y="0"/>
                        </a:lnTo>
                        <a:lnTo>
                          <a:pt x="14" y="1"/>
                        </a:lnTo>
                        <a:lnTo>
                          <a:pt x="14" y="3"/>
                        </a:lnTo>
                        <a:lnTo>
                          <a:pt x="15" y="4"/>
                        </a:lnTo>
                        <a:lnTo>
                          <a:pt x="18" y="6"/>
                        </a:lnTo>
                        <a:lnTo>
                          <a:pt x="18" y="8"/>
                        </a:lnTo>
                        <a:lnTo>
                          <a:pt x="18" y="11"/>
                        </a:lnTo>
                        <a:lnTo>
                          <a:pt x="15" y="13"/>
                        </a:lnTo>
                        <a:lnTo>
                          <a:pt x="15" y="15"/>
                        </a:lnTo>
                        <a:lnTo>
                          <a:pt x="14" y="17"/>
                        </a:lnTo>
                        <a:lnTo>
                          <a:pt x="13" y="18"/>
                        </a:lnTo>
                        <a:lnTo>
                          <a:pt x="12" y="19"/>
                        </a:lnTo>
                        <a:lnTo>
                          <a:pt x="10" y="20"/>
                        </a:lnTo>
                        <a:lnTo>
                          <a:pt x="9" y="21"/>
                        </a:lnTo>
                        <a:lnTo>
                          <a:pt x="6" y="21"/>
                        </a:lnTo>
                      </a:path>
                    </a:pathLst>
                  </a:custGeom>
                  <a:solidFill>
                    <a:srgbClr val="000000"/>
                  </a:solidFill>
                  <a:ln w="9525" cap="rnd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sz="1100"/>
                  </a:p>
                </p:txBody>
              </p:sp>
              <p:sp>
                <p:nvSpPr>
                  <p:cNvPr id="167" name="Freeform 530"/>
                  <p:cNvSpPr>
                    <a:spLocks/>
                  </p:cNvSpPr>
                  <p:nvPr/>
                </p:nvSpPr>
                <p:spPr bwMode="auto">
                  <a:xfrm>
                    <a:off x="803" y="3624"/>
                    <a:ext cx="19" cy="19"/>
                  </a:xfrm>
                  <a:custGeom>
                    <a:avLst/>
                    <a:gdLst>
                      <a:gd name="T0" fmla="*/ 6 w 19"/>
                      <a:gd name="T1" fmla="*/ 18 h 19"/>
                      <a:gd name="T2" fmla="*/ 4 w 19"/>
                      <a:gd name="T3" fmla="*/ 18 h 19"/>
                      <a:gd name="T4" fmla="*/ 4 w 19"/>
                      <a:gd name="T5" fmla="*/ 17 h 19"/>
                      <a:gd name="T6" fmla="*/ 2 w 19"/>
                      <a:gd name="T7" fmla="*/ 16 h 19"/>
                      <a:gd name="T8" fmla="*/ 2 w 19"/>
                      <a:gd name="T9" fmla="*/ 15 h 19"/>
                      <a:gd name="T10" fmla="*/ 0 w 19"/>
                      <a:gd name="T11" fmla="*/ 13 h 19"/>
                      <a:gd name="T12" fmla="*/ 0 w 19"/>
                      <a:gd name="T13" fmla="*/ 12 h 19"/>
                      <a:gd name="T14" fmla="*/ 0 w 19"/>
                      <a:gd name="T15" fmla="*/ 10 h 19"/>
                      <a:gd name="T16" fmla="*/ 0 w 19"/>
                      <a:gd name="T17" fmla="*/ 9 h 19"/>
                      <a:gd name="T18" fmla="*/ 0 w 19"/>
                      <a:gd name="T19" fmla="*/ 7 h 19"/>
                      <a:gd name="T20" fmla="*/ 0 w 19"/>
                      <a:gd name="T21" fmla="*/ 5 h 19"/>
                      <a:gd name="T22" fmla="*/ 2 w 19"/>
                      <a:gd name="T23" fmla="*/ 4 h 19"/>
                      <a:gd name="T24" fmla="*/ 4 w 19"/>
                      <a:gd name="T25" fmla="*/ 2 h 19"/>
                      <a:gd name="T26" fmla="*/ 4 w 19"/>
                      <a:gd name="T27" fmla="*/ 1 h 19"/>
                      <a:gd name="T28" fmla="*/ 6 w 19"/>
                      <a:gd name="T29" fmla="*/ 0 h 19"/>
                      <a:gd name="T30" fmla="*/ 9 w 19"/>
                      <a:gd name="T31" fmla="*/ 0 h 19"/>
                      <a:gd name="T32" fmla="*/ 9 w 19"/>
                      <a:gd name="T33" fmla="*/ 0 h 19"/>
                      <a:gd name="T34" fmla="*/ 11 w 19"/>
                      <a:gd name="T35" fmla="*/ 0 h 19"/>
                      <a:gd name="T36" fmla="*/ 13 w 19"/>
                      <a:gd name="T37" fmla="*/ 1 h 19"/>
                      <a:gd name="T38" fmla="*/ 15 w 19"/>
                      <a:gd name="T39" fmla="*/ 2 h 19"/>
                      <a:gd name="T40" fmla="*/ 15 w 19"/>
                      <a:gd name="T41" fmla="*/ 3 h 19"/>
                      <a:gd name="T42" fmla="*/ 15 w 19"/>
                      <a:gd name="T43" fmla="*/ 4 h 19"/>
                      <a:gd name="T44" fmla="*/ 18 w 19"/>
                      <a:gd name="T45" fmla="*/ 5 h 19"/>
                      <a:gd name="T46" fmla="*/ 18 w 19"/>
                      <a:gd name="T47" fmla="*/ 7 h 19"/>
                      <a:gd name="T48" fmla="*/ 18 w 19"/>
                      <a:gd name="T49" fmla="*/ 9 h 19"/>
                      <a:gd name="T50" fmla="*/ 18 w 19"/>
                      <a:gd name="T51" fmla="*/ 11 h 19"/>
                      <a:gd name="T52" fmla="*/ 15 w 19"/>
                      <a:gd name="T53" fmla="*/ 13 h 19"/>
                      <a:gd name="T54" fmla="*/ 15 w 19"/>
                      <a:gd name="T55" fmla="*/ 14 h 19"/>
                      <a:gd name="T56" fmla="*/ 13 w 19"/>
                      <a:gd name="T57" fmla="*/ 15 h 19"/>
                      <a:gd name="T58" fmla="*/ 11 w 19"/>
                      <a:gd name="T59" fmla="*/ 17 h 19"/>
                      <a:gd name="T60" fmla="*/ 9 w 19"/>
                      <a:gd name="T61" fmla="*/ 18 h 19"/>
                      <a:gd name="T62" fmla="*/ 6 w 19"/>
                      <a:gd name="T63" fmla="*/ 18 h 19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w 19"/>
                      <a:gd name="T97" fmla="*/ 0 h 19"/>
                      <a:gd name="T98" fmla="*/ 19 w 19"/>
                      <a:gd name="T99" fmla="*/ 19 h 19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T96" t="T97" r="T98" b="T99"/>
                    <a:pathLst>
                      <a:path w="19" h="19">
                        <a:moveTo>
                          <a:pt x="6" y="18"/>
                        </a:moveTo>
                        <a:lnTo>
                          <a:pt x="4" y="18"/>
                        </a:lnTo>
                        <a:lnTo>
                          <a:pt x="4" y="17"/>
                        </a:lnTo>
                        <a:lnTo>
                          <a:pt x="2" y="16"/>
                        </a:lnTo>
                        <a:lnTo>
                          <a:pt x="2" y="15"/>
                        </a:lnTo>
                        <a:lnTo>
                          <a:pt x="0" y="13"/>
                        </a:lnTo>
                        <a:lnTo>
                          <a:pt x="0" y="12"/>
                        </a:lnTo>
                        <a:lnTo>
                          <a:pt x="0" y="10"/>
                        </a:lnTo>
                        <a:lnTo>
                          <a:pt x="0" y="9"/>
                        </a:lnTo>
                        <a:lnTo>
                          <a:pt x="0" y="7"/>
                        </a:lnTo>
                        <a:lnTo>
                          <a:pt x="0" y="5"/>
                        </a:lnTo>
                        <a:lnTo>
                          <a:pt x="2" y="4"/>
                        </a:lnTo>
                        <a:lnTo>
                          <a:pt x="4" y="2"/>
                        </a:lnTo>
                        <a:lnTo>
                          <a:pt x="4" y="1"/>
                        </a:lnTo>
                        <a:lnTo>
                          <a:pt x="6" y="0"/>
                        </a:lnTo>
                        <a:lnTo>
                          <a:pt x="9" y="0"/>
                        </a:lnTo>
                        <a:lnTo>
                          <a:pt x="11" y="0"/>
                        </a:lnTo>
                        <a:lnTo>
                          <a:pt x="13" y="1"/>
                        </a:lnTo>
                        <a:lnTo>
                          <a:pt x="15" y="2"/>
                        </a:lnTo>
                        <a:lnTo>
                          <a:pt x="15" y="3"/>
                        </a:lnTo>
                        <a:lnTo>
                          <a:pt x="15" y="4"/>
                        </a:lnTo>
                        <a:lnTo>
                          <a:pt x="18" y="5"/>
                        </a:lnTo>
                        <a:lnTo>
                          <a:pt x="18" y="7"/>
                        </a:lnTo>
                        <a:lnTo>
                          <a:pt x="18" y="9"/>
                        </a:lnTo>
                        <a:lnTo>
                          <a:pt x="18" y="11"/>
                        </a:lnTo>
                        <a:lnTo>
                          <a:pt x="15" y="13"/>
                        </a:lnTo>
                        <a:lnTo>
                          <a:pt x="15" y="14"/>
                        </a:lnTo>
                        <a:lnTo>
                          <a:pt x="13" y="15"/>
                        </a:lnTo>
                        <a:lnTo>
                          <a:pt x="11" y="17"/>
                        </a:lnTo>
                        <a:lnTo>
                          <a:pt x="9" y="18"/>
                        </a:lnTo>
                        <a:lnTo>
                          <a:pt x="6" y="18"/>
                        </a:lnTo>
                      </a:path>
                    </a:pathLst>
                  </a:custGeom>
                  <a:solidFill>
                    <a:srgbClr val="B2B2B2"/>
                  </a:solidFill>
                  <a:ln w="9525" cap="rnd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sz="1100"/>
                  </a:p>
                </p:txBody>
              </p:sp>
              <p:sp>
                <p:nvSpPr>
                  <p:cNvPr id="168" name="Freeform 531"/>
                  <p:cNvSpPr>
                    <a:spLocks/>
                  </p:cNvSpPr>
                  <p:nvPr/>
                </p:nvSpPr>
                <p:spPr bwMode="auto">
                  <a:xfrm>
                    <a:off x="756" y="3583"/>
                    <a:ext cx="41" cy="53"/>
                  </a:xfrm>
                  <a:custGeom>
                    <a:avLst/>
                    <a:gdLst>
                      <a:gd name="T0" fmla="*/ 0 w 40"/>
                      <a:gd name="T1" fmla="*/ 0 h 53"/>
                      <a:gd name="T2" fmla="*/ 0 w 40"/>
                      <a:gd name="T3" fmla="*/ 43 h 53"/>
                      <a:gd name="T4" fmla="*/ 48 w 40"/>
                      <a:gd name="T5" fmla="*/ 52 h 53"/>
                      <a:gd name="T6" fmla="*/ 48 w 40"/>
                      <a:gd name="T7" fmla="*/ 7 h 53"/>
                      <a:gd name="T8" fmla="*/ 0 w 40"/>
                      <a:gd name="T9" fmla="*/ 0 h 5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0"/>
                      <a:gd name="T16" fmla="*/ 0 h 53"/>
                      <a:gd name="T17" fmla="*/ 40 w 40"/>
                      <a:gd name="T18" fmla="*/ 53 h 5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0" h="53">
                        <a:moveTo>
                          <a:pt x="0" y="0"/>
                        </a:moveTo>
                        <a:lnTo>
                          <a:pt x="0" y="43"/>
                        </a:lnTo>
                        <a:lnTo>
                          <a:pt x="39" y="52"/>
                        </a:lnTo>
                        <a:lnTo>
                          <a:pt x="39" y="7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63CB63"/>
                  </a:solidFill>
                  <a:ln w="9525" cap="rnd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sz="1100"/>
                  </a:p>
                </p:txBody>
              </p:sp>
              <p:sp>
                <p:nvSpPr>
                  <p:cNvPr id="169" name="Freeform 532"/>
                  <p:cNvSpPr>
                    <a:spLocks/>
                  </p:cNvSpPr>
                  <p:nvPr/>
                </p:nvSpPr>
                <p:spPr bwMode="auto">
                  <a:xfrm>
                    <a:off x="795" y="3547"/>
                    <a:ext cx="50" cy="90"/>
                  </a:xfrm>
                  <a:custGeom>
                    <a:avLst/>
                    <a:gdLst>
                      <a:gd name="T0" fmla="*/ 0 w 49"/>
                      <a:gd name="T1" fmla="*/ 97 h 89"/>
                      <a:gd name="T2" fmla="*/ 0 w 49"/>
                      <a:gd name="T3" fmla="*/ 43 h 89"/>
                      <a:gd name="T4" fmla="*/ 57 w 49"/>
                      <a:gd name="T5" fmla="*/ 0 h 89"/>
                      <a:gd name="T6" fmla="*/ 57 w 49"/>
                      <a:gd name="T7" fmla="*/ 40 h 89"/>
                      <a:gd name="T8" fmla="*/ 0 w 49"/>
                      <a:gd name="T9" fmla="*/ 97 h 8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9"/>
                      <a:gd name="T16" fmla="*/ 0 h 89"/>
                      <a:gd name="T17" fmla="*/ 49 w 49"/>
                      <a:gd name="T18" fmla="*/ 89 h 8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9" h="89">
                        <a:moveTo>
                          <a:pt x="0" y="88"/>
                        </a:moveTo>
                        <a:lnTo>
                          <a:pt x="0" y="43"/>
                        </a:lnTo>
                        <a:lnTo>
                          <a:pt x="48" y="0"/>
                        </a:lnTo>
                        <a:lnTo>
                          <a:pt x="48" y="40"/>
                        </a:lnTo>
                        <a:lnTo>
                          <a:pt x="0" y="88"/>
                        </a:lnTo>
                      </a:path>
                    </a:pathLst>
                  </a:custGeom>
                  <a:solidFill>
                    <a:srgbClr val="339933"/>
                  </a:solidFill>
                  <a:ln w="9525" cap="rnd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sz="1100"/>
                  </a:p>
                </p:txBody>
              </p:sp>
              <p:sp>
                <p:nvSpPr>
                  <p:cNvPr id="170" name="Freeform 533"/>
                  <p:cNvSpPr>
                    <a:spLocks/>
                  </p:cNvSpPr>
                  <p:nvPr/>
                </p:nvSpPr>
                <p:spPr bwMode="auto">
                  <a:xfrm>
                    <a:off x="757" y="3540"/>
                    <a:ext cx="87" cy="51"/>
                  </a:xfrm>
                  <a:custGeom>
                    <a:avLst/>
                    <a:gdLst>
                      <a:gd name="T0" fmla="*/ 38 w 87"/>
                      <a:gd name="T1" fmla="*/ 50 h 51"/>
                      <a:gd name="T2" fmla="*/ 86 w 87"/>
                      <a:gd name="T3" fmla="*/ 6 h 51"/>
                      <a:gd name="T4" fmla="*/ 49 w 87"/>
                      <a:gd name="T5" fmla="*/ 0 h 51"/>
                      <a:gd name="T6" fmla="*/ 0 w 87"/>
                      <a:gd name="T7" fmla="*/ 42 h 51"/>
                      <a:gd name="T8" fmla="*/ 38 w 87"/>
                      <a:gd name="T9" fmla="*/ 50 h 5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7"/>
                      <a:gd name="T16" fmla="*/ 0 h 51"/>
                      <a:gd name="T17" fmla="*/ 87 w 87"/>
                      <a:gd name="T18" fmla="*/ 51 h 5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7" h="51">
                        <a:moveTo>
                          <a:pt x="38" y="50"/>
                        </a:moveTo>
                        <a:lnTo>
                          <a:pt x="86" y="6"/>
                        </a:lnTo>
                        <a:lnTo>
                          <a:pt x="49" y="0"/>
                        </a:lnTo>
                        <a:lnTo>
                          <a:pt x="0" y="42"/>
                        </a:lnTo>
                        <a:lnTo>
                          <a:pt x="38" y="50"/>
                        </a:lnTo>
                      </a:path>
                    </a:pathLst>
                  </a:custGeom>
                  <a:solidFill>
                    <a:srgbClr val="92DB92"/>
                  </a:solidFill>
                  <a:ln w="9525" cap="rnd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sz="1100"/>
                  </a:p>
                </p:txBody>
              </p:sp>
              <p:sp>
                <p:nvSpPr>
                  <p:cNvPr id="171" name="Freeform 534"/>
                  <p:cNvSpPr>
                    <a:spLocks/>
                  </p:cNvSpPr>
                  <p:nvPr/>
                </p:nvSpPr>
                <p:spPr bwMode="auto">
                  <a:xfrm>
                    <a:off x="774" y="3644"/>
                    <a:ext cx="18" cy="23"/>
                  </a:xfrm>
                  <a:custGeom>
                    <a:avLst/>
                    <a:gdLst>
                      <a:gd name="T0" fmla="*/ 0 w 18"/>
                      <a:gd name="T1" fmla="*/ 10 h 23"/>
                      <a:gd name="T2" fmla="*/ 0 w 18"/>
                      <a:gd name="T3" fmla="*/ 8 h 23"/>
                      <a:gd name="T4" fmla="*/ 0 w 18"/>
                      <a:gd name="T5" fmla="*/ 6 h 23"/>
                      <a:gd name="T6" fmla="*/ 1 w 18"/>
                      <a:gd name="T7" fmla="*/ 4 h 23"/>
                      <a:gd name="T8" fmla="*/ 2 w 18"/>
                      <a:gd name="T9" fmla="*/ 3 h 23"/>
                      <a:gd name="T10" fmla="*/ 3 w 18"/>
                      <a:gd name="T11" fmla="*/ 1 h 23"/>
                      <a:gd name="T12" fmla="*/ 4 w 18"/>
                      <a:gd name="T13" fmla="*/ 0 h 23"/>
                      <a:gd name="T14" fmla="*/ 6 w 18"/>
                      <a:gd name="T15" fmla="*/ 0 h 23"/>
                      <a:gd name="T16" fmla="*/ 7 w 18"/>
                      <a:gd name="T17" fmla="*/ 0 h 23"/>
                      <a:gd name="T18" fmla="*/ 13 w 18"/>
                      <a:gd name="T19" fmla="*/ 0 h 23"/>
                      <a:gd name="T20" fmla="*/ 13 w 18"/>
                      <a:gd name="T21" fmla="*/ 1 h 23"/>
                      <a:gd name="T22" fmla="*/ 14 w 18"/>
                      <a:gd name="T23" fmla="*/ 1 h 23"/>
                      <a:gd name="T24" fmla="*/ 15 w 18"/>
                      <a:gd name="T25" fmla="*/ 2 h 23"/>
                      <a:gd name="T26" fmla="*/ 15 w 18"/>
                      <a:gd name="T27" fmla="*/ 3 h 23"/>
                      <a:gd name="T28" fmla="*/ 16 w 18"/>
                      <a:gd name="T29" fmla="*/ 5 h 23"/>
                      <a:gd name="T30" fmla="*/ 17 w 18"/>
                      <a:gd name="T31" fmla="*/ 6 h 23"/>
                      <a:gd name="T32" fmla="*/ 17 w 18"/>
                      <a:gd name="T33" fmla="*/ 7 h 23"/>
                      <a:gd name="T34" fmla="*/ 17 w 18"/>
                      <a:gd name="T35" fmla="*/ 9 h 23"/>
                      <a:gd name="T36" fmla="*/ 17 w 18"/>
                      <a:gd name="T37" fmla="*/ 11 h 23"/>
                      <a:gd name="T38" fmla="*/ 17 w 18"/>
                      <a:gd name="T39" fmla="*/ 13 h 23"/>
                      <a:gd name="T40" fmla="*/ 16 w 18"/>
                      <a:gd name="T41" fmla="*/ 15 h 23"/>
                      <a:gd name="T42" fmla="*/ 15 w 18"/>
                      <a:gd name="T43" fmla="*/ 17 h 23"/>
                      <a:gd name="T44" fmla="*/ 14 w 18"/>
                      <a:gd name="T45" fmla="*/ 18 h 23"/>
                      <a:gd name="T46" fmla="*/ 13 w 18"/>
                      <a:gd name="T47" fmla="*/ 20 h 23"/>
                      <a:gd name="T48" fmla="*/ 12 w 18"/>
                      <a:gd name="T49" fmla="*/ 21 h 23"/>
                      <a:gd name="T50" fmla="*/ 10 w 18"/>
                      <a:gd name="T51" fmla="*/ 21 h 23"/>
                      <a:gd name="T52" fmla="*/ 9 w 18"/>
                      <a:gd name="T53" fmla="*/ 22 h 23"/>
                      <a:gd name="T54" fmla="*/ 8 w 18"/>
                      <a:gd name="T55" fmla="*/ 22 h 23"/>
                      <a:gd name="T56" fmla="*/ 5 w 18"/>
                      <a:gd name="T57" fmla="*/ 21 h 23"/>
                      <a:gd name="T58" fmla="*/ 4 w 18"/>
                      <a:gd name="T59" fmla="*/ 20 h 23"/>
                      <a:gd name="T60" fmla="*/ 2 w 18"/>
                      <a:gd name="T61" fmla="*/ 20 h 23"/>
                      <a:gd name="T62" fmla="*/ 1 w 18"/>
                      <a:gd name="T63" fmla="*/ 19 h 23"/>
                      <a:gd name="T64" fmla="*/ 0 w 18"/>
                      <a:gd name="T65" fmla="*/ 18 h 23"/>
                      <a:gd name="T66" fmla="*/ 0 w 18"/>
                      <a:gd name="T67" fmla="*/ 16 h 23"/>
                      <a:gd name="T68" fmla="*/ 0 w 18"/>
                      <a:gd name="T69" fmla="*/ 14 h 23"/>
                      <a:gd name="T70" fmla="*/ 0 w 18"/>
                      <a:gd name="T71" fmla="*/ 12 h 23"/>
                      <a:gd name="T72" fmla="*/ 0 w 18"/>
                      <a:gd name="T73" fmla="*/ 10 h 23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w 18"/>
                      <a:gd name="T112" fmla="*/ 0 h 23"/>
                      <a:gd name="T113" fmla="*/ 18 w 18"/>
                      <a:gd name="T114" fmla="*/ 23 h 23"/>
                    </a:gdLst>
                    <a:ahLst/>
                    <a:cxnLst>
                      <a:cxn ang="T74">
                        <a:pos x="T0" y="T1"/>
                      </a:cxn>
                      <a:cxn ang="T75">
                        <a:pos x="T2" y="T3"/>
                      </a:cxn>
                      <a:cxn ang="T76">
                        <a:pos x="T4" y="T5"/>
                      </a:cxn>
                      <a:cxn ang="T77">
                        <a:pos x="T6" y="T7"/>
                      </a:cxn>
                      <a:cxn ang="T78">
                        <a:pos x="T8" y="T9"/>
                      </a:cxn>
                      <a:cxn ang="T79">
                        <a:pos x="T10" y="T11"/>
                      </a:cxn>
                      <a:cxn ang="T80">
                        <a:pos x="T12" y="T13"/>
                      </a:cxn>
                      <a:cxn ang="T81">
                        <a:pos x="T14" y="T15"/>
                      </a:cxn>
                      <a:cxn ang="T82">
                        <a:pos x="T16" y="T17"/>
                      </a:cxn>
                      <a:cxn ang="T83">
                        <a:pos x="T18" y="T19"/>
                      </a:cxn>
                      <a:cxn ang="T84">
                        <a:pos x="T20" y="T21"/>
                      </a:cxn>
                      <a:cxn ang="T85">
                        <a:pos x="T22" y="T23"/>
                      </a:cxn>
                      <a:cxn ang="T86">
                        <a:pos x="T24" y="T25"/>
                      </a:cxn>
                      <a:cxn ang="T87">
                        <a:pos x="T26" y="T27"/>
                      </a:cxn>
                      <a:cxn ang="T88">
                        <a:pos x="T28" y="T29"/>
                      </a:cxn>
                      <a:cxn ang="T89">
                        <a:pos x="T30" y="T31"/>
                      </a:cxn>
                      <a:cxn ang="T90">
                        <a:pos x="T32" y="T33"/>
                      </a:cxn>
                      <a:cxn ang="T91">
                        <a:pos x="T34" y="T35"/>
                      </a:cxn>
                      <a:cxn ang="T92">
                        <a:pos x="T36" y="T37"/>
                      </a:cxn>
                      <a:cxn ang="T93">
                        <a:pos x="T38" y="T39"/>
                      </a:cxn>
                      <a:cxn ang="T94">
                        <a:pos x="T40" y="T41"/>
                      </a:cxn>
                      <a:cxn ang="T95">
                        <a:pos x="T42" y="T43"/>
                      </a:cxn>
                      <a:cxn ang="T96">
                        <a:pos x="T44" y="T45"/>
                      </a:cxn>
                      <a:cxn ang="T97">
                        <a:pos x="T46" y="T47"/>
                      </a:cxn>
                      <a:cxn ang="T98">
                        <a:pos x="T48" y="T49"/>
                      </a:cxn>
                      <a:cxn ang="T99">
                        <a:pos x="T50" y="T51"/>
                      </a:cxn>
                      <a:cxn ang="T100">
                        <a:pos x="T52" y="T53"/>
                      </a:cxn>
                      <a:cxn ang="T101">
                        <a:pos x="T54" y="T55"/>
                      </a:cxn>
                      <a:cxn ang="T102">
                        <a:pos x="T56" y="T57"/>
                      </a:cxn>
                      <a:cxn ang="T103">
                        <a:pos x="T58" y="T59"/>
                      </a:cxn>
                      <a:cxn ang="T104">
                        <a:pos x="T60" y="T61"/>
                      </a:cxn>
                      <a:cxn ang="T105">
                        <a:pos x="T62" y="T63"/>
                      </a:cxn>
                      <a:cxn ang="T106">
                        <a:pos x="T64" y="T65"/>
                      </a:cxn>
                      <a:cxn ang="T107">
                        <a:pos x="T66" y="T67"/>
                      </a:cxn>
                      <a:cxn ang="T108">
                        <a:pos x="T68" y="T69"/>
                      </a:cxn>
                      <a:cxn ang="T109">
                        <a:pos x="T70" y="T71"/>
                      </a:cxn>
                      <a:cxn ang="T110">
                        <a:pos x="T72" y="T73"/>
                      </a:cxn>
                    </a:cxnLst>
                    <a:rect l="T111" t="T112" r="T113" b="T114"/>
                    <a:pathLst>
                      <a:path w="18" h="23">
                        <a:moveTo>
                          <a:pt x="0" y="10"/>
                        </a:moveTo>
                        <a:lnTo>
                          <a:pt x="0" y="8"/>
                        </a:lnTo>
                        <a:lnTo>
                          <a:pt x="0" y="6"/>
                        </a:lnTo>
                        <a:lnTo>
                          <a:pt x="1" y="4"/>
                        </a:lnTo>
                        <a:lnTo>
                          <a:pt x="2" y="3"/>
                        </a:lnTo>
                        <a:lnTo>
                          <a:pt x="3" y="1"/>
                        </a:lnTo>
                        <a:lnTo>
                          <a:pt x="4" y="0"/>
                        </a:lnTo>
                        <a:lnTo>
                          <a:pt x="6" y="0"/>
                        </a:lnTo>
                        <a:lnTo>
                          <a:pt x="7" y="0"/>
                        </a:lnTo>
                        <a:lnTo>
                          <a:pt x="13" y="0"/>
                        </a:lnTo>
                        <a:lnTo>
                          <a:pt x="13" y="1"/>
                        </a:lnTo>
                        <a:lnTo>
                          <a:pt x="14" y="1"/>
                        </a:lnTo>
                        <a:lnTo>
                          <a:pt x="15" y="2"/>
                        </a:lnTo>
                        <a:lnTo>
                          <a:pt x="15" y="3"/>
                        </a:lnTo>
                        <a:lnTo>
                          <a:pt x="16" y="5"/>
                        </a:lnTo>
                        <a:lnTo>
                          <a:pt x="17" y="6"/>
                        </a:lnTo>
                        <a:lnTo>
                          <a:pt x="17" y="7"/>
                        </a:lnTo>
                        <a:lnTo>
                          <a:pt x="17" y="9"/>
                        </a:lnTo>
                        <a:lnTo>
                          <a:pt x="17" y="11"/>
                        </a:lnTo>
                        <a:lnTo>
                          <a:pt x="17" y="13"/>
                        </a:lnTo>
                        <a:lnTo>
                          <a:pt x="16" y="15"/>
                        </a:lnTo>
                        <a:lnTo>
                          <a:pt x="15" y="17"/>
                        </a:lnTo>
                        <a:lnTo>
                          <a:pt x="14" y="18"/>
                        </a:lnTo>
                        <a:lnTo>
                          <a:pt x="13" y="20"/>
                        </a:lnTo>
                        <a:lnTo>
                          <a:pt x="12" y="21"/>
                        </a:lnTo>
                        <a:lnTo>
                          <a:pt x="10" y="21"/>
                        </a:lnTo>
                        <a:lnTo>
                          <a:pt x="9" y="22"/>
                        </a:lnTo>
                        <a:lnTo>
                          <a:pt x="8" y="22"/>
                        </a:lnTo>
                        <a:lnTo>
                          <a:pt x="5" y="21"/>
                        </a:lnTo>
                        <a:lnTo>
                          <a:pt x="4" y="20"/>
                        </a:lnTo>
                        <a:lnTo>
                          <a:pt x="2" y="20"/>
                        </a:lnTo>
                        <a:lnTo>
                          <a:pt x="1" y="19"/>
                        </a:lnTo>
                        <a:lnTo>
                          <a:pt x="0" y="18"/>
                        </a:lnTo>
                        <a:lnTo>
                          <a:pt x="0" y="16"/>
                        </a:lnTo>
                        <a:lnTo>
                          <a:pt x="0" y="14"/>
                        </a:lnTo>
                        <a:lnTo>
                          <a:pt x="0" y="12"/>
                        </a:lnTo>
                        <a:lnTo>
                          <a:pt x="0" y="10"/>
                        </a:lnTo>
                      </a:path>
                    </a:pathLst>
                  </a:custGeom>
                  <a:solidFill>
                    <a:srgbClr val="000000"/>
                  </a:solidFill>
                  <a:ln w="9525" cap="rnd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sz="1100"/>
                  </a:p>
                </p:txBody>
              </p:sp>
              <p:sp>
                <p:nvSpPr>
                  <p:cNvPr id="172" name="Freeform 535"/>
                  <p:cNvSpPr>
                    <a:spLocks/>
                  </p:cNvSpPr>
                  <p:nvPr/>
                </p:nvSpPr>
                <p:spPr bwMode="auto">
                  <a:xfrm>
                    <a:off x="768" y="3637"/>
                    <a:ext cx="25" cy="28"/>
                  </a:xfrm>
                  <a:custGeom>
                    <a:avLst/>
                    <a:gdLst>
                      <a:gd name="T0" fmla="*/ 0 w 25"/>
                      <a:gd name="T1" fmla="*/ 27 h 28"/>
                      <a:gd name="T2" fmla="*/ 24 w 25"/>
                      <a:gd name="T3" fmla="*/ 5 h 28"/>
                      <a:gd name="T4" fmla="*/ 24 w 25"/>
                      <a:gd name="T5" fmla="*/ 4 h 28"/>
                      <a:gd name="T6" fmla="*/ 24 w 25"/>
                      <a:gd name="T7" fmla="*/ 3 h 28"/>
                      <a:gd name="T8" fmla="*/ 24 w 25"/>
                      <a:gd name="T9" fmla="*/ 3 h 28"/>
                      <a:gd name="T10" fmla="*/ 24 w 25"/>
                      <a:gd name="T11" fmla="*/ 1 h 28"/>
                      <a:gd name="T12" fmla="*/ 24 w 25"/>
                      <a:gd name="T13" fmla="*/ 1 h 28"/>
                      <a:gd name="T14" fmla="*/ 23 w 25"/>
                      <a:gd name="T15" fmla="*/ 0 h 28"/>
                      <a:gd name="T16" fmla="*/ 22 w 25"/>
                      <a:gd name="T17" fmla="*/ 0 h 28"/>
                      <a:gd name="T18" fmla="*/ 22 w 25"/>
                      <a:gd name="T19" fmla="*/ 0 h 28"/>
                      <a:gd name="T20" fmla="*/ 20 w 25"/>
                      <a:gd name="T21" fmla="*/ 1 h 28"/>
                      <a:gd name="T22" fmla="*/ 18 w 25"/>
                      <a:gd name="T23" fmla="*/ 4 h 28"/>
                      <a:gd name="T24" fmla="*/ 14 w 25"/>
                      <a:gd name="T25" fmla="*/ 8 h 28"/>
                      <a:gd name="T26" fmla="*/ 10 w 25"/>
                      <a:gd name="T27" fmla="*/ 12 h 28"/>
                      <a:gd name="T28" fmla="*/ 6 w 25"/>
                      <a:gd name="T29" fmla="*/ 16 h 28"/>
                      <a:gd name="T30" fmla="*/ 4 w 25"/>
                      <a:gd name="T31" fmla="*/ 19 h 28"/>
                      <a:gd name="T32" fmla="*/ 1 w 25"/>
                      <a:gd name="T33" fmla="*/ 21 h 28"/>
                      <a:gd name="T34" fmla="*/ 0 w 25"/>
                      <a:gd name="T35" fmla="*/ 22 h 28"/>
                      <a:gd name="T36" fmla="*/ 0 w 25"/>
                      <a:gd name="T37" fmla="*/ 27 h 28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w 25"/>
                      <a:gd name="T58" fmla="*/ 0 h 28"/>
                      <a:gd name="T59" fmla="*/ 25 w 25"/>
                      <a:gd name="T60" fmla="*/ 28 h 28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T57" t="T58" r="T59" b="T60"/>
                    <a:pathLst>
                      <a:path w="25" h="28">
                        <a:moveTo>
                          <a:pt x="0" y="27"/>
                        </a:moveTo>
                        <a:lnTo>
                          <a:pt x="24" y="5"/>
                        </a:lnTo>
                        <a:lnTo>
                          <a:pt x="24" y="4"/>
                        </a:lnTo>
                        <a:lnTo>
                          <a:pt x="24" y="3"/>
                        </a:lnTo>
                        <a:lnTo>
                          <a:pt x="24" y="1"/>
                        </a:lnTo>
                        <a:lnTo>
                          <a:pt x="23" y="0"/>
                        </a:lnTo>
                        <a:lnTo>
                          <a:pt x="22" y="0"/>
                        </a:lnTo>
                        <a:lnTo>
                          <a:pt x="20" y="1"/>
                        </a:lnTo>
                        <a:lnTo>
                          <a:pt x="18" y="4"/>
                        </a:lnTo>
                        <a:lnTo>
                          <a:pt x="14" y="8"/>
                        </a:lnTo>
                        <a:lnTo>
                          <a:pt x="10" y="12"/>
                        </a:lnTo>
                        <a:lnTo>
                          <a:pt x="6" y="16"/>
                        </a:lnTo>
                        <a:lnTo>
                          <a:pt x="4" y="19"/>
                        </a:lnTo>
                        <a:lnTo>
                          <a:pt x="1" y="21"/>
                        </a:lnTo>
                        <a:lnTo>
                          <a:pt x="0" y="22"/>
                        </a:lnTo>
                        <a:lnTo>
                          <a:pt x="0" y="27"/>
                        </a:lnTo>
                      </a:path>
                    </a:pathLst>
                  </a:custGeom>
                  <a:solidFill>
                    <a:srgbClr val="4C4C4C"/>
                  </a:solidFill>
                  <a:ln w="9525" cap="rnd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sz="1100"/>
                  </a:p>
                </p:txBody>
              </p:sp>
              <p:sp>
                <p:nvSpPr>
                  <p:cNvPr id="173" name="Freeform 536"/>
                  <p:cNvSpPr>
                    <a:spLocks/>
                  </p:cNvSpPr>
                  <p:nvPr/>
                </p:nvSpPr>
                <p:spPr bwMode="auto">
                  <a:xfrm>
                    <a:off x="725" y="3617"/>
                    <a:ext cx="57" cy="45"/>
                  </a:xfrm>
                  <a:custGeom>
                    <a:avLst/>
                    <a:gdLst>
                      <a:gd name="T0" fmla="*/ 0 w 57"/>
                      <a:gd name="T1" fmla="*/ 32 h 45"/>
                      <a:gd name="T2" fmla="*/ 0 w 57"/>
                      <a:gd name="T3" fmla="*/ 31 h 45"/>
                      <a:gd name="T4" fmla="*/ 0 w 57"/>
                      <a:gd name="T5" fmla="*/ 30 h 45"/>
                      <a:gd name="T6" fmla="*/ 0 w 57"/>
                      <a:gd name="T7" fmla="*/ 28 h 45"/>
                      <a:gd name="T8" fmla="*/ 0 w 57"/>
                      <a:gd name="T9" fmla="*/ 26 h 45"/>
                      <a:gd name="T10" fmla="*/ 0 w 57"/>
                      <a:gd name="T11" fmla="*/ 25 h 45"/>
                      <a:gd name="T12" fmla="*/ 0 w 57"/>
                      <a:gd name="T13" fmla="*/ 24 h 45"/>
                      <a:gd name="T14" fmla="*/ 1 w 57"/>
                      <a:gd name="T15" fmla="*/ 22 h 45"/>
                      <a:gd name="T16" fmla="*/ 2 w 57"/>
                      <a:gd name="T17" fmla="*/ 21 h 45"/>
                      <a:gd name="T18" fmla="*/ 4 w 57"/>
                      <a:gd name="T19" fmla="*/ 20 h 45"/>
                      <a:gd name="T20" fmla="*/ 6 w 57"/>
                      <a:gd name="T21" fmla="*/ 18 h 45"/>
                      <a:gd name="T22" fmla="*/ 9 w 57"/>
                      <a:gd name="T23" fmla="*/ 16 h 45"/>
                      <a:gd name="T24" fmla="*/ 12 w 57"/>
                      <a:gd name="T25" fmla="*/ 14 h 45"/>
                      <a:gd name="T26" fmla="*/ 14 w 57"/>
                      <a:gd name="T27" fmla="*/ 12 h 45"/>
                      <a:gd name="T28" fmla="*/ 15 w 57"/>
                      <a:gd name="T29" fmla="*/ 11 h 45"/>
                      <a:gd name="T30" fmla="*/ 16 w 57"/>
                      <a:gd name="T31" fmla="*/ 11 h 45"/>
                      <a:gd name="T32" fmla="*/ 18 w 57"/>
                      <a:gd name="T33" fmla="*/ 0 h 45"/>
                      <a:gd name="T34" fmla="*/ 56 w 57"/>
                      <a:gd name="T35" fmla="*/ 6 h 45"/>
                      <a:gd name="T36" fmla="*/ 54 w 57"/>
                      <a:gd name="T37" fmla="*/ 20 h 45"/>
                      <a:gd name="T38" fmla="*/ 52 w 57"/>
                      <a:gd name="T39" fmla="*/ 34 h 45"/>
                      <a:gd name="T40" fmla="*/ 44 w 57"/>
                      <a:gd name="T41" fmla="*/ 44 h 45"/>
                      <a:gd name="T42" fmla="*/ 0 w 57"/>
                      <a:gd name="T43" fmla="*/ 32 h 45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57"/>
                      <a:gd name="T67" fmla="*/ 0 h 45"/>
                      <a:gd name="T68" fmla="*/ 57 w 57"/>
                      <a:gd name="T69" fmla="*/ 45 h 45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57" h="45">
                        <a:moveTo>
                          <a:pt x="0" y="32"/>
                        </a:moveTo>
                        <a:lnTo>
                          <a:pt x="0" y="31"/>
                        </a:lnTo>
                        <a:lnTo>
                          <a:pt x="0" y="30"/>
                        </a:lnTo>
                        <a:lnTo>
                          <a:pt x="0" y="28"/>
                        </a:lnTo>
                        <a:lnTo>
                          <a:pt x="0" y="26"/>
                        </a:lnTo>
                        <a:lnTo>
                          <a:pt x="0" y="25"/>
                        </a:lnTo>
                        <a:lnTo>
                          <a:pt x="0" y="24"/>
                        </a:lnTo>
                        <a:lnTo>
                          <a:pt x="1" y="22"/>
                        </a:lnTo>
                        <a:lnTo>
                          <a:pt x="2" y="21"/>
                        </a:lnTo>
                        <a:lnTo>
                          <a:pt x="4" y="20"/>
                        </a:lnTo>
                        <a:lnTo>
                          <a:pt x="6" y="18"/>
                        </a:lnTo>
                        <a:lnTo>
                          <a:pt x="9" y="16"/>
                        </a:lnTo>
                        <a:lnTo>
                          <a:pt x="12" y="14"/>
                        </a:lnTo>
                        <a:lnTo>
                          <a:pt x="14" y="12"/>
                        </a:lnTo>
                        <a:lnTo>
                          <a:pt x="15" y="11"/>
                        </a:lnTo>
                        <a:lnTo>
                          <a:pt x="16" y="11"/>
                        </a:lnTo>
                        <a:lnTo>
                          <a:pt x="18" y="0"/>
                        </a:lnTo>
                        <a:lnTo>
                          <a:pt x="56" y="6"/>
                        </a:lnTo>
                        <a:lnTo>
                          <a:pt x="54" y="20"/>
                        </a:lnTo>
                        <a:lnTo>
                          <a:pt x="52" y="34"/>
                        </a:lnTo>
                        <a:lnTo>
                          <a:pt x="44" y="44"/>
                        </a:lnTo>
                        <a:lnTo>
                          <a:pt x="0" y="32"/>
                        </a:lnTo>
                      </a:path>
                    </a:pathLst>
                  </a:custGeom>
                  <a:solidFill>
                    <a:srgbClr val="FFCB3F"/>
                  </a:solidFill>
                  <a:ln w="9525" cap="rnd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sz="1100"/>
                  </a:p>
                </p:txBody>
              </p:sp>
              <p:sp>
                <p:nvSpPr>
                  <p:cNvPr id="174" name="Freeform 537"/>
                  <p:cNvSpPr>
                    <a:spLocks/>
                  </p:cNvSpPr>
                  <p:nvPr/>
                </p:nvSpPr>
                <p:spPr bwMode="auto">
                  <a:xfrm>
                    <a:off x="725" y="3642"/>
                    <a:ext cx="43" cy="19"/>
                  </a:xfrm>
                  <a:custGeom>
                    <a:avLst/>
                    <a:gdLst>
                      <a:gd name="T0" fmla="*/ 0 w 43"/>
                      <a:gd name="T1" fmla="*/ 0 h 19"/>
                      <a:gd name="T2" fmla="*/ 0 w 43"/>
                      <a:gd name="T3" fmla="*/ 7 h 19"/>
                      <a:gd name="T4" fmla="*/ 42 w 43"/>
                      <a:gd name="T5" fmla="*/ 18 h 19"/>
                      <a:gd name="T6" fmla="*/ 42 w 43"/>
                      <a:gd name="T7" fmla="*/ 10 h 19"/>
                      <a:gd name="T8" fmla="*/ 0 w 43"/>
                      <a:gd name="T9" fmla="*/ 0 h 1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3"/>
                      <a:gd name="T16" fmla="*/ 0 h 19"/>
                      <a:gd name="T17" fmla="*/ 43 w 43"/>
                      <a:gd name="T18" fmla="*/ 19 h 1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3" h="19">
                        <a:moveTo>
                          <a:pt x="0" y="0"/>
                        </a:moveTo>
                        <a:lnTo>
                          <a:pt x="0" y="7"/>
                        </a:lnTo>
                        <a:lnTo>
                          <a:pt x="42" y="18"/>
                        </a:lnTo>
                        <a:lnTo>
                          <a:pt x="42" y="10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000000"/>
                  </a:solidFill>
                  <a:ln w="9525" cap="rnd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sz="1100"/>
                  </a:p>
                </p:txBody>
              </p:sp>
              <p:sp>
                <p:nvSpPr>
                  <p:cNvPr id="175" name="Freeform 538"/>
                  <p:cNvSpPr>
                    <a:spLocks/>
                  </p:cNvSpPr>
                  <p:nvPr/>
                </p:nvSpPr>
                <p:spPr bwMode="auto">
                  <a:xfrm>
                    <a:off x="768" y="3613"/>
                    <a:ext cx="23" cy="51"/>
                  </a:xfrm>
                  <a:custGeom>
                    <a:avLst/>
                    <a:gdLst>
                      <a:gd name="T0" fmla="*/ 0 w 23"/>
                      <a:gd name="T1" fmla="*/ 50 h 51"/>
                      <a:gd name="T2" fmla="*/ 0 w 23"/>
                      <a:gd name="T3" fmla="*/ 48 h 51"/>
                      <a:gd name="T4" fmla="*/ 0 w 23"/>
                      <a:gd name="T5" fmla="*/ 46 h 51"/>
                      <a:gd name="T6" fmla="*/ 0 w 23"/>
                      <a:gd name="T7" fmla="*/ 44 h 51"/>
                      <a:gd name="T8" fmla="*/ 0 w 23"/>
                      <a:gd name="T9" fmla="*/ 42 h 51"/>
                      <a:gd name="T10" fmla="*/ 0 w 23"/>
                      <a:gd name="T11" fmla="*/ 40 h 51"/>
                      <a:gd name="T12" fmla="*/ 0 w 23"/>
                      <a:gd name="T13" fmla="*/ 38 h 51"/>
                      <a:gd name="T14" fmla="*/ 1 w 23"/>
                      <a:gd name="T15" fmla="*/ 37 h 51"/>
                      <a:gd name="T16" fmla="*/ 1 w 23"/>
                      <a:gd name="T17" fmla="*/ 36 h 51"/>
                      <a:gd name="T18" fmla="*/ 2 w 23"/>
                      <a:gd name="T19" fmla="*/ 34 h 51"/>
                      <a:gd name="T20" fmla="*/ 3 w 23"/>
                      <a:gd name="T21" fmla="*/ 32 h 51"/>
                      <a:gd name="T22" fmla="*/ 5 w 23"/>
                      <a:gd name="T23" fmla="*/ 30 h 51"/>
                      <a:gd name="T24" fmla="*/ 6 w 23"/>
                      <a:gd name="T25" fmla="*/ 28 h 51"/>
                      <a:gd name="T26" fmla="*/ 7 w 23"/>
                      <a:gd name="T27" fmla="*/ 27 h 51"/>
                      <a:gd name="T28" fmla="*/ 7 w 23"/>
                      <a:gd name="T29" fmla="*/ 26 h 51"/>
                      <a:gd name="T30" fmla="*/ 8 w 23"/>
                      <a:gd name="T31" fmla="*/ 26 h 51"/>
                      <a:gd name="T32" fmla="*/ 9 w 23"/>
                      <a:gd name="T33" fmla="*/ 12 h 51"/>
                      <a:gd name="T34" fmla="*/ 22 w 23"/>
                      <a:gd name="T35" fmla="*/ 0 h 51"/>
                      <a:gd name="T36" fmla="*/ 22 w 23"/>
                      <a:gd name="T37" fmla="*/ 26 h 51"/>
                      <a:gd name="T38" fmla="*/ 0 w 23"/>
                      <a:gd name="T39" fmla="*/ 50 h 51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w 23"/>
                      <a:gd name="T61" fmla="*/ 0 h 51"/>
                      <a:gd name="T62" fmla="*/ 23 w 23"/>
                      <a:gd name="T63" fmla="*/ 51 h 51"/>
                    </a:gdLst>
                    <a:ahLst/>
                    <a:cxnLst>
                      <a:cxn ang="T40">
                        <a:pos x="T0" y="T1"/>
                      </a:cxn>
                      <a:cxn ang="T41">
                        <a:pos x="T2" y="T3"/>
                      </a:cxn>
                      <a:cxn ang="T42">
                        <a:pos x="T4" y="T5"/>
                      </a:cxn>
                      <a:cxn ang="T43">
                        <a:pos x="T6" y="T7"/>
                      </a:cxn>
                      <a:cxn ang="T44">
                        <a:pos x="T8" y="T9"/>
                      </a:cxn>
                      <a:cxn ang="T45">
                        <a:pos x="T10" y="T11"/>
                      </a:cxn>
                      <a:cxn ang="T46">
                        <a:pos x="T12" y="T13"/>
                      </a:cxn>
                      <a:cxn ang="T47">
                        <a:pos x="T14" y="T15"/>
                      </a:cxn>
                      <a:cxn ang="T48">
                        <a:pos x="T16" y="T17"/>
                      </a:cxn>
                      <a:cxn ang="T49">
                        <a:pos x="T18" y="T19"/>
                      </a:cxn>
                      <a:cxn ang="T50">
                        <a:pos x="T20" y="T21"/>
                      </a:cxn>
                      <a:cxn ang="T51">
                        <a:pos x="T22" y="T23"/>
                      </a:cxn>
                      <a:cxn ang="T52">
                        <a:pos x="T24" y="T25"/>
                      </a:cxn>
                      <a:cxn ang="T53">
                        <a:pos x="T26" y="T27"/>
                      </a:cxn>
                      <a:cxn ang="T54">
                        <a:pos x="T28" y="T29"/>
                      </a:cxn>
                      <a:cxn ang="T55">
                        <a:pos x="T30" y="T31"/>
                      </a:cxn>
                      <a:cxn ang="T56">
                        <a:pos x="T32" y="T33"/>
                      </a:cxn>
                      <a:cxn ang="T57">
                        <a:pos x="T34" y="T35"/>
                      </a:cxn>
                      <a:cxn ang="T58">
                        <a:pos x="T36" y="T37"/>
                      </a:cxn>
                      <a:cxn ang="T59">
                        <a:pos x="T38" y="T39"/>
                      </a:cxn>
                    </a:cxnLst>
                    <a:rect l="T60" t="T61" r="T62" b="T63"/>
                    <a:pathLst>
                      <a:path w="23" h="51">
                        <a:moveTo>
                          <a:pt x="0" y="50"/>
                        </a:moveTo>
                        <a:lnTo>
                          <a:pt x="0" y="48"/>
                        </a:lnTo>
                        <a:lnTo>
                          <a:pt x="0" y="46"/>
                        </a:lnTo>
                        <a:lnTo>
                          <a:pt x="0" y="44"/>
                        </a:lnTo>
                        <a:lnTo>
                          <a:pt x="0" y="42"/>
                        </a:lnTo>
                        <a:lnTo>
                          <a:pt x="0" y="40"/>
                        </a:lnTo>
                        <a:lnTo>
                          <a:pt x="0" y="38"/>
                        </a:lnTo>
                        <a:lnTo>
                          <a:pt x="1" y="37"/>
                        </a:lnTo>
                        <a:lnTo>
                          <a:pt x="1" y="36"/>
                        </a:lnTo>
                        <a:lnTo>
                          <a:pt x="2" y="34"/>
                        </a:lnTo>
                        <a:lnTo>
                          <a:pt x="3" y="32"/>
                        </a:lnTo>
                        <a:lnTo>
                          <a:pt x="5" y="30"/>
                        </a:lnTo>
                        <a:lnTo>
                          <a:pt x="6" y="28"/>
                        </a:lnTo>
                        <a:lnTo>
                          <a:pt x="7" y="27"/>
                        </a:lnTo>
                        <a:lnTo>
                          <a:pt x="7" y="26"/>
                        </a:lnTo>
                        <a:lnTo>
                          <a:pt x="8" y="26"/>
                        </a:lnTo>
                        <a:lnTo>
                          <a:pt x="9" y="12"/>
                        </a:lnTo>
                        <a:lnTo>
                          <a:pt x="22" y="0"/>
                        </a:lnTo>
                        <a:lnTo>
                          <a:pt x="22" y="26"/>
                        </a:lnTo>
                        <a:lnTo>
                          <a:pt x="0" y="50"/>
                        </a:lnTo>
                      </a:path>
                    </a:pathLst>
                  </a:custGeom>
                  <a:solidFill>
                    <a:srgbClr val="CD9600"/>
                  </a:solidFill>
                  <a:ln w="9525" cap="rnd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sz="1100"/>
                  </a:p>
                </p:txBody>
              </p:sp>
              <p:sp>
                <p:nvSpPr>
                  <p:cNvPr id="176" name="Freeform 539"/>
                  <p:cNvSpPr>
                    <a:spLocks/>
                  </p:cNvSpPr>
                  <p:nvPr/>
                </p:nvSpPr>
                <p:spPr bwMode="auto">
                  <a:xfrm>
                    <a:off x="778" y="3644"/>
                    <a:ext cx="19" cy="22"/>
                  </a:xfrm>
                  <a:custGeom>
                    <a:avLst/>
                    <a:gdLst>
                      <a:gd name="T0" fmla="*/ 6 w 19"/>
                      <a:gd name="T1" fmla="*/ 21 h 22"/>
                      <a:gd name="T2" fmla="*/ 4 w 19"/>
                      <a:gd name="T3" fmla="*/ 21 h 22"/>
                      <a:gd name="T4" fmla="*/ 3 w 19"/>
                      <a:gd name="T5" fmla="*/ 20 h 22"/>
                      <a:gd name="T6" fmla="*/ 2 w 19"/>
                      <a:gd name="T7" fmla="*/ 19 h 22"/>
                      <a:gd name="T8" fmla="*/ 1 w 19"/>
                      <a:gd name="T9" fmla="*/ 17 h 22"/>
                      <a:gd name="T10" fmla="*/ 1 w 19"/>
                      <a:gd name="T11" fmla="*/ 16 h 22"/>
                      <a:gd name="T12" fmla="*/ 0 w 19"/>
                      <a:gd name="T13" fmla="*/ 14 h 22"/>
                      <a:gd name="T14" fmla="*/ 0 w 19"/>
                      <a:gd name="T15" fmla="*/ 12 h 22"/>
                      <a:gd name="T16" fmla="*/ 0 w 19"/>
                      <a:gd name="T17" fmla="*/ 10 h 22"/>
                      <a:gd name="T18" fmla="*/ 0 w 19"/>
                      <a:gd name="T19" fmla="*/ 7 h 22"/>
                      <a:gd name="T20" fmla="*/ 1 w 19"/>
                      <a:gd name="T21" fmla="*/ 5 h 22"/>
                      <a:gd name="T22" fmla="*/ 2 w 19"/>
                      <a:gd name="T23" fmla="*/ 4 h 22"/>
                      <a:gd name="T24" fmla="*/ 3 w 19"/>
                      <a:gd name="T25" fmla="*/ 2 h 22"/>
                      <a:gd name="T26" fmla="*/ 4 w 19"/>
                      <a:gd name="T27" fmla="*/ 1 h 22"/>
                      <a:gd name="T28" fmla="*/ 5 w 19"/>
                      <a:gd name="T29" fmla="*/ 0 h 22"/>
                      <a:gd name="T30" fmla="*/ 9 w 19"/>
                      <a:gd name="T31" fmla="*/ 0 h 22"/>
                      <a:gd name="T32" fmla="*/ 10 w 19"/>
                      <a:gd name="T33" fmla="*/ 0 h 22"/>
                      <a:gd name="T34" fmla="*/ 11 w 19"/>
                      <a:gd name="T35" fmla="*/ 0 h 22"/>
                      <a:gd name="T36" fmla="*/ 13 w 19"/>
                      <a:gd name="T37" fmla="*/ 0 h 22"/>
                      <a:gd name="T38" fmla="*/ 14 w 19"/>
                      <a:gd name="T39" fmla="*/ 1 h 22"/>
                      <a:gd name="T40" fmla="*/ 15 w 19"/>
                      <a:gd name="T41" fmla="*/ 3 h 22"/>
                      <a:gd name="T42" fmla="*/ 15 w 19"/>
                      <a:gd name="T43" fmla="*/ 4 h 22"/>
                      <a:gd name="T44" fmla="*/ 18 w 19"/>
                      <a:gd name="T45" fmla="*/ 6 h 22"/>
                      <a:gd name="T46" fmla="*/ 18 w 19"/>
                      <a:gd name="T47" fmla="*/ 8 h 22"/>
                      <a:gd name="T48" fmla="*/ 18 w 19"/>
                      <a:gd name="T49" fmla="*/ 10 h 22"/>
                      <a:gd name="T50" fmla="*/ 18 w 19"/>
                      <a:gd name="T51" fmla="*/ 13 h 22"/>
                      <a:gd name="T52" fmla="*/ 15 w 19"/>
                      <a:gd name="T53" fmla="*/ 15 h 22"/>
                      <a:gd name="T54" fmla="*/ 14 w 19"/>
                      <a:gd name="T55" fmla="*/ 16 h 22"/>
                      <a:gd name="T56" fmla="*/ 13 w 19"/>
                      <a:gd name="T57" fmla="*/ 18 h 22"/>
                      <a:gd name="T58" fmla="*/ 12 w 19"/>
                      <a:gd name="T59" fmla="*/ 19 h 22"/>
                      <a:gd name="T60" fmla="*/ 11 w 19"/>
                      <a:gd name="T61" fmla="*/ 20 h 22"/>
                      <a:gd name="T62" fmla="*/ 9 w 19"/>
                      <a:gd name="T63" fmla="*/ 21 h 22"/>
                      <a:gd name="T64" fmla="*/ 6 w 19"/>
                      <a:gd name="T65" fmla="*/ 21 h 22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9"/>
                      <a:gd name="T100" fmla="*/ 0 h 22"/>
                      <a:gd name="T101" fmla="*/ 19 w 19"/>
                      <a:gd name="T102" fmla="*/ 22 h 22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9" h="22">
                        <a:moveTo>
                          <a:pt x="6" y="21"/>
                        </a:moveTo>
                        <a:lnTo>
                          <a:pt x="4" y="21"/>
                        </a:lnTo>
                        <a:lnTo>
                          <a:pt x="3" y="20"/>
                        </a:lnTo>
                        <a:lnTo>
                          <a:pt x="2" y="19"/>
                        </a:lnTo>
                        <a:lnTo>
                          <a:pt x="1" y="17"/>
                        </a:lnTo>
                        <a:lnTo>
                          <a:pt x="1" y="16"/>
                        </a:lnTo>
                        <a:lnTo>
                          <a:pt x="0" y="14"/>
                        </a:lnTo>
                        <a:lnTo>
                          <a:pt x="0" y="12"/>
                        </a:lnTo>
                        <a:lnTo>
                          <a:pt x="0" y="10"/>
                        </a:lnTo>
                        <a:lnTo>
                          <a:pt x="0" y="7"/>
                        </a:lnTo>
                        <a:lnTo>
                          <a:pt x="1" y="5"/>
                        </a:lnTo>
                        <a:lnTo>
                          <a:pt x="2" y="4"/>
                        </a:lnTo>
                        <a:lnTo>
                          <a:pt x="3" y="2"/>
                        </a:lnTo>
                        <a:lnTo>
                          <a:pt x="4" y="1"/>
                        </a:lnTo>
                        <a:lnTo>
                          <a:pt x="5" y="0"/>
                        </a:lnTo>
                        <a:lnTo>
                          <a:pt x="9" y="0"/>
                        </a:lnTo>
                        <a:lnTo>
                          <a:pt x="10" y="0"/>
                        </a:lnTo>
                        <a:lnTo>
                          <a:pt x="11" y="0"/>
                        </a:lnTo>
                        <a:lnTo>
                          <a:pt x="13" y="0"/>
                        </a:lnTo>
                        <a:lnTo>
                          <a:pt x="14" y="1"/>
                        </a:lnTo>
                        <a:lnTo>
                          <a:pt x="15" y="3"/>
                        </a:lnTo>
                        <a:lnTo>
                          <a:pt x="15" y="4"/>
                        </a:lnTo>
                        <a:lnTo>
                          <a:pt x="18" y="6"/>
                        </a:lnTo>
                        <a:lnTo>
                          <a:pt x="18" y="8"/>
                        </a:lnTo>
                        <a:lnTo>
                          <a:pt x="18" y="10"/>
                        </a:lnTo>
                        <a:lnTo>
                          <a:pt x="18" y="13"/>
                        </a:lnTo>
                        <a:lnTo>
                          <a:pt x="15" y="15"/>
                        </a:lnTo>
                        <a:lnTo>
                          <a:pt x="14" y="16"/>
                        </a:lnTo>
                        <a:lnTo>
                          <a:pt x="13" y="18"/>
                        </a:lnTo>
                        <a:lnTo>
                          <a:pt x="12" y="19"/>
                        </a:lnTo>
                        <a:lnTo>
                          <a:pt x="11" y="20"/>
                        </a:lnTo>
                        <a:lnTo>
                          <a:pt x="9" y="21"/>
                        </a:lnTo>
                        <a:lnTo>
                          <a:pt x="6" y="21"/>
                        </a:lnTo>
                      </a:path>
                    </a:pathLst>
                  </a:custGeom>
                  <a:solidFill>
                    <a:srgbClr val="000000"/>
                  </a:solidFill>
                  <a:ln w="9525" cap="rnd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sz="1100"/>
                  </a:p>
                </p:txBody>
              </p:sp>
              <p:sp>
                <p:nvSpPr>
                  <p:cNvPr id="177" name="Freeform 540"/>
                  <p:cNvSpPr>
                    <a:spLocks/>
                  </p:cNvSpPr>
                  <p:nvPr/>
                </p:nvSpPr>
                <p:spPr bwMode="auto">
                  <a:xfrm>
                    <a:off x="780" y="3647"/>
                    <a:ext cx="20" cy="18"/>
                  </a:xfrm>
                  <a:custGeom>
                    <a:avLst/>
                    <a:gdLst>
                      <a:gd name="T0" fmla="*/ 6 w 19"/>
                      <a:gd name="T1" fmla="*/ 9 h 19"/>
                      <a:gd name="T2" fmla="*/ 4 w 19"/>
                      <a:gd name="T3" fmla="*/ 9 h 19"/>
                      <a:gd name="T4" fmla="*/ 2 w 19"/>
                      <a:gd name="T5" fmla="*/ 9 h 19"/>
                      <a:gd name="T6" fmla="*/ 2 w 19"/>
                      <a:gd name="T7" fmla="*/ 9 h 19"/>
                      <a:gd name="T8" fmla="*/ 0 w 19"/>
                      <a:gd name="T9" fmla="*/ 9 h 19"/>
                      <a:gd name="T10" fmla="*/ 0 w 19"/>
                      <a:gd name="T11" fmla="*/ 9 h 19"/>
                      <a:gd name="T12" fmla="*/ 0 w 19"/>
                      <a:gd name="T13" fmla="*/ 9 h 19"/>
                      <a:gd name="T14" fmla="*/ 0 w 19"/>
                      <a:gd name="T15" fmla="*/ 9 h 19"/>
                      <a:gd name="T16" fmla="*/ 0 w 19"/>
                      <a:gd name="T17" fmla="*/ 7 h 19"/>
                      <a:gd name="T18" fmla="*/ 2 w 19"/>
                      <a:gd name="T19" fmla="*/ 5 h 19"/>
                      <a:gd name="T20" fmla="*/ 2 w 19"/>
                      <a:gd name="T21" fmla="*/ 4 h 19"/>
                      <a:gd name="T22" fmla="*/ 4 w 19"/>
                      <a:gd name="T23" fmla="*/ 2 h 19"/>
                      <a:gd name="T24" fmla="*/ 4 w 19"/>
                      <a:gd name="T25" fmla="*/ 1 h 19"/>
                      <a:gd name="T26" fmla="*/ 6 w 19"/>
                      <a:gd name="T27" fmla="*/ 0 h 19"/>
                      <a:gd name="T28" fmla="*/ 9 w 19"/>
                      <a:gd name="T29" fmla="*/ 0 h 19"/>
                      <a:gd name="T30" fmla="*/ 20 w 19"/>
                      <a:gd name="T31" fmla="*/ 0 h 19"/>
                      <a:gd name="T32" fmla="*/ 20 w 19"/>
                      <a:gd name="T33" fmla="*/ 0 h 19"/>
                      <a:gd name="T34" fmla="*/ 22 w 19"/>
                      <a:gd name="T35" fmla="*/ 0 h 19"/>
                      <a:gd name="T36" fmla="*/ 24 w 19"/>
                      <a:gd name="T37" fmla="*/ 1 h 19"/>
                      <a:gd name="T38" fmla="*/ 24 w 19"/>
                      <a:gd name="T39" fmla="*/ 3 h 19"/>
                      <a:gd name="T40" fmla="*/ 27 w 19"/>
                      <a:gd name="T41" fmla="*/ 4 h 19"/>
                      <a:gd name="T42" fmla="*/ 27 w 19"/>
                      <a:gd name="T43" fmla="*/ 5 h 19"/>
                      <a:gd name="T44" fmla="*/ 27 w 19"/>
                      <a:gd name="T45" fmla="*/ 7 h 19"/>
                      <a:gd name="T46" fmla="*/ 27 w 19"/>
                      <a:gd name="T47" fmla="*/ 9 h 19"/>
                      <a:gd name="T48" fmla="*/ 27 w 19"/>
                      <a:gd name="T49" fmla="*/ 9 h 19"/>
                      <a:gd name="T50" fmla="*/ 24 w 19"/>
                      <a:gd name="T51" fmla="*/ 9 h 19"/>
                      <a:gd name="T52" fmla="*/ 24 w 19"/>
                      <a:gd name="T53" fmla="*/ 9 h 19"/>
                      <a:gd name="T54" fmla="*/ 22 w 19"/>
                      <a:gd name="T55" fmla="*/ 9 h 19"/>
                      <a:gd name="T56" fmla="*/ 22 w 19"/>
                      <a:gd name="T57" fmla="*/ 9 h 19"/>
                      <a:gd name="T58" fmla="*/ 20 w 19"/>
                      <a:gd name="T59" fmla="*/ 9 h 19"/>
                      <a:gd name="T60" fmla="*/ 9 w 19"/>
                      <a:gd name="T61" fmla="*/ 9 h 19"/>
                      <a:gd name="T62" fmla="*/ 6 w 19"/>
                      <a:gd name="T63" fmla="*/ 9 h 19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w 19"/>
                      <a:gd name="T97" fmla="*/ 0 h 19"/>
                      <a:gd name="T98" fmla="*/ 19 w 19"/>
                      <a:gd name="T99" fmla="*/ 19 h 19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T96" t="T97" r="T98" b="T99"/>
                    <a:pathLst>
                      <a:path w="19" h="19">
                        <a:moveTo>
                          <a:pt x="6" y="18"/>
                        </a:moveTo>
                        <a:lnTo>
                          <a:pt x="4" y="17"/>
                        </a:lnTo>
                        <a:lnTo>
                          <a:pt x="2" y="16"/>
                        </a:lnTo>
                        <a:lnTo>
                          <a:pt x="2" y="15"/>
                        </a:lnTo>
                        <a:lnTo>
                          <a:pt x="0" y="13"/>
                        </a:lnTo>
                        <a:lnTo>
                          <a:pt x="0" y="12"/>
                        </a:lnTo>
                        <a:lnTo>
                          <a:pt x="0" y="10"/>
                        </a:lnTo>
                        <a:lnTo>
                          <a:pt x="0" y="9"/>
                        </a:lnTo>
                        <a:lnTo>
                          <a:pt x="0" y="7"/>
                        </a:lnTo>
                        <a:lnTo>
                          <a:pt x="2" y="5"/>
                        </a:lnTo>
                        <a:lnTo>
                          <a:pt x="2" y="4"/>
                        </a:lnTo>
                        <a:lnTo>
                          <a:pt x="4" y="2"/>
                        </a:lnTo>
                        <a:lnTo>
                          <a:pt x="4" y="1"/>
                        </a:lnTo>
                        <a:lnTo>
                          <a:pt x="6" y="0"/>
                        </a:lnTo>
                        <a:lnTo>
                          <a:pt x="9" y="0"/>
                        </a:lnTo>
                        <a:lnTo>
                          <a:pt x="11" y="0"/>
                        </a:lnTo>
                        <a:lnTo>
                          <a:pt x="13" y="0"/>
                        </a:lnTo>
                        <a:lnTo>
                          <a:pt x="15" y="1"/>
                        </a:lnTo>
                        <a:lnTo>
                          <a:pt x="15" y="3"/>
                        </a:lnTo>
                        <a:lnTo>
                          <a:pt x="18" y="4"/>
                        </a:lnTo>
                        <a:lnTo>
                          <a:pt x="18" y="5"/>
                        </a:lnTo>
                        <a:lnTo>
                          <a:pt x="18" y="7"/>
                        </a:lnTo>
                        <a:lnTo>
                          <a:pt x="18" y="9"/>
                        </a:lnTo>
                        <a:lnTo>
                          <a:pt x="18" y="11"/>
                        </a:lnTo>
                        <a:lnTo>
                          <a:pt x="15" y="13"/>
                        </a:lnTo>
                        <a:lnTo>
                          <a:pt x="15" y="14"/>
                        </a:lnTo>
                        <a:lnTo>
                          <a:pt x="13" y="15"/>
                        </a:lnTo>
                        <a:lnTo>
                          <a:pt x="13" y="16"/>
                        </a:lnTo>
                        <a:lnTo>
                          <a:pt x="11" y="17"/>
                        </a:lnTo>
                        <a:lnTo>
                          <a:pt x="9" y="18"/>
                        </a:lnTo>
                        <a:lnTo>
                          <a:pt x="6" y="18"/>
                        </a:lnTo>
                      </a:path>
                    </a:pathLst>
                  </a:custGeom>
                  <a:solidFill>
                    <a:srgbClr val="B2B2B2"/>
                  </a:solidFill>
                  <a:ln w="9525" cap="rnd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sz="1100"/>
                  </a:p>
                </p:txBody>
              </p:sp>
              <p:sp>
                <p:nvSpPr>
                  <p:cNvPr id="178" name="Freeform 541"/>
                  <p:cNvSpPr>
                    <a:spLocks/>
                  </p:cNvSpPr>
                  <p:nvPr/>
                </p:nvSpPr>
                <p:spPr bwMode="auto">
                  <a:xfrm>
                    <a:off x="723" y="3648"/>
                    <a:ext cx="48" cy="18"/>
                  </a:xfrm>
                  <a:custGeom>
                    <a:avLst/>
                    <a:gdLst>
                      <a:gd name="T0" fmla="*/ 47 w 48"/>
                      <a:gd name="T1" fmla="*/ 9 h 19"/>
                      <a:gd name="T2" fmla="*/ 47 w 48"/>
                      <a:gd name="T3" fmla="*/ 9 h 19"/>
                      <a:gd name="T4" fmla="*/ 46 w 48"/>
                      <a:gd name="T5" fmla="*/ 9 h 19"/>
                      <a:gd name="T6" fmla="*/ 46 w 48"/>
                      <a:gd name="T7" fmla="*/ 9 h 19"/>
                      <a:gd name="T8" fmla="*/ 46 w 48"/>
                      <a:gd name="T9" fmla="*/ 9 h 19"/>
                      <a:gd name="T10" fmla="*/ 45 w 48"/>
                      <a:gd name="T11" fmla="*/ 9 h 19"/>
                      <a:gd name="T12" fmla="*/ 45 w 48"/>
                      <a:gd name="T13" fmla="*/ 9 h 19"/>
                      <a:gd name="T14" fmla="*/ 45 w 48"/>
                      <a:gd name="T15" fmla="*/ 9 h 19"/>
                      <a:gd name="T16" fmla="*/ 44 w 48"/>
                      <a:gd name="T17" fmla="*/ 9 h 19"/>
                      <a:gd name="T18" fmla="*/ 42 w 48"/>
                      <a:gd name="T19" fmla="*/ 9 h 19"/>
                      <a:gd name="T20" fmla="*/ 37 w 48"/>
                      <a:gd name="T21" fmla="*/ 9 h 19"/>
                      <a:gd name="T22" fmla="*/ 30 w 48"/>
                      <a:gd name="T23" fmla="*/ 9 h 19"/>
                      <a:gd name="T24" fmla="*/ 22 w 48"/>
                      <a:gd name="T25" fmla="*/ 7 h 19"/>
                      <a:gd name="T26" fmla="*/ 15 w 48"/>
                      <a:gd name="T27" fmla="*/ 5 h 19"/>
                      <a:gd name="T28" fmla="*/ 8 w 48"/>
                      <a:gd name="T29" fmla="*/ 4 h 19"/>
                      <a:gd name="T30" fmla="*/ 3 w 48"/>
                      <a:gd name="T31" fmla="*/ 2 h 19"/>
                      <a:gd name="T32" fmla="*/ 1 w 48"/>
                      <a:gd name="T33" fmla="*/ 2 h 19"/>
                      <a:gd name="T34" fmla="*/ 0 w 48"/>
                      <a:gd name="T35" fmla="*/ 0 h 19"/>
                      <a:gd name="T36" fmla="*/ 0 w 48"/>
                      <a:gd name="T37" fmla="*/ 0 h 19"/>
                      <a:gd name="T38" fmla="*/ 0 w 48"/>
                      <a:gd name="T39" fmla="*/ 0 h 19"/>
                      <a:gd name="T40" fmla="*/ 0 w 48"/>
                      <a:gd name="T41" fmla="*/ 1 h 19"/>
                      <a:gd name="T42" fmla="*/ 0 w 48"/>
                      <a:gd name="T43" fmla="*/ 2 h 19"/>
                      <a:gd name="T44" fmla="*/ 0 w 48"/>
                      <a:gd name="T45" fmla="*/ 2 h 19"/>
                      <a:gd name="T46" fmla="*/ 0 w 48"/>
                      <a:gd name="T47" fmla="*/ 4 h 19"/>
                      <a:gd name="T48" fmla="*/ 0 w 48"/>
                      <a:gd name="T49" fmla="*/ 4 h 19"/>
                      <a:gd name="T50" fmla="*/ 0 w 48"/>
                      <a:gd name="T51" fmla="*/ 5 h 19"/>
                      <a:gd name="T52" fmla="*/ 0 w 48"/>
                      <a:gd name="T53" fmla="*/ 6 h 19"/>
                      <a:gd name="T54" fmla="*/ 1 w 48"/>
                      <a:gd name="T55" fmla="*/ 6 h 19"/>
                      <a:gd name="T56" fmla="*/ 2 w 48"/>
                      <a:gd name="T57" fmla="*/ 6 h 19"/>
                      <a:gd name="T58" fmla="*/ 7 w 48"/>
                      <a:gd name="T59" fmla="*/ 8 h 19"/>
                      <a:gd name="T60" fmla="*/ 14 w 48"/>
                      <a:gd name="T61" fmla="*/ 9 h 19"/>
                      <a:gd name="T62" fmla="*/ 22 w 48"/>
                      <a:gd name="T63" fmla="*/ 9 h 19"/>
                      <a:gd name="T64" fmla="*/ 30 w 48"/>
                      <a:gd name="T65" fmla="*/ 9 h 19"/>
                      <a:gd name="T66" fmla="*/ 37 w 48"/>
                      <a:gd name="T67" fmla="*/ 9 h 19"/>
                      <a:gd name="T68" fmla="*/ 42 w 48"/>
                      <a:gd name="T69" fmla="*/ 9 h 19"/>
                      <a:gd name="T70" fmla="*/ 44 w 48"/>
                      <a:gd name="T71" fmla="*/ 9 h 19"/>
                      <a:gd name="T72" fmla="*/ 45 w 48"/>
                      <a:gd name="T73" fmla="*/ 9 h 19"/>
                      <a:gd name="T74" fmla="*/ 45 w 48"/>
                      <a:gd name="T75" fmla="*/ 9 h 19"/>
                      <a:gd name="T76" fmla="*/ 45 w 48"/>
                      <a:gd name="T77" fmla="*/ 9 h 19"/>
                      <a:gd name="T78" fmla="*/ 46 w 48"/>
                      <a:gd name="T79" fmla="*/ 9 h 19"/>
                      <a:gd name="T80" fmla="*/ 46 w 48"/>
                      <a:gd name="T81" fmla="*/ 9 h 19"/>
                      <a:gd name="T82" fmla="*/ 47 w 48"/>
                      <a:gd name="T83" fmla="*/ 9 h 19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w 48"/>
                      <a:gd name="T127" fmla="*/ 0 h 19"/>
                      <a:gd name="T128" fmla="*/ 48 w 48"/>
                      <a:gd name="T129" fmla="*/ 19 h 19"/>
                    </a:gdLst>
                    <a:ahLst/>
                    <a:cxnLst>
                      <a:cxn ang="T84">
                        <a:pos x="T0" y="T1"/>
                      </a:cxn>
                      <a:cxn ang="T85">
                        <a:pos x="T2" y="T3"/>
                      </a:cxn>
                      <a:cxn ang="T86">
                        <a:pos x="T4" y="T5"/>
                      </a:cxn>
                      <a:cxn ang="T87">
                        <a:pos x="T6" y="T7"/>
                      </a:cxn>
                      <a:cxn ang="T88">
                        <a:pos x="T8" y="T9"/>
                      </a:cxn>
                      <a:cxn ang="T89">
                        <a:pos x="T10" y="T11"/>
                      </a:cxn>
                      <a:cxn ang="T90">
                        <a:pos x="T12" y="T13"/>
                      </a:cxn>
                      <a:cxn ang="T91">
                        <a:pos x="T14" y="T15"/>
                      </a:cxn>
                      <a:cxn ang="T92">
                        <a:pos x="T16" y="T17"/>
                      </a:cxn>
                      <a:cxn ang="T93">
                        <a:pos x="T18" y="T19"/>
                      </a:cxn>
                      <a:cxn ang="T94">
                        <a:pos x="T20" y="T21"/>
                      </a:cxn>
                      <a:cxn ang="T95">
                        <a:pos x="T22" y="T23"/>
                      </a:cxn>
                      <a:cxn ang="T96">
                        <a:pos x="T24" y="T25"/>
                      </a:cxn>
                      <a:cxn ang="T97">
                        <a:pos x="T26" y="T27"/>
                      </a:cxn>
                      <a:cxn ang="T98">
                        <a:pos x="T28" y="T29"/>
                      </a:cxn>
                      <a:cxn ang="T99">
                        <a:pos x="T30" y="T31"/>
                      </a:cxn>
                      <a:cxn ang="T100">
                        <a:pos x="T32" y="T33"/>
                      </a:cxn>
                      <a:cxn ang="T101">
                        <a:pos x="T34" y="T35"/>
                      </a:cxn>
                      <a:cxn ang="T102">
                        <a:pos x="T36" y="T37"/>
                      </a:cxn>
                      <a:cxn ang="T103">
                        <a:pos x="T38" y="T39"/>
                      </a:cxn>
                      <a:cxn ang="T104">
                        <a:pos x="T40" y="T41"/>
                      </a:cxn>
                      <a:cxn ang="T105">
                        <a:pos x="T42" y="T43"/>
                      </a:cxn>
                      <a:cxn ang="T106">
                        <a:pos x="T44" y="T45"/>
                      </a:cxn>
                      <a:cxn ang="T107">
                        <a:pos x="T46" y="T47"/>
                      </a:cxn>
                      <a:cxn ang="T108">
                        <a:pos x="T48" y="T49"/>
                      </a:cxn>
                      <a:cxn ang="T109">
                        <a:pos x="T50" y="T51"/>
                      </a:cxn>
                      <a:cxn ang="T110">
                        <a:pos x="T52" y="T53"/>
                      </a:cxn>
                      <a:cxn ang="T111">
                        <a:pos x="T54" y="T55"/>
                      </a:cxn>
                      <a:cxn ang="T112">
                        <a:pos x="T56" y="T57"/>
                      </a:cxn>
                      <a:cxn ang="T113">
                        <a:pos x="T58" y="T59"/>
                      </a:cxn>
                      <a:cxn ang="T114">
                        <a:pos x="T60" y="T61"/>
                      </a:cxn>
                      <a:cxn ang="T115">
                        <a:pos x="T62" y="T63"/>
                      </a:cxn>
                      <a:cxn ang="T116">
                        <a:pos x="T64" y="T65"/>
                      </a:cxn>
                      <a:cxn ang="T117">
                        <a:pos x="T66" y="T67"/>
                      </a:cxn>
                      <a:cxn ang="T118">
                        <a:pos x="T68" y="T69"/>
                      </a:cxn>
                      <a:cxn ang="T119">
                        <a:pos x="T70" y="T71"/>
                      </a:cxn>
                      <a:cxn ang="T120">
                        <a:pos x="T72" y="T73"/>
                      </a:cxn>
                      <a:cxn ang="T121">
                        <a:pos x="T74" y="T75"/>
                      </a:cxn>
                      <a:cxn ang="T122">
                        <a:pos x="T76" y="T77"/>
                      </a:cxn>
                      <a:cxn ang="T123">
                        <a:pos x="T78" y="T79"/>
                      </a:cxn>
                      <a:cxn ang="T124">
                        <a:pos x="T80" y="T81"/>
                      </a:cxn>
                      <a:cxn ang="T125">
                        <a:pos x="T82" y="T83"/>
                      </a:cxn>
                    </a:cxnLst>
                    <a:rect l="T126" t="T127" r="T128" b="T129"/>
                    <a:pathLst>
                      <a:path w="48" h="19">
                        <a:moveTo>
                          <a:pt x="47" y="10"/>
                        </a:moveTo>
                        <a:lnTo>
                          <a:pt x="47" y="10"/>
                        </a:lnTo>
                        <a:lnTo>
                          <a:pt x="46" y="10"/>
                        </a:lnTo>
                        <a:lnTo>
                          <a:pt x="46" y="11"/>
                        </a:lnTo>
                        <a:lnTo>
                          <a:pt x="46" y="12"/>
                        </a:lnTo>
                        <a:lnTo>
                          <a:pt x="45" y="12"/>
                        </a:lnTo>
                        <a:lnTo>
                          <a:pt x="45" y="13"/>
                        </a:lnTo>
                        <a:lnTo>
                          <a:pt x="44" y="13"/>
                        </a:lnTo>
                        <a:lnTo>
                          <a:pt x="42" y="12"/>
                        </a:lnTo>
                        <a:lnTo>
                          <a:pt x="37" y="11"/>
                        </a:lnTo>
                        <a:lnTo>
                          <a:pt x="30" y="9"/>
                        </a:lnTo>
                        <a:lnTo>
                          <a:pt x="22" y="7"/>
                        </a:lnTo>
                        <a:lnTo>
                          <a:pt x="15" y="5"/>
                        </a:lnTo>
                        <a:lnTo>
                          <a:pt x="8" y="4"/>
                        </a:lnTo>
                        <a:lnTo>
                          <a:pt x="3" y="2"/>
                        </a:lnTo>
                        <a:lnTo>
                          <a:pt x="1" y="2"/>
                        </a:ln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0" y="5"/>
                        </a:lnTo>
                        <a:lnTo>
                          <a:pt x="0" y="6"/>
                        </a:lnTo>
                        <a:lnTo>
                          <a:pt x="1" y="6"/>
                        </a:lnTo>
                        <a:lnTo>
                          <a:pt x="2" y="6"/>
                        </a:lnTo>
                        <a:lnTo>
                          <a:pt x="7" y="8"/>
                        </a:lnTo>
                        <a:lnTo>
                          <a:pt x="14" y="10"/>
                        </a:lnTo>
                        <a:lnTo>
                          <a:pt x="22" y="12"/>
                        </a:lnTo>
                        <a:lnTo>
                          <a:pt x="30" y="14"/>
                        </a:lnTo>
                        <a:lnTo>
                          <a:pt x="37" y="16"/>
                        </a:lnTo>
                        <a:lnTo>
                          <a:pt x="42" y="17"/>
                        </a:lnTo>
                        <a:lnTo>
                          <a:pt x="44" y="18"/>
                        </a:lnTo>
                        <a:lnTo>
                          <a:pt x="45" y="17"/>
                        </a:lnTo>
                        <a:lnTo>
                          <a:pt x="45" y="16"/>
                        </a:lnTo>
                        <a:lnTo>
                          <a:pt x="46" y="15"/>
                        </a:lnTo>
                        <a:lnTo>
                          <a:pt x="46" y="14"/>
                        </a:lnTo>
                        <a:lnTo>
                          <a:pt x="47" y="10"/>
                        </a:lnTo>
                      </a:path>
                    </a:pathLst>
                  </a:custGeom>
                  <a:solidFill>
                    <a:srgbClr val="E5E5E5"/>
                  </a:solidFill>
                  <a:ln w="9525" cap="rnd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sz="1100"/>
                  </a:p>
                </p:txBody>
              </p:sp>
              <p:sp>
                <p:nvSpPr>
                  <p:cNvPr id="179" name="Freeform 542"/>
                  <p:cNvSpPr>
                    <a:spLocks/>
                  </p:cNvSpPr>
                  <p:nvPr/>
                </p:nvSpPr>
                <p:spPr bwMode="auto">
                  <a:xfrm>
                    <a:off x="742" y="3619"/>
                    <a:ext cx="36" cy="18"/>
                  </a:xfrm>
                  <a:custGeom>
                    <a:avLst/>
                    <a:gdLst>
                      <a:gd name="T0" fmla="*/ 33 w 36"/>
                      <a:gd name="T1" fmla="*/ 17 h 18"/>
                      <a:gd name="T2" fmla="*/ 31 w 36"/>
                      <a:gd name="T3" fmla="*/ 17 h 18"/>
                      <a:gd name="T4" fmla="*/ 29 w 36"/>
                      <a:gd name="T5" fmla="*/ 17 h 18"/>
                      <a:gd name="T6" fmla="*/ 27 w 36"/>
                      <a:gd name="T7" fmla="*/ 16 h 18"/>
                      <a:gd name="T8" fmla="*/ 24 w 36"/>
                      <a:gd name="T9" fmla="*/ 16 h 18"/>
                      <a:gd name="T10" fmla="*/ 21 w 36"/>
                      <a:gd name="T11" fmla="*/ 15 h 18"/>
                      <a:gd name="T12" fmla="*/ 17 w 36"/>
                      <a:gd name="T13" fmla="*/ 15 h 18"/>
                      <a:gd name="T14" fmla="*/ 13 w 36"/>
                      <a:gd name="T15" fmla="*/ 14 h 18"/>
                      <a:gd name="T16" fmla="*/ 10 w 36"/>
                      <a:gd name="T17" fmla="*/ 13 h 18"/>
                      <a:gd name="T18" fmla="*/ 7 w 36"/>
                      <a:gd name="T19" fmla="*/ 12 h 18"/>
                      <a:gd name="T20" fmla="*/ 5 w 36"/>
                      <a:gd name="T21" fmla="*/ 11 h 18"/>
                      <a:gd name="T22" fmla="*/ 3 w 36"/>
                      <a:gd name="T23" fmla="*/ 11 h 18"/>
                      <a:gd name="T24" fmla="*/ 1 w 36"/>
                      <a:gd name="T25" fmla="*/ 10 h 18"/>
                      <a:gd name="T26" fmla="*/ 0 w 36"/>
                      <a:gd name="T27" fmla="*/ 9 h 18"/>
                      <a:gd name="T28" fmla="*/ 0 w 36"/>
                      <a:gd name="T29" fmla="*/ 9 h 18"/>
                      <a:gd name="T30" fmla="*/ 3 w 36"/>
                      <a:gd name="T31" fmla="*/ 0 h 18"/>
                      <a:gd name="T32" fmla="*/ 35 w 36"/>
                      <a:gd name="T33" fmla="*/ 6 h 18"/>
                      <a:gd name="T34" fmla="*/ 33 w 36"/>
                      <a:gd name="T35" fmla="*/ 17 h 18"/>
                      <a:gd name="T36" fmla="*/ 33 w 36"/>
                      <a:gd name="T37" fmla="*/ 17 h 18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w 36"/>
                      <a:gd name="T58" fmla="*/ 0 h 18"/>
                      <a:gd name="T59" fmla="*/ 36 w 36"/>
                      <a:gd name="T60" fmla="*/ 18 h 18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T57" t="T58" r="T59" b="T60"/>
                    <a:pathLst>
                      <a:path w="36" h="18">
                        <a:moveTo>
                          <a:pt x="33" y="17"/>
                        </a:moveTo>
                        <a:lnTo>
                          <a:pt x="31" y="17"/>
                        </a:lnTo>
                        <a:lnTo>
                          <a:pt x="29" y="17"/>
                        </a:lnTo>
                        <a:lnTo>
                          <a:pt x="27" y="16"/>
                        </a:lnTo>
                        <a:lnTo>
                          <a:pt x="24" y="16"/>
                        </a:lnTo>
                        <a:lnTo>
                          <a:pt x="21" y="15"/>
                        </a:lnTo>
                        <a:lnTo>
                          <a:pt x="17" y="15"/>
                        </a:lnTo>
                        <a:lnTo>
                          <a:pt x="13" y="14"/>
                        </a:lnTo>
                        <a:lnTo>
                          <a:pt x="10" y="13"/>
                        </a:lnTo>
                        <a:lnTo>
                          <a:pt x="7" y="12"/>
                        </a:lnTo>
                        <a:lnTo>
                          <a:pt x="5" y="11"/>
                        </a:lnTo>
                        <a:lnTo>
                          <a:pt x="3" y="11"/>
                        </a:lnTo>
                        <a:lnTo>
                          <a:pt x="1" y="10"/>
                        </a:lnTo>
                        <a:lnTo>
                          <a:pt x="0" y="9"/>
                        </a:lnTo>
                        <a:lnTo>
                          <a:pt x="3" y="0"/>
                        </a:lnTo>
                        <a:lnTo>
                          <a:pt x="35" y="6"/>
                        </a:lnTo>
                        <a:lnTo>
                          <a:pt x="33" y="17"/>
                        </a:lnTo>
                      </a:path>
                    </a:pathLst>
                  </a:custGeom>
                  <a:solidFill>
                    <a:srgbClr val="FFFFFF"/>
                  </a:solidFill>
                  <a:ln w="9525" cap="rnd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sz="1100"/>
                  </a:p>
                </p:txBody>
              </p:sp>
              <p:sp>
                <p:nvSpPr>
                  <p:cNvPr id="180" name="Freeform 543"/>
                  <p:cNvSpPr>
                    <a:spLocks/>
                  </p:cNvSpPr>
                  <p:nvPr/>
                </p:nvSpPr>
                <p:spPr bwMode="auto">
                  <a:xfrm>
                    <a:off x="742" y="3621"/>
                    <a:ext cx="29" cy="18"/>
                  </a:xfrm>
                  <a:custGeom>
                    <a:avLst/>
                    <a:gdLst>
                      <a:gd name="T0" fmla="*/ 22 w 29"/>
                      <a:gd name="T1" fmla="*/ 9 h 19"/>
                      <a:gd name="T2" fmla="*/ 21 w 29"/>
                      <a:gd name="T3" fmla="*/ 9 h 19"/>
                      <a:gd name="T4" fmla="*/ 20 w 29"/>
                      <a:gd name="T5" fmla="*/ 9 h 19"/>
                      <a:gd name="T6" fmla="*/ 18 w 29"/>
                      <a:gd name="T7" fmla="*/ 9 h 19"/>
                      <a:gd name="T8" fmla="*/ 16 w 29"/>
                      <a:gd name="T9" fmla="*/ 9 h 19"/>
                      <a:gd name="T10" fmla="*/ 14 w 29"/>
                      <a:gd name="T11" fmla="*/ 9 h 19"/>
                      <a:gd name="T12" fmla="*/ 12 w 29"/>
                      <a:gd name="T13" fmla="*/ 9 h 19"/>
                      <a:gd name="T14" fmla="*/ 10 w 29"/>
                      <a:gd name="T15" fmla="*/ 9 h 19"/>
                      <a:gd name="T16" fmla="*/ 9 w 29"/>
                      <a:gd name="T17" fmla="*/ 9 h 19"/>
                      <a:gd name="T18" fmla="*/ 8 w 29"/>
                      <a:gd name="T19" fmla="*/ 9 h 19"/>
                      <a:gd name="T20" fmla="*/ 7 w 29"/>
                      <a:gd name="T21" fmla="*/ 9 h 19"/>
                      <a:gd name="T22" fmla="*/ 5 w 29"/>
                      <a:gd name="T23" fmla="*/ 9 h 19"/>
                      <a:gd name="T24" fmla="*/ 3 w 29"/>
                      <a:gd name="T25" fmla="*/ 9 h 19"/>
                      <a:gd name="T26" fmla="*/ 2 w 29"/>
                      <a:gd name="T27" fmla="*/ 9 h 19"/>
                      <a:gd name="T28" fmla="*/ 1 w 29"/>
                      <a:gd name="T29" fmla="*/ 9 h 19"/>
                      <a:gd name="T30" fmla="*/ 0 w 29"/>
                      <a:gd name="T31" fmla="*/ 9 h 19"/>
                      <a:gd name="T32" fmla="*/ 0 w 29"/>
                      <a:gd name="T33" fmla="*/ 9 h 19"/>
                      <a:gd name="T34" fmla="*/ 0 w 29"/>
                      <a:gd name="T35" fmla="*/ 8 h 19"/>
                      <a:gd name="T36" fmla="*/ 0 w 29"/>
                      <a:gd name="T37" fmla="*/ 7 h 19"/>
                      <a:gd name="T38" fmla="*/ 1 w 29"/>
                      <a:gd name="T39" fmla="*/ 5 h 19"/>
                      <a:gd name="T40" fmla="*/ 1 w 29"/>
                      <a:gd name="T41" fmla="*/ 3 h 19"/>
                      <a:gd name="T42" fmla="*/ 1 w 29"/>
                      <a:gd name="T43" fmla="*/ 1 h 19"/>
                      <a:gd name="T44" fmla="*/ 1 w 29"/>
                      <a:gd name="T45" fmla="*/ 0 h 19"/>
                      <a:gd name="T46" fmla="*/ 2 w 29"/>
                      <a:gd name="T47" fmla="*/ 0 h 19"/>
                      <a:gd name="T48" fmla="*/ 3 w 29"/>
                      <a:gd name="T49" fmla="*/ 0 h 19"/>
                      <a:gd name="T50" fmla="*/ 4 w 29"/>
                      <a:gd name="T51" fmla="*/ 0 h 19"/>
                      <a:gd name="T52" fmla="*/ 5 w 29"/>
                      <a:gd name="T53" fmla="*/ 0 h 19"/>
                      <a:gd name="T54" fmla="*/ 7 w 29"/>
                      <a:gd name="T55" fmla="*/ 0 h 19"/>
                      <a:gd name="T56" fmla="*/ 8 w 29"/>
                      <a:gd name="T57" fmla="*/ 0 h 19"/>
                      <a:gd name="T58" fmla="*/ 9 w 29"/>
                      <a:gd name="T59" fmla="*/ 1 h 19"/>
                      <a:gd name="T60" fmla="*/ 10 w 29"/>
                      <a:gd name="T61" fmla="*/ 1 h 19"/>
                      <a:gd name="T62" fmla="*/ 11 w 29"/>
                      <a:gd name="T63" fmla="*/ 2 h 19"/>
                      <a:gd name="T64" fmla="*/ 12 w 29"/>
                      <a:gd name="T65" fmla="*/ 2 h 19"/>
                      <a:gd name="T66" fmla="*/ 13 w 29"/>
                      <a:gd name="T67" fmla="*/ 3 h 19"/>
                      <a:gd name="T68" fmla="*/ 14 w 29"/>
                      <a:gd name="T69" fmla="*/ 4 h 19"/>
                      <a:gd name="T70" fmla="*/ 14 w 29"/>
                      <a:gd name="T71" fmla="*/ 5 h 19"/>
                      <a:gd name="T72" fmla="*/ 14 w 29"/>
                      <a:gd name="T73" fmla="*/ 6 h 19"/>
                      <a:gd name="T74" fmla="*/ 13 w 29"/>
                      <a:gd name="T75" fmla="*/ 6 h 19"/>
                      <a:gd name="T76" fmla="*/ 11 w 29"/>
                      <a:gd name="T77" fmla="*/ 7 h 19"/>
                      <a:gd name="T78" fmla="*/ 9 w 29"/>
                      <a:gd name="T79" fmla="*/ 8 h 19"/>
                      <a:gd name="T80" fmla="*/ 9 w 29"/>
                      <a:gd name="T81" fmla="*/ 8 h 19"/>
                      <a:gd name="T82" fmla="*/ 9 w 29"/>
                      <a:gd name="T83" fmla="*/ 9 h 19"/>
                      <a:gd name="T84" fmla="*/ 10 w 29"/>
                      <a:gd name="T85" fmla="*/ 9 h 19"/>
                      <a:gd name="T86" fmla="*/ 11 w 29"/>
                      <a:gd name="T87" fmla="*/ 9 h 19"/>
                      <a:gd name="T88" fmla="*/ 13 w 29"/>
                      <a:gd name="T89" fmla="*/ 9 h 19"/>
                      <a:gd name="T90" fmla="*/ 14 w 29"/>
                      <a:gd name="T91" fmla="*/ 9 h 19"/>
                      <a:gd name="T92" fmla="*/ 15 w 29"/>
                      <a:gd name="T93" fmla="*/ 9 h 19"/>
                      <a:gd name="T94" fmla="*/ 16 w 29"/>
                      <a:gd name="T95" fmla="*/ 9 h 19"/>
                      <a:gd name="T96" fmla="*/ 18 w 29"/>
                      <a:gd name="T97" fmla="*/ 9 h 19"/>
                      <a:gd name="T98" fmla="*/ 20 w 29"/>
                      <a:gd name="T99" fmla="*/ 9 h 19"/>
                      <a:gd name="T100" fmla="*/ 22 w 29"/>
                      <a:gd name="T101" fmla="*/ 9 h 19"/>
                      <a:gd name="T102" fmla="*/ 24 w 29"/>
                      <a:gd name="T103" fmla="*/ 9 h 19"/>
                      <a:gd name="T104" fmla="*/ 26 w 29"/>
                      <a:gd name="T105" fmla="*/ 9 h 19"/>
                      <a:gd name="T106" fmla="*/ 27 w 29"/>
                      <a:gd name="T107" fmla="*/ 9 h 19"/>
                      <a:gd name="T108" fmla="*/ 28 w 29"/>
                      <a:gd name="T109" fmla="*/ 9 h 19"/>
                      <a:gd name="T110" fmla="*/ 27 w 29"/>
                      <a:gd name="T111" fmla="*/ 9 h 19"/>
                      <a:gd name="T112" fmla="*/ 26 w 29"/>
                      <a:gd name="T113" fmla="*/ 9 h 19"/>
                      <a:gd name="T114" fmla="*/ 24 w 29"/>
                      <a:gd name="T115" fmla="*/ 9 h 19"/>
                      <a:gd name="T116" fmla="*/ 23 w 29"/>
                      <a:gd name="T117" fmla="*/ 9 h 19"/>
                      <a:gd name="T118" fmla="*/ 22 w 29"/>
                      <a:gd name="T119" fmla="*/ 9 h 19"/>
                      <a:gd name="T120" fmla="*/ 22 w 29"/>
                      <a:gd name="T121" fmla="*/ 9 h 19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60000 65536"/>
                      <a:gd name="T181" fmla="*/ 0 60000 65536"/>
                      <a:gd name="T182" fmla="*/ 0 60000 65536"/>
                      <a:gd name="T183" fmla="*/ 0 w 29"/>
                      <a:gd name="T184" fmla="*/ 0 h 19"/>
                      <a:gd name="T185" fmla="*/ 29 w 29"/>
                      <a:gd name="T186" fmla="*/ 19 h 19"/>
                    </a:gdLst>
                    <a:ahLst/>
                    <a:cxnLst>
                      <a:cxn ang="T122">
                        <a:pos x="T0" y="T1"/>
                      </a:cxn>
                      <a:cxn ang="T123">
                        <a:pos x="T2" y="T3"/>
                      </a:cxn>
                      <a:cxn ang="T124">
                        <a:pos x="T4" y="T5"/>
                      </a:cxn>
                      <a:cxn ang="T125">
                        <a:pos x="T6" y="T7"/>
                      </a:cxn>
                      <a:cxn ang="T126">
                        <a:pos x="T8" y="T9"/>
                      </a:cxn>
                      <a:cxn ang="T127">
                        <a:pos x="T10" y="T11"/>
                      </a:cxn>
                      <a:cxn ang="T128">
                        <a:pos x="T12" y="T13"/>
                      </a:cxn>
                      <a:cxn ang="T129">
                        <a:pos x="T14" y="T15"/>
                      </a:cxn>
                      <a:cxn ang="T130">
                        <a:pos x="T16" y="T17"/>
                      </a:cxn>
                      <a:cxn ang="T131">
                        <a:pos x="T18" y="T19"/>
                      </a:cxn>
                      <a:cxn ang="T132">
                        <a:pos x="T20" y="T21"/>
                      </a:cxn>
                      <a:cxn ang="T133">
                        <a:pos x="T22" y="T23"/>
                      </a:cxn>
                      <a:cxn ang="T134">
                        <a:pos x="T24" y="T25"/>
                      </a:cxn>
                      <a:cxn ang="T135">
                        <a:pos x="T26" y="T27"/>
                      </a:cxn>
                      <a:cxn ang="T136">
                        <a:pos x="T28" y="T29"/>
                      </a:cxn>
                      <a:cxn ang="T137">
                        <a:pos x="T30" y="T31"/>
                      </a:cxn>
                      <a:cxn ang="T138">
                        <a:pos x="T32" y="T33"/>
                      </a:cxn>
                      <a:cxn ang="T139">
                        <a:pos x="T34" y="T35"/>
                      </a:cxn>
                      <a:cxn ang="T140">
                        <a:pos x="T36" y="T37"/>
                      </a:cxn>
                      <a:cxn ang="T141">
                        <a:pos x="T38" y="T39"/>
                      </a:cxn>
                      <a:cxn ang="T142">
                        <a:pos x="T40" y="T41"/>
                      </a:cxn>
                      <a:cxn ang="T143">
                        <a:pos x="T42" y="T43"/>
                      </a:cxn>
                      <a:cxn ang="T144">
                        <a:pos x="T44" y="T45"/>
                      </a:cxn>
                      <a:cxn ang="T145">
                        <a:pos x="T46" y="T47"/>
                      </a:cxn>
                      <a:cxn ang="T146">
                        <a:pos x="T48" y="T49"/>
                      </a:cxn>
                      <a:cxn ang="T147">
                        <a:pos x="T50" y="T51"/>
                      </a:cxn>
                      <a:cxn ang="T148">
                        <a:pos x="T52" y="T53"/>
                      </a:cxn>
                      <a:cxn ang="T149">
                        <a:pos x="T54" y="T55"/>
                      </a:cxn>
                      <a:cxn ang="T150">
                        <a:pos x="T56" y="T57"/>
                      </a:cxn>
                      <a:cxn ang="T151">
                        <a:pos x="T58" y="T59"/>
                      </a:cxn>
                      <a:cxn ang="T152">
                        <a:pos x="T60" y="T61"/>
                      </a:cxn>
                      <a:cxn ang="T153">
                        <a:pos x="T62" y="T63"/>
                      </a:cxn>
                      <a:cxn ang="T154">
                        <a:pos x="T64" y="T65"/>
                      </a:cxn>
                      <a:cxn ang="T155">
                        <a:pos x="T66" y="T67"/>
                      </a:cxn>
                      <a:cxn ang="T156">
                        <a:pos x="T68" y="T69"/>
                      </a:cxn>
                      <a:cxn ang="T157">
                        <a:pos x="T70" y="T71"/>
                      </a:cxn>
                      <a:cxn ang="T158">
                        <a:pos x="T72" y="T73"/>
                      </a:cxn>
                      <a:cxn ang="T159">
                        <a:pos x="T74" y="T75"/>
                      </a:cxn>
                      <a:cxn ang="T160">
                        <a:pos x="T76" y="T77"/>
                      </a:cxn>
                      <a:cxn ang="T161">
                        <a:pos x="T78" y="T79"/>
                      </a:cxn>
                      <a:cxn ang="T162">
                        <a:pos x="T80" y="T81"/>
                      </a:cxn>
                      <a:cxn ang="T163">
                        <a:pos x="T82" y="T83"/>
                      </a:cxn>
                      <a:cxn ang="T164">
                        <a:pos x="T84" y="T85"/>
                      </a:cxn>
                      <a:cxn ang="T165">
                        <a:pos x="T86" y="T87"/>
                      </a:cxn>
                      <a:cxn ang="T166">
                        <a:pos x="T88" y="T89"/>
                      </a:cxn>
                      <a:cxn ang="T167">
                        <a:pos x="T90" y="T91"/>
                      </a:cxn>
                      <a:cxn ang="T168">
                        <a:pos x="T92" y="T93"/>
                      </a:cxn>
                      <a:cxn ang="T169">
                        <a:pos x="T94" y="T95"/>
                      </a:cxn>
                      <a:cxn ang="T170">
                        <a:pos x="T96" y="T97"/>
                      </a:cxn>
                      <a:cxn ang="T171">
                        <a:pos x="T98" y="T99"/>
                      </a:cxn>
                      <a:cxn ang="T172">
                        <a:pos x="T100" y="T101"/>
                      </a:cxn>
                      <a:cxn ang="T173">
                        <a:pos x="T102" y="T103"/>
                      </a:cxn>
                      <a:cxn ang="T174">
                        <a:pos x="T104" y="T105"/>
                      </a:cxn>
                      <a:cxn ang="T175">
                        <a:pos x="T106" y="T107"/>
                      </a:cxn>
                      <a:cxn ang="T176">
                        <a:pos x="T108" y="T109"/>
                      </a:cxn>
                      <a:cxn ang="T177">
                        <a:pos x="T110" y="T111"/>
                      </a:cxn>
                      <a:cxn ang="T178">
                        <a:pos x="T112" y="T113"/>
                      </a:cxn>
                      <a:cxn ang="T179">
                        <a:pos x="T114" y="T115"/>
                      </a:cxn>
                      <a:cxn ang="T180">
                        <a:pos x="T116" y="T117"/>
                      </a:cxn>
                      <a:cxn ang="T181">
                        <a:pos x="T118" y="T119"/>
                      </a:cxn>
                      <a:cxn ang="T182">
                        <a:pos x="T120" y="T121"/>
                      </a:cxn>
                    </a:cxnLst>
                    <a:rect l="T183" t="T184" r="T185" b="T186"/>
                    <a:pathLst>
                      <a:path w="29" h="19">
                        <a:moveTo>
                          <a:pt x="22" y="18"/>
                        </a:moveTo>
                        <a:lnTo>
                          <a:pt x="21" y="18"/>
                        </a:lnTo>
                        <a:lnTo>
                          <a:pt x="20" y="17"/>
                        </a:lnTo>
                        <a:lnTo>
                          <a:pt x="18" y="17"/>
                        </a:lnTo>
                        <a:lnTo>
                          <a:pt x="16" y="16"/>
                        </a:lnTo>
                        <a:lnTo>
                          <a:pt x="14" y="15"/>
                        </a:lnTo>
                        <a:lnTo>
                          <a:pt x="12" y="15"/>
                        </a:lnTo>
                        <a:lnTo>
                          <a:pt x="10" y="14"/>
                        </a:lnTo>
                        <a:lnTo>
                          <a:pt x="9" y="13"/>
                        </a:lnTo>
                        <a:lnTo>
                          <a:pt x="8" y="13"/>
                        </a:lnTo>
                        <a:lnTo>
                          <a:pt x="7" y="12"/>
                        </a:lnTo>
                        <a:lnTo>
                          <a:pt x="5" y="12"/>
                        </a:lnTo>
                        <a:lnTo>
                          <a:pt x="3" y="11"/>
                        </a:lnTo>
                        <a:lnTo>
                          <a:pt x="2" y="10"/>
                        </a:lnTo>
                        <a:lnTo>
                          <a:pt x="1" y="10"/>
                        </a:lnTo>
                        <a:lnTo>
                          <a:pt x="0" y="9"/>
                        </a:lnTo>
                        <a:lnTo>
                          <a:pt x="0" y="8"/>
                        </a:lnTo>
                        <a:lnTo>
                          <a:pt x="0" y="7"/>
                        </a:lnTo>
                        <a:lnTo>
                          <a:pt x="1" y="5"/>
                        </a:lnTo>
                        <a:lnTo>
                          <a:pt x="1" y="3"/>
                        </a:lnTo>
                        <a:lnTo>
                          <a:pt x="1" y="1"/>
                        </a:lnTo>
                        <a:lnTo>
                          <a:pt x="1" y="0"/>
                        </a:lnTo>
                        <a:lnTo>
                          <a:pt x="2" y="0"/>
                        </a:lnTo>
                        <a:lnTo>
                          <a:pt x="3" y="0"/>
                        </a:lnTo>
                        <a:lnTo>
                          <a:pt x="4" y="0"/>
                        </a:lnTo>
                        <a:lnTo>
                          <a:pt x="5" y="0"/>
                        </a:lnTo>
                        <a:lnTo>
                          <a:pt x="7" y="0"/>
                        </a:lnTo>
                        <a:lnTo>
                          <a:pt x="8" y="0"/>
                        </a:lnTo>
                        <a:lnTo>
                          <a:pt x="9" y="1"/>
                        </a:lnTo>
                        <a:lnTo>
                          <a:pt x="10" y="1"/>
                        </a:lnTo>
                        <a:lnTo>
                          <a:pt x="11" y="2"/>
                        </a:lnTo>
                        <a:lnTo>
                          <a:pt x="12" y="2"/>
                        </a:lnTo>
                        <a:lnTo>
                          <a:pt x="13" y="3"/>
                        </a:lnTo>
                        <a:lnTo>
                          <a:pt x="14" y="4"/>
                        </a:lnTo>
                        <a:lnTo>
                          <a:pt x="14" y="5"/>
                        </a:lnTo>
                        <a:lnTo>
                          <a:pt x="14" y="6"/>
                        </a:lnTo>
                        <a:lnTo>
                          <a:pt x="13" y="6"/>
                        </a:lnTo>
                        <a:lnTo>
                          <a:pt x="11" y="7"/>
                        </a:lnTo>
                        <a:lnTo>
                          <a:pt x="9" y="8"/>
                        </a:lnTo>
                        <a:lnTo>
                          <a:pt x="9" y="9"/>
                        </a:lnTo>
                        <a:lnTo>
                          <a:pt x="10" y="9"/>
                        </a:lnTo>
                        <a:lnTo>
                          <a:pt x="11" y="10"/>
                        </a:lnTo>
                        <a:lnTo>
                          <a:pt x="13" y="11"/>
                        </a:lnTo>
                        <a:lnTo>
                          <a:pt x="14" y="12"/>
                        </a:lnTo>
                        <a:lnTo>
                          <a:pt x="15" y="13"/>
                        </a:lnTo>
                        <a:lnTo>
                          <a:pt x="16" y="14"/>
                        </a:lnTo>
                        <a:lnTo>
                          <a:pt x="18" y="15"/>
                        </a:lnTo>
                        <a:lnTo>
                          <a:pt x="20" y="16"/>
                        </a:lnTo>
                        <a:lnTo>
                          <a:pt x="22" y="16"/>
                        </a:lnTo>
                        <a:lnTo>
                          <a:pt x="24" y="17"/>
                        </a:lnTo>
                        <a:lnTo>
                          <a:pt x="26" y="17"/>
                        </a:lnTo>
                        <a:lnTo>
                          <a:pt x="27" y="18"/>
                        </a:lnTo>
                        <a:lnTo>
                          <a:pt x="28" y="18"/>
                        </a:lnTo>
                        <a:lnTo>
                          <a:pt x="27" y="18"/>
                        </a:lnTo>
                        <a:lnTo>
                          <a:pt x="26" y="18"/>
                        </a:lnTo>
                        <a:lnTo>
                          <a:pt x="24" y="18"/>
                        </a:lnTo>
                        <a:lnTo>
                          <a:pt x="23" y="18"/>
                        </a:lnTo>
                        <a:lnTo>
                          <a:pt x="22" y="18"/>
                        </a:lnTo>
                      </a:path>
                    </a:pathLst>
                  </a:custGeom>
                  <a:solidFill>
                    <a:srgbClr val="000000"/>
                  </a:solidFill>
                  <a:ln w="9525" cap="rnd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sz="1100"/>
                  </a:p>
                </p:txBody>
              </p:sp>
              <p:sp>
                <p:nvSpPr>
                  <p:cNvPr id="181" name="Freeform 544"/>
                  <p:cNvSpPr>
                    <a:spLocks/>
                  </p:cNvSpPr>
                  <p:nvPr/>
                </p:nvSpPr>
                <p:spPr bwMode="auto">
                  <a:xfrm>
                    <a:off x="759" y="3651"/>
                    <a:ext cx="19" cy="18"/>
                  </a:xfrm>
                  <a:custGeom>
                    <a:avLst/>
                    <a:gdLst>
                      <a:gd name="T0" fmla="*/ 18 w 19"/>
                      <a:gd name="T1" fmla="*/ 4 h 18"/>
                      <a:gd name="T2" fmla="*/ 0 w 19"/>
                      <a:gd name="T3" fmla="*/ 0 h 18"/>
                      <a:gd name="T4" fmla="*/ 0 w 19"/>
                      <a:gd name="T5" fmla="*/ 11 h 18"/>
                      <a:gd name="T6" fmla="*/ 18 w 19"/>
                      <a:gd name="T7" fmla="*/ 17 h 18"/>
                      <a:gd name="T8" fmla="*/ 18 w 19"/>
                      <a:gd name="T9" fmla="*/ 4 h 1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9"/>
                      <a:gd name="T16" fmla="*/ 0 h 18"/>
                      <a:gd name="T17" fmla="*/ 19 w 19"/>
                      <a:gd name="T18" fmla="*/ 18 h 1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9" h="18">
                        <a:moveTo>
                          <a:pt x="18" y="4"/>
                        </a:moveTo>
                        <a:lnTo>
                          <a:pt x="0" y="0"/>
                        </a:lnTo>
                        <a:lnTo>
                          <a:pt x="0" y="11"/>
                        </a:lnTo>
                        <a:lnTo>
                          <a:pt x="18" y="17"/>
                        </a:lnTo>
                        <a:lnTo>
                          <a:pt x="18" y="4"/>
                        </a:lnTo>
                      </a:path>
                    </a:pathLst>
                  </a:custGeom>
                  <a:solidFill>
                    <a:srgbClr val="FFFFFF"/>
                  </a:solidFill>
                  <a:ln w="9525" cap="rnd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sz="1100"/>
                  </a:p>
                </p:txBody>
              </p:sp>
              <p:sp>
                <p:nvSpPr>
                  <p:cNvPr id="182" name="Freeform 545"/>
                  <p:cNvSpPr>
                    <a:spLocks/>
                  </p:cNvSpPr>
                  <p:nvPr/>
                </p:nvSpPr>
                <p:spPr bwMode="auto">
                  <a:xfrm>
                    <a:off x="727" y="3644"/>
                    <a:ext cx="19" cy="19"/>
                  </a:xfrm>
                  <a:custGeom>
                    <a:avLst/>
                    <a:gdLst>
                      <a:gd name="T0" fmla="*/ 18 w 19"/>
                      <a:gd name="T1" fmla="*/ 2 h 19"/>
                      <a:gd name="T2" fmla="*/ 0 w 19"/>
                      <a:gd name="T3" fmla="*/ 0 h 19"/>
                      <a:gd name="T4" fmla="*/ 0 w 19"/>
                      <a:gd name="T5" fmla="*/ 12 h 19"/>
                      <a:gd name="T6" fmla="*/ 18 w 19"/>
                      <a:gd name="T7" fmla="*/ 18 h 19"/>
                      <a:gd name="T8" fmla="*/ 18 w 19"/>
                      <a:gd name="T9" fmla="*/ 2 h 1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9"/>
                      <a:gd name="T16" fmla="*/ 0 h 19"/>
                      <a:gd name="T17" fmla="*/ 19 w 19"/>
                      <a:gd name="T18" fmla="*/ 19 h 1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9" h="19">
                        <a:moveTo>
                          <a:pt x="18" y="2"/>
                        </a:moveTo>
                        <a:lnTo>
                          <a:pt x="0" y="0"/>
                        </a:lnTo>
                        <a:lnTo>
                          <a:pt x="0" y="12"/>
                        </a:lnTo>
                        <a:lnTo>
                          <a:pt x="18" y="18"/>
                        </a:lnTo>
                        <a:lnTo>
                          <a:pt x="18" y="2"/>
                        </a:lnTo>
                      </a:path>
                    </a:pathLst>
                  </a:custGeom>
                  <a:solidFill>
                    <a:srgbClr val="FFFFFF"/>
                  </a:solidFill>
                  <a:ln w="9525" cap="rnd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sz="1100"/>
                  </a:p>
                </p:txBody>
              </p:sp>
              <p:sp>
                <p:nvSpPr>
                  <p:cNvPr id="183" name="Line 546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727" y="3646"/>
                    <a:ext cx="40" cy="11"/>
                  </a:xfrm>
                  <a:prstGeom prst="line">
                    <a:avLst/>
                  </a:prstGeom>
                  <a:noFill/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ko-KR" altLang="en-US" sz="1100"/>
                  </a:p>
                </p:txBody>
              </p:sp>
              <p:sp>
                <p:nvSpPr>
                  <p:cNvPr id="184" name="Freeform 547"/>
                  <p:cNvSpPr>
                    <a:spLocks/>
                  </p:cNvSpPr>
                  <p:nvPr/>
                </p:nvSpPr>
                <p:spPr bwMode="auto">
                  <a:xfrm>
                    <a:off x="727" y="3646"/>
                    <a:ext cx="41" cy="19"/>
                  </a:xfrm>
                  <a:custGeom>
                    <a:avLst/>
                    <a:gdLst>
                      <a:gd name="T0" fmla="*/ 40 w 41"/>
                      <a:gd name="T1" fmla="*/ 18 h 19"/>
                      <a:gd name="T2" fmla="*/ 0 w 41"/>
                      <a:gd name="T3" fmla="*/ 0 h 19"/>
                      <a:gd name="T4" fmla="*/ 40 w 41"/>
                      <a:gd name="T5" fmla="*/ 18 h 19"/>
                      <a:gd name="T6" fmla="*/ 0 60000 65536"/>
                      <a:gd name="T7" fmla="*/ 0 60000 65536"/>
                      <a:gd name="T8" fmla="*/ 0 60000 65536"/>
                      <a:gd name="T9" fmla="*/ 0 w 41"/>
                      <a:gd name="T10" fmla="*/ 0 h 19"/>
                      <a:gd name="T11" fmla="*/ 41 w 41"/>
                      <a:gd name="T12" fmla="*/ 19 h 19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1" h="19">
                        <a:moveTo>
                          <a:pt x="40" y="18"/>
                        </a:moveTo>
                        <a:lnTo>
                          <a:pt x="0" y="0"/>
                        </a:lnTo>
                        <a:lnTo>
                          <a:pt x="40" y="18"/>
                        </a:lnTo>
                      </a:path>
                    </a:pathLst>
                  </a:custGeom>
                  <a:noFill/>
                  <a:ln w="12700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sz="1100"/>
                  </a:p>
                </p:txBody>
              </p:sp>
              <p:sp>
                <p:nvSpPr>
                  <p:cNvPr id="185" name="Freeform 548"/>
                  <p:cNvSpPr>
                    <a:spLocks/>
                  </p:cNvSpPr>
                  <p:nvPr/>
                </p:nvSpPr>
                <p:spPr bwMode="auto">
                  <a:xfrm>
                    <a:off x="735" y="3631"/>
                    <a:ext cx="33" cy="27"/>
                  </a:xfrm>
                  <a:custGeom>
                    <a:avLst/>
                    <a:gdLst>
                      <a:gd name="T0" fmla="*/ 23 w 33"/>
                      <a:gd name="T1" fmla="*/ 16 h 28"/>
                      <a:gd name="T2" fmla="*/ 23 w 33"/>
                      <a:gd name="T3" fmla="*/ 14 h 28"/>
                      <a:gd name="T4" fmla="*/ 23 w 33"/>
                      <a:gd name="T5" fmla="*/ 14 h 28"/>
                      <a:gd name="T6" fmla="*/ 24 w 33"/>
                      <a:gd name="T7" fmla="*/ 14 h 28"/>
                      <a:gd name="T8" fmla="*/ 24 w 33"/>
                      <a:gd name="T9" fmla="*/ 14 h 28"/>
                      <a:gd name="T10" fmla="*/ 24 w 33"/>
                      <a:gd name="T11" fmla="*/ 14 h 28"/>
                      <a:gd name="T12" fmla="*/ 24 w 33"/>
                      <a:gd name="T13" fmla="*/ 14 h 28"/>
                      <a:gd name="T14" fmla="*/ 24 w 33"/>
                      <a:gd name="T15" fmla="*/ 14 h 28"/>
                      <a:gd name="T16" fmla="*/ 25 w 33"/>
                      <a:gd name="T17" fmla="*/ 14 h 28"/>
                      <a:gd name="T18" fmla="*/ 26 w 33"/>
                      <a:gd name="T19" fmla="*/ 13 h 28"/>
                      <a:gd name="T20" fmla="*/ 28 w 33"/>
                      <a:gd name="T21" fmla="*/ 11 h 28"/>
                      <a:gd name="T22" fmla="*/ 29 w 33"/>
                      <a:gd name="T23" fmla="*/ 9 h 28"/>
                      <a:gd name="T24" fmla="*/ 30 w 33"/>
                      <a:gd name="T25" fmla="*/ 8 h 28"/>
                      <a:gd name="T26" fmla="*/ 31 w 33"/>
                      <a:gd name="T27" fmla="*/ 6 h 28"/>
                      <a:gd name="T28" fmla="*/ 32 w 33"/>
                      <a:gd name="T29" fmla="*/ 5 h 28"/>
                      <a:gd name="T30" fmla="*/ 32 w 33"/>
                      <a:gd name="T31" fmla="*/ 5 h 28"/>
                      <a:gd name="T32" fmla="*/ 30 w 33"/>
                      <a:gd name="T33" fmla="*/ 5 h 28"/>
                      <a:gd name="T34" fmla="*/ 29 w 33"/>
                      <a:gd name="T35" fmla="*/ 5 h 28"/>
                      <a:gd name="T36" fmla="*/ 27 w 33"/>
                      <a:gd name="T37" fmla="*/ 4 h 28"/>
                      <a:gd name="T38" fmla="*/ 25 w 33"/>
                      <a:gd name="T39" fmla="*/ 4 h 28"/>
                      <a:gd name="T40" fmla="*/ 23 w 33"/>
                      <a:gd name="T41" fmla="*/ 3 h 28"/>
                      <a:gd name="T42" fmla="*/ 21 w 33"/>
                      <a:gd name="T43" fmla="*/ 3 h 28"/>
                      <a:gd name="T44" fmla="*/ 20 w 33"/>
                      <a:gd name="T45" fmla="*/ 3 h 28"/>
                      <a:gd name="T46" fmla="*/ 18 w 33"/>
                      <a:gd name="T47" fmla="*/ 2 h 28"/>
                      <a:gd name="T48" fmla="*/ 16 w 33"/>
                      <a:gd name="T49" fmla="*/ 1 h 28"/>
                      <a:gd name="T50" fmla="*/ 15 w 33"/>
                      <a:gd name="T51" fmla="*/ 1 h 28"/>
                      <a:gd name="T52" fmla="*/ 14 w 33"/>
                      <a:gd name="T53" fmla="*/ 0 h 28"/>
                      <a:gd name="T54" fmla="*/ 13 w 33"/>
                      <a:gd name="T55" fmla="*/ 0 h 28"/>
                      <a:gd name="T56" fmla="*/ 11 w 33"/>
                      <a:gd name="T57" fmla="*/ 0 h 28"/>
                      <a:gd name="T58" fmla="*/ 11 w 33"/>
                      <a:gd name="T59" fmla="*/ 0 h 28"/>
                      <a:gd name="T60" fmla="*/ 9 w 33"/>
                      <a:gd name="T61" fmla="*/ 0 h 28"/>
                      <a:gd name="T62" fmla="*/ 8 w 33"/>
                      <a:gd name="T63" fmla="*/ 1 h 28"/>
                      <a:gd name="T64" fmla="*/ 6 w 33"/>
                      <a:gd name="T65" fmla="*/ 3 h 28"/>
                      <a:gd name="T66" fmla="*/ 4 w 33"/>
                      <a:gd name="T67" fmla="*/ 4 h 28"/>
                      <a:gd name="T68" fmla="*/ 2 w 33"/>
                      <a:gd name="T69" fmla="*/ 6 h 28"/>
                      <a:gd name="T70" fmla="*/ 1 w 33"/>
                      <a:gd name="T71" fmla="*/ 7 h 28"/>
                      <a:gd name="T72" fmla="*/ 0 w 33"/>
                      <a:gd name="T73" fmla="*/ 8 h 28"/>
                      <a:gd name="T74" fmla="*/ 0 w 33"/>
                      <a:gd name="T75" fmla="*/ 10 h 28"/>
                      <a:gd name="T76" fmla="*/ 0 w 33"/>
                      <a:gd name="T77" fmla="*/ 11 h 28"/>
                      <a:gd name="T78" fmla="*/ 0 w 33"/>
                      <a:gd name="T79" fmla="*/ 13 h 28"/>
                      <a:gd name="T80" fmla="*/ 0 w 33"/>
                      <a:gd name="T81" fmla="*/ 14 h 28"/>
                      <a:gd name="T82" fmla="*/ 0 w 33"/>
                      <a:gd name="T83" fmla="*/ 14 h 28"/>
                      <a:gd name="T84" fmla="*/ 0 w 33"/>
                      <a:gd name="T85" fmla="*/ 14 h 28"/>
                      <a:gd name="T86" fmla="*/ 0 w 33"/>
                      <a:gd name="T87" fmla="*/ 14 h 28"/>
                      <a:gd name="T88" fmla="*/ 24 w 33"/>
                      <a:gd name="T89" fmla="*/ 18 h 28"/>
                      <a:gd name="T90" fmla="*/ 23 w 33"/>
                      <a:gd name="T91" fmla="*/ 16 h 28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w 33"/>
                      <a:gd name="T139" fmla="*/ 0 h 28"/>
                      <a:gd name="T140" fmla="*/ 33 w 33"/>
                      <a:gd name="T141" fmla="*/ 28 h 28"/>
                    </a:gdLst>
                    <a:ahLst/>
                    <a:cxnLst>
                      <a:cxn ang="T92">
                        <a:pos x="T0" y="T1"/>
                      </a:cxn>
                      <a:cxn ang="T93">
                        <a:pos x="T2" y="T3"/>
                      </a:cxn>
                      <a:cxn ang="T94">
                        <a:pos x="T4" y="T5"/>
                      </a:cxn>
                      <a:cxn ang="T95">
                        <a:pos x="T6" y="T7"/>
                      </a:cxn>
                      <a:cxn ang="T96">
                        <a:pos x="T8" y="T9"/>
                      </a:cxn>
                      <a:cxn ang="T97">
                        <a:pos x="T10" y="T11"/>
                      </a:cxn>
                      <a:cxn ang="T98">
                        <a:pos x="T12" y="T13"/>
                      </a:cxn>
                      <a:cxn ang="T99">
                        <a:pos x="T14" y="T15"/>
                      </a:cxn>
                      <a:cxn ang="T100">
                        <a:pos x="T16" y="T17"/>
                      </a:cxn>
                      <a:cxn ang="T101">
                        <a:pos x="T18" y="T19"/>
                      </a:cxn>
                      <a:cxn ang="T102">
                        <a:pos x="T20" y="T21"/>
                      </a:cxn>
                      <a:cxn ang="T103">
                        <a:pos x="T22" y="T23"/>
                      </a:cxn>
                      <a:cxn ang="T104">
                        <a:pos x="T24" y="T25"/>
                      </a:cxn>
                      <a:cxn ang="T105">
                        <a:pos x="T26" y="T27"/>
                      </a:cxn>
                      <a:cxn ang="T106">
                        <a:pos x="T28" y="T29"/>
                      </a:cxn>
                      <a:cxn ang="T107">
                        <a:pos x="T30" y="T31"/>
                      </a:cxn>
                      <a:cxn ang="T108">
                        <a:pos x="T32" y="T33"/>
                      </a:cxn>
                      <a:cxn ang="T109">
                        <a:pos x="T34" y="T35"/>
                      </a:cxn>
                      <a:cxn ang="T110">
                        <a:pos x="T36" y="T37"/>
                      </a:cxn>
                      <a:cxn ang="T111">
                        <a:pos x="T38" y="T39"/>
                      </a:cxn>
                      <a:cxn ang="T112">
                        <a:pos x="T40" y="T41"/>
                      </a:cxn>
                      <a:cxn ang="T113">
                        <a:pos x="T42" y="T43"/>
                      </a:cxn>
                      <a:cxn ang="T114">
                        <a:pos x="T44" y="T45"/>
                      </a:cxn>
                      <a:cxn ang="T115">
                        <a:pos x="T46" y="T47"/>
                      </a:cxn>
                      <a:cxn ang="T116">
                        <a:pos x="T48" y="T49"/>
                      </a:cxn>
                      <a:cxn ang="T117">
                        <a:pos x="T50" y="T51"/>
                      </a:cxn>
                      <a:cxn ang="T118">
                        <a:pos x="T52" y="T53"/>
                      </a:cxn>
                      <a:cxn ang="T119">
                        <a:pos x="T54" y="T55"/>
                      </a:cxn>
                      <a:cxn ang="T120">
                        <a:pos x="T56" y="T57"/>
                      </a:cxn>
                      <a:cxn ang="T121">
                        <a:pos x="T58" y="T59"/>
                      </a:cxn>
                      <a:cxn ang="T122">
                        <a:pos x="T60" y="T61"/>
                      </a:cxn>
                      <a:cxn ang="T123">
                        <a:pos x="T62" y="T63"/>
                      </a:cxn>
                      <a:cxn ang="T124">
                        <a:pos x="T64" y="T65"/>
                      </a:cxn>
                      <a:cxn ang="T125">
                        <a:pos x="T66" y="T67"/>
                      </a:cxn>
                      <a:cxn ang="T126">
                        <a:pos x="T68" y="T69"/>
                      </a:cxn>
                      <a:cxn ang="T127">
                        <a:pos x="T70" y="T71"/>
                      </a:cxn>
                      <a:cxn ang="T128">
                        <a:pos x="T72" y="T73"/>
                      </a:cxn>
                      <a:cxn ang="T129">
                        <a:pos x="T74" y="T75"/>
                      </a:cxn>
                      <a:cxn ang="T130">
                        <a:pos x="T76" y="T77"/>
                      </a:cxn>
                      <a:cxn ang="T131">
                        <a:pos x="T78" y="T79"/>
                      </a:cxn>
                      <a:cxn ang="T132">
                        <a:pos x="T80" y="T81"/>
                      </a:cxn>
                      <a:cxn ang="T133">
                        <a:pos x="T82" y="T83"/>
                      </a:cxn>
                      <a:cxn ang="T134">
                        <a:pos x="T84" y="T85"/>
                      </a:cxn>
                      <a:cxn ang="T135">
                        <a:pos x="T86" y="T87"/>
                      </a:cxn>
                      <a:cxn ang="T136">
                        <a:pos x="T88" y="T89"/>
                      </a:cxn>
                      <a:cxn ang="T137">
                        <a:pos x="T90" y="T91"/>
                      </a:cxn>
                    </a:cxnLst>
                    <a:rect l="T138" t="T139" r="T140" b="T141"/>
                    <a:pathLst>
                      <a:path w="33" h="28">
                        <a:moveTo>
                          <a:pt x="23" y="25"/>
                        </a:moveTo>
                        <a:lnTo>
                          <a:pt x="23" y="23"/>
                        </a:lnTo>
                        <a:lnTo>
                          <a:pt x="23" y="22"/>
                        </a:lnTo>
                        <a:lnTo>
                          <a:pt x="24" y="20"/>
                        </a:lnTo>
                        <a:lnTo>
                          <a:pt x="24" y="18"/>
                        </a:lnTo>
                        <a:lnTo>
                          <a:pt x="24" y="17"/>
                        </a:lnTo>
                        <a:lnTo>
                          <a:pt x="24" y="16"/>
                        </a:lnTo>
                        <a:lnTo>
                          <a:pt x="24" y="15"/>
                        </a:lnTo>
                        <a:lnTo>
                          <a:pt x="25" y="14"/>
                        </a:lnTo>
                        <a:lnTo>
                          <a:pt x="26" y="13"/>
                        </a:lnTo>
                        <a:lnTo>
                          <a:pt x="28" y="11"/>
                        </a:lnTo>
                        <a:lnTo>
                          <a:pt x="29" y="9"/>
                        </a:lnTo>
                        <a:lnTo>
                          <a:pt x="30" y="8"/>
                        </a:lnTo>
                        <a:lnTo>
                          <a:pt x="31" y="6"/>
                        </a:lnTo>
                        <a:lnTo>
                          <a:pt x="32" y="5"/>
                        </a:lnTo>
                        <a:lnTo>
                          <a:pt x="30" y="5"/>
                        </a:lnTo>
                        <a:lnTo>
                          <a:pt x="29" y="5"/>
                        </a:lnTo>
                        <a:lnTo>
                          <a:pt x="27" y="4"/>
                        </a:lnTo>
                        <a:lnTo>
                          <a:pt x="25" y="4"/>
                        </a:lnTo>
                        <a:lnTo>
                          <a:pt x="23" y="3"/>
                        </a:lnTo>
                        <a:lnTo>
                          <a:pt x="21" y="3"/>
                        </a:lnTo>
                        <a:lnTo>
                          <a:pt x="20" y="3"/>
                        </a:lnTo>
                        <a:lnTo>
                          <a:pt x="18" y="2"/>
                        </a:lnTo>
                        <a:lnTo>
                          <a:pt x="16" y="1"/>
                        </a:lnTo>
                        <a:lnTo>
                          <a:pt x="15" y="1"/>
                        </a:lnTo>
                        <a:lnTo>
                          <a:pt x="14" y="0"/>
                        </a:lnTo>
                        <a:lnTo>
                          <a:pt x="13" y="0"/>
                        </a:lnTo>
                        <a:lnTo>
                          <a:pt x="11" y="0"/>
                        </a:lnTo>
                        <a:lnTo>
                          <a:pt x="9" y="0"/>
                        </a:lnTo>
                        <a:lnTo>
                          <a:pt x="8" y="1"/>
                        </a:lnTo>
                        <a:lnTo>
                          <a:pt x="6" y="3"/>
                        </a:lnTo>
                        <a:lnTo>
                          <a:pt x="4" y="4"/>
                        </a:lnTo>
                        <a:lnTo>
                          <a:pt x="2" y="6"/>
                        </a:lnTo>
                        <a:lnTo>
                          <a:pt x="1" y="7"/>
                        </a:lnTo>
                        <a:lnTo>
                          <a:pt x="0" y="8"/>
                        </a:lnTo>
                        <a:lnTo>
                          <a:pt x="0" y="10"/>
                        </a:lnTo>
                        <a:lnTo>
                          <a:pt x="0" y="11"/>
                        </a:lnTo>
                        <a:lnTo>
                          <a:pt x="0" y="13"/>
                        </a:lnTo>
                        <a:lnTo>
                          <a:pt x="0" y="15"/>
                        </a:lnTo>
                        <a:lnTo>
                          <a:pt x="0" y="17"/>
                        </a:lnTo>
                        <a:lnTo>
                          <a:pt x="0" y="19"/>
                        </a:lnTo>
                        <a:lnTo>
                          <a:pt x="0" y="20"/>
                        </a:lnTo>
                        <a:lnTo>
                          <a:pt x="24" y="27"/>
                        </a:lnTo>
                        <a:lnTo>
                          <a:pt x="23" y="25"/>
                        </a:lnTo>
                      </a:path>
                    </a:pathLst>
                  </a:custGeom>
                  <a:solidFill>
                    <a:schemeClr val="accent2"/>
                  </a:solidFill>
                  <a:ln w="9525" cap="rnd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sz="1100"/>
                  </a:p>
                </p:txBody>
              </p:sp>
              <p:sp>
                <p:nvSpPr>
                  <p:cNvPr id="186" name="Freeform 549"/>
                  <p:cNvSpPr>
                    <a:spLocks/>
                  </p:cNvSpPr>
                  <p:nvPr/>
                </p:nvSpPr>
                <p:spPr bwMode="auto">
                  <a:xfrm>
                    <a:off x="734" y="3642"/>
                    <a:ext cx="24" cy="19"/>
                  </a:xfrm>
                  <a:custGeom>
                    <a:avLst/>
                    <a:gdLst>
                      <a:gd name="T0" fmla="*/ 0 w 24"/>
                      <a:gd name="T1" fmla="*/ 10 h 19"/>
                      <a:gd name="T2" fmla="*/ 0 w 24"/>
                      <a:gd name="T3" fmla="*/ 0 h 19"/>
                      <a:gd name="T4" fmla="*/ 23 w 24"/>
                      <a:gd name="T5" fmla="*/ 7 h 19"/>
                      <a:gd name="T6" fmla="*/ 23 w 24"/>
                      <a:gd name="T7" fmla="*/ 18 h 19"/>
                      <a:gd name="T8" fmla="*/ 0 w 24"/>
                      <a:gd name="T9" fmla="*/ 10 h 1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4"/>
                      <a:gd name="T16" fmla="*/ 0 h 19"/>
                      <a:gd name="T17" fmla="*/ 24 w 24"/>
                      <a:gd name="T18" fmla="*/ 19 h 1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4" h="19">
                        <a:moveTo>
                          <a:pt x="0" y="10"/>
                        </a:moveTo>
                        <a:lnTo>
                          <a:pt x="0" y="0"/>
                        </a:lnTo>
                        <a:lnTo>
                          <a:pt x="23" y="7"/>
                        </a:lnTo>
                        <a:lnTo>
                          <a:pt x="23" y="18"/>
                        </a:lnTo>
                        <a:lnTo>
                          <a:pt x="0" y="10"/>
                        </a:lnTo>
                      </a:path>
                    </a:pathLst>
                  </a:custGeom>
                  <a:solidFill>
                    <a:srgbClr val="000000"/>
                  </a:solidFill>
                  <a:ln w="9525" cap="rnd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sz="1100"/>
                  </a:p>
                </p:txBody>
              </p:sp>
              <p:sp>
                <p:nvSpPr>
                  <p:cNvPr id="187" name="Line 550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734" y="3646"/>
                    <a:ext cx="23" cy="6"/>
                  </a:xfrm>
                  <a:prstGeom prst="line">
                    <a:avLst/>
                  </a:prstGeom>
                  <a:noFill/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ko-KR" altLang="en-US" sz="1100"/>
                  </a:p>
                </p:txBody>
              </p:sp>
              <p:sp>
                <p:nvSpPr>
                  <p:cNvPr id="188" name="Freeform 551"/>
                  <p:cNvSpPr>
                    <a:spLocks/>
                  </p:cNvSpPr>
                  <p:nvPr/>
                </p:nvSpPr>
                <p:spPr bwMode="auto">
                  <a:xfrm>
                    <a:off x="757" y="3636"/>
                    <a:ext cx="19" cy="19"/>
                  </a:xfrm>
                  <a:custGeom>
                    <a:avLst/>
                    <a:gdLst>
                      <a:gd name="T0" fmla="*/ 2 w 19"/>
                      <a:gd name="T1" fmla="*/ 12 h 19"/>
                      <a:gd name="T2" fmla="*/ 0 w 19"/>
                      <a:gd name="T3" fmla="*/ 18 h 19"/>
                      <a:gd name="T4" fmla="*/ 0 w 19"/>
                      <a:gd name="T5" fmla="*/ 17 h 19"/>
                      <a:gd name="T6" fmla="*/ 0 w 19"/>
                      <a:gd name="T7" fmla="*/ 16 h 19"/>
                      <a:gd name="T8" fmla="*/ 0 w 19"/>
                      <a:gd name="T9" fmla="*/ 15 h 19"/>
                      <a:gd name="T10" fmla="*/ 0 w 19"/>
                      <a:gd name="T11" fmla="*/ 14 h 19"/>
                      <a:gd name="T12" fmla="*/ 0 w 19"/>
                      <a:gd name="T13" fmla="*/ 12 h 19"/>
                      <a:gd name="T14" fmla="*/ 0 w 19"/>
                      <a:gd name="T15" fmla="*/ 10 h 19"/>
                      <a:gd name="T16" fmla="*/ 1 w 19"/>
                      <a:gd name="T17" fmla="*/ 9 h 19"/>
                      <a:gd name="T18" fmla="*/ 1 w 19"/>
                      <a:gd name="T19" fmla="*/ 9 h 19"/>
                      <a:gd name="T20" fmla="*/ 2 w 19"/>
                      <a:gd name="T21" fmla="*/ 8 h 19"/>
                      <a:gd name="T22" fmla="*/ 4 w 19"/>
                      <a:gd name="T23" fmla="*/ 7 h 19"/>
                      <a:gd name="T24" fmla="*/ 6 w 19"/>
                      <a:gd name="T25" fmla="*/ 5 h 19"/>
                      <a:gd name="T26" fmla="*/ 10 w 19"/>
                      <a:gd name="T27" fmla="*/ 4 h 19"/>
                      <a:gd name="T28" fmla="*/ 13 w 19"/>
                      <a:gd name="T29" fmla="*/ 2 h 19"/>
                      <a:gd name="T30" fmla="*/ 15 w 19"/>
                      <a:gd name="T31" fmla="*/ 1 h 19"/>
                      <a:gd name="T32" fmla="*/ 18 w 19"/>
                      <a:gd name="T33" fmla="*/ 0 h 19"/>
                      <a:gd name="T34" fmla="*/ 18 w 19"/>
                      <a:gd name="T35" fmla="*/ 0 h 19"/>
                      <a:gd name="T36" fmla="*/ 2 w 19"/>
                      <a:gd name="T37" fmla="*/ 12 h 19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w 19"/>
                      <a:gd name="T58" fmla="*/ 0 h 19"/>
                      <a:gd name="T59" fmla="*/ 19 w 19"/>
                      <a:gd name="T60" fmla="*/ 19 h 19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T57" t="T58" r="T59" b="T60"/>
                    <a:pathLst>
                      <a:path w="19" h="19">
                        <a:moveTo>
                          <a:pt x="2" y="12"/>
                        </a:moveTo>
                        <a:lnTo>
                          <a:pt x="0" y="18"/>
                        </a:lnTo>
                        <a:lnTo>
                          <a:pt x="0" y="17"/>
                        </a:lnTo>
                        <a:lnTo>
                          <a:pt x="0" y="16"/>
                        </a:lnTo>
                        <a:lnTo>
                          <a:pt x="0" y="15"/>
                        </a:lnTo>
                        <a:lnTo>
                          <a:pt x="0" y="14"/>
                        </a:lnTo>
                        <a:lnTo>
                          <a:pt x="0" y="12"/>
                        </a:lnTo>
                        <a:lnTo>
                          <a:pt x="0" y="10"/>
                        </a:lnTo>
                        <a:lnTo>
                          <a:pt x="1" y="9"/>
                        </a:lnTo>
                        <a:lnTo>
                          <a:pt x="2" y="8"/>
                        </a:lnTo>
                        <a:lnTo>
                          <a:pt x="4" y="7"/>
                        </a:lnTo>
                        <a:lnTo>
                          <a:pt x="6" y="5"/>
                        </a:lnTo>
                        <a:lnTo>
                          <a:pt x="10" y="4"/>
                        </a:lnTo>
                        <a:lnTo>
                          <a:pt x="13" y="2"/>
                        </a:lnTo>
                        <a:lnTo>
                          <a:pt x="15" y="1"/>
                        </a:lnTo>
                        <a:lnTo>
                          <a:pt x="18" y="0"/>
                        </a:lnTo>
                        <a:lnTo>
                          <a:pt x="2" y="12"/>
                        </a:lnTo>
                      </a:path>
                    </a:pathLst>
                  </a:custGeom>
                  <a:solidFill>
                    <a:srgbClr val="7F7F7F"/>
                  </a:solidFill>
                  <a:ln w="9525" cap="rnd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sz="1100"/>
                  </a:p>
                </p:txBody>
              </p:sp>
              <p:sp>
                <p:nvSpPr>
                  <p:cNvPr id="189" name="Freeform 552"/>
                  <p:cNvSpPr>
                    <a:spLocks/>
                  </p:cNvSpPr>
                  <p:nvPr/>
                </p:nvSpPr>
                <p:spPr bwMode="auto">
                  <a:xfrm>
                    <a:off x="742" y="3606"/>
                    <a:ext cx="50" cy="20"/>
                  </a:xfrm>
                  <a:custGeom>
                    <a:avLst/>
                    <a:gdLst>
                      <a:gd name="T0" fmla="*/ 49 w 50"/>
                      <a:gd name="T1" fmla="*/ 5 h 20"/>
                      <a:gd name="T2" fmla="*/ 20 w 50"/>
                      <a:gd name="T3" fmla="*/ 0 h 20"/>
                      <a:gd name="T4" fmla="*/ 19 w 50"/>
                      <a:gd name="T5" fmla="*/ 0 h 20"/>
                      <a:gd name="T6" fmla="*/ 16 w 50"/>
                      <a:gd name="T7" fmla="*/ 1 h 20"/>
                      <a:gd name="T8" fmla="*/ 13 w 50"/>
                      <a:gd name="T9" fmla="*/ 2 h 20"/>
                      <a:gd name="T10" fmla="*/ 10 w 50"/>
                      <a:gd name="T11" fmla="*/ 4 h 20"/>
                      <a:gd name="T12" fmla="*/ 6 w 50"/>
                      <a:gd name="T13" fmla="*/ 6 h 20"/>
                      <a:gd name="T14" fmla="*/ 3 w 50"/>
                      <a:gd name="T15" fmla="*/ 8 h 20"/>
                      <a:gd name="T16" fmla="*/ 0 w 50"/>
                      <a:gd name="T17" fmla="*/ 9 h 20"/>
                      <a:gd name="T18" fmla="*/ 0 w 50"/>
                      <a:gd name="T19" fmla="*/ 10 h 20"/>
                      <a:gd name="T20" fmla="*/ 1 w 50"/>
                      <a:gd name="T21" fmla="*/ 12 h 20"/>
                      <a:gd name="T22" fmla="*/ 4 w 50"/>
                      <a:gd name="T23" fmla="*/ 13 h 20"/>
                      <a:gd name="T24" fmla="*/ 9 w 50"/>
                      <a:gd name="T25" fmla="*/ 15 h 20"/>
                      <a:gd name="T26" fmla="*/ 16 w 50"/>
                      <a:gd name="T27" fmla="*/ 16 h 20"/>
                      <a:gd name="T28" fmla="*/ 22 w 50"/>
                      <a:gd name="T29" fmla="*/ 17 h 20"/>
                      <a:gd name="T30" fmla="*/ 28 w 50"/>
                      <a:gd name="T31" fmla="*/ 18 h 20"/>
                      <a:gd name="T32" fmla="*/ 32 w 50"/>
                      <a:gd name="T33" fmla="*/ 19 h 20"/>
                      <a:gd name="T34" fmla="*/ 35 w 50"/>
                      <a:gd name="T35" fmla="*/ 18 h 20"/>
                      <a:gd name="T36" fmla="*/ 37 w 50"/>
                      <a:gd name="T37" fmla="*/ 16 h 20"/>
                      <a:gd name="T38" fmla="*/ 39 w 50"/>
                      <a:gd name="T39" fmla="*/ 14 h 20"/>
                      <a:gd name="T40" fmla="*/ 41 w 50"/>
                      <a:gd name="T41" fmla="*/ 12 h 20"/>
                      <a:gd name="T42" fmla="*/ 43 w 50"/>
                      <a:gd name="T43" fmla="*/ 10 h 20"/>
                      <a:gd name="T44" fmla="*/ 45 w 50"/>
                      <a:gd name="T45" fmla="*/ 8 h 20"/>
                      <a:gd name="T46" fmla="*/ 47 w 50"/>
                      <a:gd name="T47" fmla="*/ 6 h 20"/>
                      <a:gd name="T48" fmla="*/ 49 w 50"/>
                      <a:gd name="T49" fmla="*/ 5 h 20"/>
                      <a:gd name="T50" fmla="*/ 49 w 50"/>
                      <a:gd name="T51" fmla="*/ 5 h 20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w 50"/>
                      <a:gd name="T79" fmla="*/ 0 h 20"/>
                      <a:gd name="T80" fmla="*/ 50 w 50"/>
                      <a:gd name="T81" fmla="*/ 20 h 20"/>
                    </a:gdLst>
                    <a:ahLst/>
                    <a:cxnLst>
                      <a:cxn ang="T52">
                        <a:pos x="T0" y="T1"/>
                      </a:cxn>
                      <a:cxn ang="T53">
                        <a:pos x="T2" y="T3"/>
                      </a:cxn>
                      <a:cxn ang="T54">
                        <a:pos x="T4" y="T5"/>
                      </a:cxn>
                      <a:cxn ang="T55">
                        <a:pos x="T6" y="T7"/>
                      </a:cxn>
                      <a:cxn ang="T56">
                        <a:pos x="T8" y="T9"/>
                      </a:cxn>
                      <a:cxn ang="T57">
                        <a:pos x="T10" y="T11"/>
                      </a:cxn>
                      <a:cxn ang="T58">
                        <a:pos x="T12" y="T13"/>
                      </a:cxn>
                      <a:cxn ang="T59">
                        <a:pos x="T14" y="T15"/>
                      </a:cxn>
                      <a:cxn ang="T60">
                        <a:pos x="T16" y="T17"/>
                      </a:cxn>
                      <a:cxn ang="T61">
                        <a:pos x="T18" y="T19"/>
                      </a:cxn>
                      <a:cxn ang="T62">
                        <a:pos x="T20" y="T21"/>
                      </a:cxn>
                      <a:cxn ang="T63">
                        <a:pos x="T22" y="T23"/>
                      </a:cxn>
                      <a:cxn ang="T64">
                        <a:pos x="T24" y="T25"/>
                      </a:cxn>
                      <a:cxn ang="T65">
                        <a:pos x="T26" y="T27"/>
                      </a:cxn>
                      <a:cxn ang="T66">
                        <a:pos x="T28" y="T29"/>
                      </a:cxn>
                      <a:cxn ang="T67">
                        <a:pos x="T30" y="T31"/>
                      </a:cxn>
                      <a:cxn ang="T68">
                        <a:pos x="T32" y="T33"/>
                      </a:cxn>
                      <a:cxn ang="T69">
                        <a:pos x="T34" y="T35"/>
                      </a:cxn>
                      <a:cxn ang="T70">
                        <a:pos x="T36" y="T37"/>
                      </a:cxn>
                      <a:cxn ang="T71">
                        <a:pos x="T38" y="T39"/>
                      </a:cxn>
                      <a:cxn ang="T72">
                        <a:pos x="T40" y="T41"/>
                      </a:cxn>
                      <a:cxn ang="T73">
                        <a:pos x="T42" y="T43"/>
                      </a:cxn>
                      <a:cxn ang="T74">
                        <a:pos x="T44" y="T45"/>
                      </a:cxn>
                      <a:cxn ang="T75">
                        <a:pos x="T46" y="T47"/>
                      </a:cxn>
                      <a:cxn ang="T76">
                        <a:pos x="T48" y="T49"/>
                      </a:cxn>
                      <a:cxn ang="T77">
                        <a:pos x="T50" y="T51"/>
                      </a:cxn>
                    </a:cxnLst>
                    <a:rect l="T78" t="T79" r="T80" b="T81"/>
                    <a:pathLst>
                      <a:path w="50" h="20">
                        <a:moveTo>
                          <a:pt x="49" y="5"/>
                        </a:moveTo>
                        <a:lnTo>
                          <a:pt x="20" y="0"/>
                        </a:lnTo>
                        <a:lnTo>
                          <a:pt x="19" y="0"/>
                        </a:lnTo>
                        <a:lnTo>
                          <a:pt x="16" y="1"/>
                        </a:lnTo>
                        <a:lnTo>
                          <a:pt x="13" y="2"/>
                        </a:lnTo>
                        <a:lnTo>
                          <a:pt x="10" y="4"/>
                        </a:lnTo>
                        <a:lnTo>
                          <a:pt x="6" y="6"/>
                        </a:lnTo>
                        <a:lnTo>
                          <a:pt x="3" y="8"/>
                        </a:lnTo>
                        <a:lnTo>
                          <a:pt x="0" y="9"/>
                        </a:lnTo>
                        <a:lnTo>
                          <a:pt x="0" y="10"/>
                        </a:lnTo>
                        <a:lnTo>
                          <a:pt x="1" y="12"/>
                        </a:lnTo>
                        <a:lnTo>
                          <a:pt x="4" y="13"/>
                        </a:lnTo>
                        <a:lnTo>
                          <a:pt x="9" y="15"/>
                        </a:lnTo>
                        <a:lnTo>
                          <a:pt x="16" y="16"/>
                        </a:lnTo>
                        <a:lnTo>
                          <a:pt x="22" y="17"/>
                        </a:lnTo>
                        <a:lnTo>
                          <a:pt x="28" y="18"/>
                        </a:lnTo>
                        <a:lnTo>
                          <a:pt x="32" y="19"/>
                        </a:lnTo>
                        <a:lnTo>
                          <a:pt x="35" y="18"/>
                        </a:lnTo>
                        <a:lnTo>
                          <a:pt x="37" y="16"/>
                        </a:lnTo>
                        <a:lnTo>
                          <a:pt x="39" y="14"/>
                        </a:lnTo>
                        <a:lnTo>
                          <a:pt x="41" y="12"/>
                        </a:lnTo>
                        <a:lnTo>
                          <a:pt x="43" y="10"/>
                        </a:lnTo>
                        <a:lnTo>
                          <a:pt x="45" y="8"/>
                        </a:lnTo>
                        <a:lnTo>
                          <a:pt x="47" y="6"/>
                        </a:lnTo>
                        <a:lnTo>
                          <a:pt x="49" y="5"/>
                        </a:lnTo>
                      </a:path>
                    </a:pathLst>
                  </a:custGeom>
                  <a:solidFill>
                    <a:srgbClr val="FFD76A"/>
                  </a:solidFill>
                  <a:ln w="9525" cap="rnd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sz="1100"/>
                  </a:p>
                </p:txBody>
              </p:sp>
              <p:sp>
                <p:nvSpPr>
                  <p:cNvPr id="190" name="Freeform 553"/>
                  <p:cNvSpPr>
                    <a:spLocks/>
                  </p:cNvSpPr>
                  <p:nvPr/>
                </p:nvSpPr>
                <p:spPr bwMode="auto">
                  <a:xfrm>
                    <a:off x="751" y="3595"/>
                    <a:ext cx="40" cy="25"/>
                  </a:xfrm>
                  <a:custGeom>
                    <a:avLst/>
                    <a:gdLst>
                      <a:gd name="T0" fmla="*/ 31 w 40"/>
                      <a:gd name="T1" fmla="*/ 24 h 25"/>
                      <a:gd name="T2" fmla="*/ 0 w 40"/>
                      <a:gd name="T3" fmla="*/ 17 h 25"/>
                      <a:gd name="T4" fmla="*/ 0 w 40"/>
                      <a:gd name="T5" fmla="*/ 16 h 25"/>
                      <a:gd name="T6" fmla="*/ 0 w 40"/>
                      <a:gd name="T7" fmla="*/ 14 h 25"/>
                      <a:gd name="T8" fmla="*/ 1 w 40"/>
                      <a:gd name="T9" fmla="*/ 12 h 25"/>
                      <a:gd name="T10" fmla="*/ 2 w 40"/>
                      <a:gd name="T11" fmla="*/ 8 h 25"/>
                      <a:gd name="T12" fmla="*/ 3 w 40"/>
                      <a:gd name="T13" fmla="*/ 6 h 25"/>
                      <a:gd name="T14" fmla="*/ 5 w 40"/>
                      <a:gd name="T15" fmla="*/ 2 h 25"/>
                      <a:gd name="T16" fmla="*/ 7 w 40"/>
                      <a:gd name="T17" fmla="*/ 0 h 25"/>
                      <a:gd name="T18" fmla="*/ 8 w 40"/>
                      <a:gd name="T19" fmla="*/ 0 h 25"/>
                      <a:gd name="T20" fmla="*/ 11 w 40"/>
                      <a:gd name="T21" fmla="*/ 0 h 25"/>
                      <a:gd name="T22" fmla="*/ 15 w 40"/>
                      <a:gd name="T23" fmla="*/ 0 h 25"/>
                      <a:gd name="T24" fmla="*/ 20 w 40"/>
                      <a:gd name="T25" fmla="*/ 2 h 25"/>
                      <a:gd name="T26" fmla="*/ 25 w 40"/>
                      <a:gd name="T27" fmla="*/ 2 h 25"/>
                      <a:gd name="T28" fmla="*/ 30 w 40"/>
                      <a:gd name="T29" fmla="*/ 4 h 25"/>
                      <a:gd name="T30" fmla="*/ 35 w 40"/>
                      <a:gd name="T31" fmla="*/ 5 h 25"/>
                      <a:gd name="T32" fmla="*/ 38 w 40"/>
                      <a:gd name="T33" fmla="*/ 6 h 25"/>
                      <a:gd name="T34" fmla="*/ 39 w 40"/>
                      <a:gd name="T35" fmla="*/ 6 h 25"/>
                      <a:gd name="T36" fmla="*/ 38 w 40"/>
                      <a:gd name="T37" fmla="*/ 6 h 25"/>
                      <a:gd name="T38" fmla="*/ 37 w 40"/>
                      <a:gd name="T39" fmla="*/ 6 h 25"/>
                      <a:gd name="T40" fmla="*/ 37 w 40"/>
                      <a:gd name="T41" fmla="*/ 6 h 25"/>
                      <a:gd name="T42" fmla="*/ 36 w 40"/>
                      <a:gd name="T43" fmla="*/ 7 h 25"/>
                      <a:gd name="T44" fmla="*/ 35 w 40"/>
                      <a:gd name="T45" fmla="*/ 8 h 25"/>
                      <a:gd name="T46" fmla="*/ 35 w 40"/>
                      <a:gd name="T47" fmla="*/ 9 h 25"/>
                      <a:gd name="T48" fmla="*/ 34 w 40"/>
                      <a:gd name="T49" fmla="*/ 10 h 25"/>
                      <a:gd name="T50" fmla="*/ 33 w 40"/>
                      <a:gd name="T51" fmla="*/ 12 h 25"/>
                      <a:gd name="T52" fmla="*/ 33 w 40"/>
                      <a:gd name="T53" fmla="*/ 14 h 25"/>
                      <a:gd name="T54" fmla="*/ 33 w 40"/>
                      <a:gd name="T55" fmla="*/ 16 h 25"/>
                      <a:gd name="T56" fmla="*/ 32 w 40"/>
                      <a:gd name="T57" fmla="*/ 18 h 25"/>
                      <a:gd name="T58" fmla="*/ 32 w 40"/>
                      <a:gd name="T59" fmla="*/ 20 h 25"/>
                      <a:gd name="T60" fmla="*/ 31 w 40"/>
                      <a:gd name="T61" fmla="*/ 22 h 25"/>
                      <a:gd name="T62" fmla="*/ 31 w 40"/>
                      <a:gd name="T63" fmla="*/ 23 h 25"/>
                      <a:gd name="T64" fmla="*/ 31 w 40"/>
                      <a:gd name="T65" fmla="*/ 24 h 25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40"/>
                      <a:gd name="T100" fmla="*/ 0 h 25"/>
                      <a:gd name="T101" fmla="*/ 40 w 40"/>
                      <a:gd name="T102" fmla="*/ 25 h 25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40" h="25">
                        <a:moveTo>
                          <a:pt x="31" y="24"/>
                        </a:moveTo>
                        <a:lnTo>
                          <a:pt x="0" y="17"/>
                        </a:lnTo>
                        <a:lnTo>
                          <a:pt x="0" y="16"/>
                        </a:lnTo>
                        <a:lnTo>
                          <a:pt x="0" y="14"/>
                        </a:lnTo>
                        <a:lnTo>
                          <a:pt x="1" y="12"/>
                        </a:lnTo>
                        <a:lnTo>
                          <a:pt x="2" y="8"/>
                        </a:lnTo>
                        <a:lnTo>
                          <a:pt x="3" y="6"/>
                        </a:lnTo>
                        <a:lnTo>
                          <a:pt x="5" y="2"/>
                        </a:lnTo>
                        <a:lnTo>
                          <a:pt x="7" y="0"/>
                        </a:lnTo>
                        <a:lnTo>
                          <a:pt x="8" y="0"/>
                        </a:lnTo>
                        <a:lnTo>
                          <a:pt x="11" y="0"/>
                        </a:lnTo>
                        <a:lnTo>
                          <a:pt x="15" y="0"/>
                        </a:lnTo>
                        <a:lnTo>
                          <a:pt x="20" y="2"/>
                        </a:lnTo>
                        <a:lnTo>
                          <a:pt x="25" y="2"/>
                        </a:lnTo>
                        <a:lnTo>
                          <a:pt x="30" y="4"/>
                        </a:lnTo>
                        <a:lnTo>
                          <a:pt x="35" y="5"/>
                        </a:lnTo>
                        <a:lnTo>
                          <a:pt x="38" y="6"/>
                        </a:lnTo>
                        <a:lnTo>
                          <a:pt x="39" y="6"/>
                        </a:lnTo>
                        <a:lnTo>
                          <a:pt x="38" y="6"/>
                        </a:lnTo>
                        <a:lnTo>
                          <a:pt x="37" y="6"/>
                        </a:lnTo>
                        <a:lnTo>
                          <a:pt x="36" y="7"/>
                        </a:lnTo>
                        <a:lnTo>
                          <a:pt x="35" y="8"/>
                        </a:lnTo>
                        <a:lnTo>
                          <a:pt x="35" y="9"/>
                        </a:lnTo>
                        <a:lnTo>
                          <a:pt x="34" y="10"/>
                        </a:lnTo>
                        <a:lnTo>
                          <a:pt x="33" y="12"/>
                        </a:lnTo>
                        <a:lnTo>
                          <a:pt x="33" y="14"/>
                        </a:lnTo>
                        <a:lnTo>
                          <a:pt x="33" y="16"/>
                        </a:lnTo>
                        <a:lnTo>
                          <a:pt x="32" y="18"/>
                        </a:lnTo>
                        <a:lnTo>
                          <a:pt x="32" y="20"/>
                        </a:lnTo>
                        <a:lnTo>
                          <a:pt x="31" y="22"/>
                        </a:lnTo>
                        <a:lnTo>
                          <a:pt x="31" y="23"/>
                        </a:lnTo>
                        <a:lnTo>
                          <a:pt x="31" y="24"/>
                        </a:lnTo>
                      </a:path>
                    </a:pathLst>
                  </a:custGeom>
                  <a:solidFill>
                    <a:schemeClr val="accent2"/>
                  </a:solidFill>
                  <a:ln w="9525" cap="rnd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sz="1100"/>
                  </a:p>
                </p:txBody>
              </p:sp>
              <p:sp>
                <p:nvSpPr>
                  <p:cNvPr id="191" name="Freeform 554"/>
                  <p:cNvSpPr>
                    <a:spLocks/>
                  </p:cNvSpPr>
                  <p:nvPr/>
                </p:nvSpPr>
                <p:spPr bwMode="auto">
                  <a:xfrm>
                    <a:off x="781" y="3600"/>
                    <a:ext cx="19" cy="19"/>
                  </a:xfrm>
                  <a:custGeom>
                    <a:avLst/>
                    <a:gdLst>
                      <a:gd name="T0" fmla="*/ 0 w 19"/>
                      <a:gd name="T1" fmla="*/ 18 h 19"/>
                      <a:gd name="T2" fmla="*/ 18 w 19"/>
                      <a:gd name="T3" fmla="*/ 10 h 19"/>
                      <a:gd name="T4" fmla="*/ 18 w 19"/>
                      <a:gd name="T5" fmla="*/ 0 h 19"/>
                      <a:gd name="T6" fmla="*/ 15 w 19"/>
                      <a:gd name="T7" fmla="*/ 0 h 19"/>
                      <a:gd name="T8" fmla="*/ 14 w 19"/>
                      <a:gd name="T9" fmla="*/ 0 h 19"/>
                      <a:gd name="T10" fmla="*/ 12 w 19"/>
                      <a:gd name="T11" fmla="*/ 0 h 19"/>
                      <a:gd name="T12" fmla="*/ 11 w 19"/>
                      <a:gd name="T13" fmla="*/ 0 h 19"/>
                      <a:gd name="T14" fmla="*/ 9 w 19"/>
                      <a:gd name="T15" fmla="*/ 1 h 19"/>
                      <a:gd name="T16" fmla="*/ 9 w 19"/>
                      <a:gd name="T17" fmla="*/ 2 h 19"/>
                      <a:gd name="T18" fmla="*/ 7 w 19"/>
                      <a:gd name="T19" fmla="*/ 3 h 19"/>
                      <a:gd name="T20" fmla="*/ 5 w 19"/>
                      <a:gd name="T21" fmla="*/ 4 h 19"/>
                      <a:gd name="T22" fmla="*/ 4 w 19"/>
                      <a:gd name="T23" fmla="*/ 7 h 19"/>
                      <a:gd name="T24" fmla="*/ 2 w 19"/>
                      <a:gd name="T25" fmla="*/ 9 h 19"/>
                      <a:gd name="T26" fmla="*/ 2 w 19"/>
                      <a:gd name="T27" fmla="*/ 12 h 19"/>
                      <a:gd name="T28" fmla="*/ 1 w 19"/>
                      <a:gd name="T29" fmla="*/ 14 h 19"/>
                      <a:gd name="T30" fmla="*/ 0 w 19"/>
                      <a:gd name="T31" fmla="*/ 16 h 19"/>
                      <a:gd name="T32" fmla="*/ 0 w 19"/>
                      <a:gd name="T33" fmla="*/ 17 h 19"/>
                      <a:gd name="T34" fmla="*/ 0 w 19"/>
                      <a:gd name="T35" fmla="*/ 18 h 19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19"/>
                      <a:gd name="T55" fmla="*/ 0 h 19"/>
                      <a:gd name="T56" fmla="*/ 19 w 19"/>
                      <a:gd name="T57" fmla="*/ 19 h 19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19" h="19">
                        <a:moveTo>
                          <a:pt x="0" y="18"/>
                        </a:moveTo>
                        <a:lnTo>
                          <a:pt x="18" y="10"/>
                        </a:lnTo>
                        <a:lnTo>
                          <a:pt x="18" y="0"/>
                        </a:lnTo>
                        <a:lnTo>
                          <a:pt x="15" y="0"/>
                        </a:lnTo>
                        <a:lnTo>
                          <a:pt x="14" y="0"/>
                        </a:lnTo>
                        <a:lnTo>
                          <a:pt x="12" y="0"/>
                        </a:lnTo>
                        <a:lnTo>
                          <a:pt x="11" y="0"/>
                        </a:lnTo>
                        <a:lnTo>
                          <a:pt x="9" y="1"/>
                        </a:lnTo>
                        <a:lnTo>
                          <a:pt x="9" y="2"/>
                        </a:lnTo>
                        <a:lnTo>
                          <a:pt x="7" y="3"/>
                        </a:lnTo>
                        <a:lnTo>
                          <a:pt x="5" y="4"/>
                        </a:lnTo>
                        <a:lnTo>
                          <a:pt x="4" y="7"/>
                        </a:lnTo>
                        <a:lnTo>
                          <a:pt x="2" y="9"/>
                        </a:lnTo>
                        <a:lnTo>
                          <a:pt x="2" y="12"/>
                        </a:lnTo>
                        <a:lnTo>
                          <a:pt x="1" y="14"/>
                        </a:lnTo>
                        <a:lnTo>
                          <a:pt x="0" y="16"/>
                        </a:lnTo>
                        <a:lnTo>
                          <a:pt x="0" y="17"/>
                        </a:lnTo>
                        <a:lnTo>
                          <a:pt x="0" y="18"/>
                        </a:lnTo>
                      </a:path>
                    </a:pathLst>
                  </a:custGeom>
                  <a:solidFill>
                    <a:srgbClr val="CD9600"/>
                  </a:solidFill>
                  <a:ln w="9525" cap="rnd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sz="1100"/>
                  </a:p>
                </p:txBody>
              </p:sp>
              <p:sp>
                <p:nvSpPr>
                  <p:cNvPr id="192" name="Freeform 555"/>
                  <p:cNvSpPr>
                    <a:spLocks/>
                  </p:cNvSpPr>
                  <p:nvPr/>
                </p:nvSpPr>
                <p:spPr bwMode="auto">
                  <a:xfrm>
                    <a:off x="786" y="3642"/>
                    <a:ext cx="18" cy="19"/>
                  </a:xfrm>
                  <a:custGeom>
                    <a:avLst/>
                    <a:gdLst>
                      <a:gd name="T0" fmla="*/ 3 w 18"/>
                      <a:gd name="T1" fmla="*/ 0 h 19"/>
                      <a:gd name="T2" fmla="*/ 6 w 18"/>
                      <a:gd name="T3" fmla="*/ 0 h 19"/>
                      <a:gd name="T4" fmla="*/ 9 w 18"/>
                      <a:gd name="T5" fmla="*/ 2 h 19"/>
                      <a:gd name="T6" fmla="*/ 9 w 18"/>
                      <a:gd name="T7" fmla="*/ 4 h 19"/>
                      <a:gd name="T8" fmla="*/ 12 w 18"/>
                      <a:gd name="T9" fmla="*/ 4 h 19"/>
                      <a:gd name="T10" fmla="*/ 12 w 18"/>
                      <a:gd name="T11" fmla="*/ 6 h 19"/>
                      <a:gd name="T12" fmla="*/ 17 w 18"/>
                      <a:gd name="T13" fmla="*/ 10 h 19"/>
                      <a:gd name="T14" fmla="*/ 17 w 18"/>
                      <a:gd name="T15" fmla="*/ 12 h 19"/>
                      <a:gd name="T16" fmla="*/ 17 w 18"/>
                      <a:gd name="T17" fmla="*/ 14 h 19"/>
                      <a:gd name="T18" fmla="*/ 12 w 18"/>
                      <a:gd name="T19" fmla="*/ 14 h 19"/>
                      <a:gd name="T20" fmla="*/ 12 w 18"/>
                      <a:gd name="T21" fmla="*/ 18 h 19"/>
                      <a:gd name="T22" fmla="*/ 9 w 18"/>
                      <a:gd name="T23" fmla="*/ 18 h 19"/>
                      <a:gd name="T24" fmla="*/ 9 w 18"/>
                      <a:gd name="T25" fmla="*/ 14 h 19"/>
                      <a:gd name="T26" fmla="*/ 9 w 18"/>
                      <a:gd name="T27" fmla="*/ 12 h 19"/>
                      <a:gd name="T28" fmla="*/ 6 w 18"/>
                      <a:gd name="T29" fmla="*/ 10 h 19"/>
                      <a:gd name="T30" fmla="*/ 6 w 18"/>
                      <a:gd name="T31" fmla="*/ 6 h 19"/>
                      <a:gd name="T32" fmla="*/ 6 w 18"/>
                      <a:gd name="T33" fmla="*/ 4 h 19"/>
                      <a:gd name="T34" fmla="*/ 3 w 18"/>
                      <a:gd name="T35" fmla="*/ 2 h 19"/>
                      <a:gd name="T36" fmla="*/ 0 w 18"/>
                      <a:gd name="T37" fmla="*/ 2 h 19"/>
                      <a:gd name="T38" fmla="*/ 3 w 18"/>
                      <a:gd name="T39" fmla="*/ 0 h 19"/>
                      <a:gd name="T40" fmla="*/ 3 w 18"/>
                      <a:gd name="T41" fmla="*/ 0 h 19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18"/>
                      <a:gd name="T64" fmla="*/ 0 h 19"/>
                      <a:gd name="T65" fmla="*/ 18 w 18"/>
                      <a:gd name="T66" fmla="*/ 19 h 19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18" h="19">
                        <a:moveTo>
                          <a:pt x="3" y="0"/>
                        </a:moveTo>
                        <a:lnTo>
                          <a:pt x="6" y="0"/>
                        </a:lnTo>
                        <a:lnTo>
                          <a:pt x="9" y="2"/>
                        </a:lnTo>
                        <a:lnTo>
                          <a:pt x="9" y="4"/>
                        </a:lnTo>
                        <a:lnTo>
                          <a:pt x="12" y="4"/>
                        </a:lnTo>
                        <a:lnTo>
                          <a:pt x="12" y="6"/>
                        </a:lnTo>
                        <a:lnTo>
                          <a:pt x="17" y="10"/>
                        </a:lnTo>
                        <a:lnTo>
                          <a:pt x="17" y="12"/>
                        </a:lnTo>
                        <a:lnTo>
                          <a:pt x="17" y="14"/>
                        </a:lnTo>
                        <a:lnTo>
                          <a:pt x="12" y="14"/>
                        </a:lnTo>
                        <a:lnTo>
                          <a:pt x="12" y="18"/>
                        </a:lnTo>
                        <a:lnTo>
                          <a:pt x="9" y="18"/>
                        </a:lnTo>
                        <a:lnTo>
                          <a:pt x="9" y="14"/>
                        </a:lnTo>
                        <a:lnTo>
                          <a:pt x="9" y="12"/>
                        </a:lnTo>
                        <a:lnTo>
                          <a:pt x="6" y="10"/>
                        </a:lnTo>
                        <a:lnTo>
                          <a:pt x="6" y="6"/>
                        </a:lnTo>
                        <a:lnTo>
                          <a:pt x="6" y="4"/>
                        </a:lnTo>
                        <a:lnTo>
                          <a:pt x="3" y="2"/>
                        </a:lnTo>
                        <a:lnTo>
                          <a:pt x="0" y="2"/>
                        </a:lnTo>
                        <a:lnTo>
                          <a:pt x="3" y="0"/>
                        </a:lnTo>
                      </a:path>
                    </a:pathLst>
                  </a:custGeom>
                  <a:solidFill>
                    <a:srgbClr val="000000"/>
                  </a:solidFill>
                  <a:ln w="9525" cap="rnd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 sz="1100"/>
                  </a:p>
                </p:txBody>
              </p:sp>
            </p:grpSp>
          </p:grpSp>
        </p:grpSp>
        <p:sp>
          <p:nvSpPr>
            <p:cNvPr id="36" name="AutoShape 558"/>
            <p:cNvSpPr>
              <a:spLocks noChangeArrowheads="1"/>
            </p:cNvSpPr>
            <p:nvPr/>
          </p:nvSpPr>
          <p:spPr bwMode="auto">
            <a:xfrm>
              <a:off x="2912650" y="3734765"/>
              <a:ext cx="179845" cy="138165"/>
            </a:xfrm>
            <a:prstGeom prst="cube">
              <a:avLst>
                <a:gd name="adj" fmla="val 25000"/>
              </a:avLst>
            </a:prstGeom>
            <a:solidFill>
              <a:srgbClr val="DDDDDD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54000" tIns="36000" rIns="54000" bIns="36000" anchor="ctr"/>
            <a:lstStyle/>
            <a:p>
              <a:endParaRPr lang="ko-KR" altLang="en-US" sz="1100">
                <a:latin typeface="가을체" pitchFamily="18" charset="-127"/>
                <a:ea typeface="가을체" pitchFamily="18" charset="-127"/>
              </a:endParaRPr>
            </a:p>
          </p:txBody>
        </p:sp>
        <p:sp>
          <p:nvSpPr>
            <p:cNvPr id="37" name="AutoShape 559"/>
            <p:cNvSpPr>
              <a:spLocks noChangeArrowheads="1"/>
            </p:cNvSpPr>
            <p:nvPr/>
          </p:nvSpPr>
          <p:spPr bwMode="auto">
            <a:xfrm>
              <a:off x="3071420" y="3733296"/>
              <a:ext cx="179845" cy="138165"/>
            </a:xfrm>
            <a:prstGeom prst="cube">
              <a:avLst>
                <a:gd name="adj" fmla="val 25000"/>
              </a:avLst>
            </a:prstGeom>
            <a:solidFill>
              <a:srgbClr val="DDDDDD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54000" tIns="36000" rIns="54000" bIns="36000" anchor="ctr"/>
            <a:lstStyle/>
            <a:p>
              <a:endParaRPr lang="ko-KR" altLang="en-US" sz="1100">
                <a:latin typeface="가을체" pitchFamily="18" charset="-127"/>
                <a:ea typeface="가을체" pitchFamily="18" charset="-127"/>
              </a:endParaRPr>
            </a:p>
          </p:txBody>
        </p:sp>
        <p:sp>
          <p:nvSpPr>
            <p:cNvPr id="38" name="AutoShape 560"/>
            <p:cNvSpPr>
              <a:spLocks noChangeArrowheads="1"/>
            </p:cNvSpPr>
            <p:nvPr/>
          </p:nvSpPr>
          <p:spPr bwMode="auto">
            <a:xfrm>
              <a:off x="3270936" y="3618649"/>
              <a:ext cx="182656" cy="138165"/>
            </a:xfrm>
            <a:prstGeom prst="cube">
              <a:avLst>
                <a:gd name="adj" fmla="val 25000"/>
              </a:avLst>
            </a:prstGeom>
            <a:solidFill>
              <a:srgbClr val="DDDDDD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54000" tIns="36000" rIns="54000" bIns="36000" anchor="ctr"/>
            <a:lstStyle/>
            <a:p>
              <a:endParaRPr lang="ko-KR" altLang="en-US" sz="1100">
                <a:latin typeface="가을체" pitchFamily="18" charset="-127"/>
                <a:ea typeface="가을체" pitchFamily="18" charset="-127"/>
              </a:endParaRPr>
            </a:p>
          </p:txBody>
        </p:sp>
        <p:grpSp>
          <p:nvGrpSpPr>
            <p:cNvPr id="39" name="Group 561"/>
            <p:cNvGrpSpPr>
              <a:grpSpLocks/>
            </p:cNvGrpSpPr>
            <p:nvPr/>
          </p:nvGrpSpPr>
          <p:grpSpPr bwMode="auto">
            <a:xfrm>
              <a:off x="2512213" y="3658334"/>
              <a:ext cx="377956" cy="285148"/>
              <a:chOff x="2750" y="2755"/>
              <a:chExt cx="269" cy="211"/>
            </a:xfrm>
          </p:grpSpPr>
          <p:sp>
            <p:nvSpPr>
              <p:cNvPr id="127" name="AutoShape 562"/>
              <p:cNvSpPr>
                <a:spLocks noChangeArrowheads="1"/>
              </p:cNvSpPr>
              <p:nvPr/>
            </p:nvSpPr>
            <p:spPr bwMode="auto">
              <a:xfrm>
                <a:off x="2782" y="2835"/>
                <a:ext cx="130" cy="101"/>
              </a:xfrm>
              <a:prstGeom prst="cube">
                <a:avLst>
                  <a:gd name="adj" fmla="val 25000"/>
                </a:avLst>
              </a:prstGeom>
              <a:solidFill>
                <a:srgbClr val="DDDDDD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54000" tIns="36000" rIns="54000" bIns="36000" anchor="ctr"/>
              <a:lstStyle/>
              <a:p>
                <a:endParaRPr lang="ko-KR" altLang="en-US" sz="1100">
                  <a:latin typeface="가을체" pitchFamily="18" charset="-127"/>
                  <a:ea typeface="가을체" pitchFamily="18" charset="-127"/>
                </a:endParaRPr>
              </a:p>
            </p:txBody>
          </p:sp>
          <p:sp>
            <p:nvSpPr>
              <p:cNvPr id="128" name="AutoShape 563"/>
              <p:cNvSpPr>
                <a:spLocks noChangeArrowheads="1"/>
              </p:cNvSpPr>
              <p:nvPr/>
            </p:nvSpPr>
            <p:spPr bwMode="auto">
              <a:xfrm>
                <a:off x="2778" y="2755"/>
                <a:ext cx="129" cy="102"/>
              </a:xfrm>
              <a:prstGeom prst="cube">
                <a:avLst>
                  <a:gd name="adj" fmla="val 25000"/>
                </a:avLst>
              </a:prstGeom>
              <a:solidFill>
                <a:srgbClr val="DDDDDD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54000" tIns="36000" rIns="54000" bIns="36000" anchor="ctr"/>
              <a:lstStyle/>
              <a:p>
                <a:endParaRPr lang="ko-KR" altLang="en-US" sz="1100">
                  <a:latin typeface="가을체" pitchFamily="18" charset="-127"/>
                  <a:ea typeface="가을체" pitchFamily="18" charset="-127"/>
                </a:endParaRPr>
              </a:p>
            </p:txBody>
          </p:sp>
          <p:sp>
            <p:nvSpPr>
              <p:cNvPr id="129" name="AutoShape 564"/>
              <p:cNvSpPr>
                <a:spLocks noChangeArrowheads="1"/>
              </p:cNvSpPr>
              <p:nvPr/>
            </p:nvSpPr>
            <p:spPr bwMode="auto">
              <a:xfrm>
                <a:off x="2891" y="2834"/>
                <a:ext cx="128" cy="101"/>
              </a:xfrm>
              <a:prstGeom prst="cube">
                <a:avLst>
                  <a:gd name="adj" fmla="val 25000"/>
                </a:avLst>
              </a:prstGeom>
              <a:solidFill>
                <a:srgbClr val="DDDDDD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54000" tIns="36000" rIns="54000" bIns="36000" anchor="ctr"/>
              <a:lstStyle/>
              <a:p>
                <a:endParaRPr lang="ko-KR" altLang="en-US" sz="1100">
                  <a:latin typeface="가을체" pitchFamily="18" charset="-127"/>
                  <a:ea typeface="가을체" pitchFamily="18" charset="-127"/>
                </a:endParaRPr>
              </a:p>
            </p:txBody>
          </p:sp>
          <p:sp>
            <p:nvSpPr>
              <p:cNvPr id="130" name="AutoShape 565"/>
              <p:cNvSpPr>
                <a:spLocks noChangeArrowheads="1"/>
              </p:cNvSpPr>
              <p:nvPr/>
            </p:nvSpPr>
            <p:spPr bwMode="auto">
              <a:xfrm>
                <a:off x="2891" y="2755"/>
                <a:ext cx="128" cy="102"/>
              </a:xfrm>
              <a:prstGeom prst="cube">
                <a:avLst>
                  <a:gd name="adj" fmla="val 25000"/>
                </a:avLst>
              </a:prstGeom>
              <a:solidFill>
                <a:srgbClr val="DDDDDD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54000" tIns="36000" rIns="54000" bIns="36000" anchor="ctr"/>
              <a:lstStyle/>
              <a:p>
                <a:endParaRPr lang="ko-KR" altLang="en-US" sz="1100">
                  <a:latin typeface="가을체" pitchFamily="18" charset="-127"/>
                  <a:ea typeface="가을체" pitchFamily="18" charset="-127"/>
                </a:endParaRPr>
              </a:p>
            </p:txBody>
          </p:sp>
          <p:sp>
            <p:nvSpPr>
              <p:cNvPr id="131" name="AutoShape 566"/>
              <p:cNvSpPr>
                <a:spLocks noChangeArrowheads="1"/>
              </p:cNvSpPr>
              <p:nvPr/>
            </p:nvSpPr>
            <p:spPr bwMode="auto">
              <a:xfrm>
                <a:off x="2754" y="2864"/>
                <a:ext cx="130" cy="102"/>
              </a:xfrm>
              <a:prstGeom prst="cube">
                <a:avLst>
                  <a:gd name="adj" fmla="val 25000"/>
                </a:avLst>
              </a:prstGeom>
              <a:solidFill>
                <a:srgbClr val="DDDDDD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54000" tIns="36000" rIns="54000" bIns="36000" anchor="ctr"/>
              <a:lstStyle/>
              <a:p>
                <a:endParaRPr lang="ko-KR" altLang="en-US" sz="1100">
                  <a:latin typeface="가을체" pitchFamily="18" charset="-127"/>
                  <a:ea typeface="가을체" pitchFamily="18" charset="-127"/>
                </a:endParaRPr>
              </a:p>
            </p:txBody>
          </p:sp>
          <p:sp>
            <p:nvSpPr>
              <p:cNvPr id="132" name="AutoShape 567"/>
              <p:cNvSpPr>
                <a:spLocks noChangeArrowheads="1"/>
              </p:cNvSpPr>
              <p:nvPr/>
            </p:nvSpPr>
            <p:spPr bwMode="auto">
              <a:xfrm>
                <a:off x="2750" y="2784"/>
                <a:ext cx="129" cy="101"/>
              </a:xfrm>
              <a:prstGeom prst="cube">
                <a:avLst>
                  <a:gd name="adj" fmla="val 25000"/>
                </a:avLst>
              </a:prstGeom>
              <a:solidFill>
                <a:srgbClr val="DDDDDD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54000" tIns="36000" rIns="54000" bIns="36000" anchor="ctr"/>
              <a:lstStyle/>
              <a:p>
                <a:endParaRPr lang="ko-KR" altLang="en-US" sz="1100">
                  <a:latin typeface="가을체" pitchFamily="18" charset="-127"/>
                  <a:ea typeface="가을체" pitchFamily="18" charset="-127"/>
                </a:endParaRPr>
              </a:p>
            </p:txBody>
          </p:sp>
          <p:sp>
            <p:nvSpPr>
              <p:cNvPr id="133" name="AutoShape 568"/>
              <p:cNvSpPr>
                <a:spLocks noChangeArrowheads="1"/>
              </p:cNvSpPr>
              <p:nvPr/>
            </p:nvSpPr>
            <p:spPr bwMode="auto">
              <a:xfrm>
                <a:off x="2863" y="2863"/>
                <a:ext cx="128" cy="102"/>
              </a:xfrm>
              <a:prstGeom prst="cube">
                <a:avLst>
                  <a:gd name="adj" fmla="val 25000"/>
                </a:avLst>
              </a:prstGeom>
              <a:solidFill>
                <a:srgbClr val="DDDDDD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54000" tIns="36000" rIns="54000" bIns="36000" anchor="ctr"/>
              <a:lstStyle/>
              <a:p>
                <a:endParaRPr lang="ko-KR" altLang="en-US" sz="1100">
                  <a:latin typeface="가을체" pitchFamily="18" charset="-127"/>
                  <a:ea typeface="가을체" pitchFamily="18" charset="-127"/>
                </a:endParaRPr>
              </a:p>
            </p:txBody>
          </p:sp>
          <p:sp>
            <p:nvSpPr>
              <p:cNvPr id="134" name="AutoShape 569"/>
              <p:cNvSpPr>
                <a:spLocks noChangeArrowheads="1"/>
              </p:cNvSpPr>
              <p:nvPr/>
            </p:nvSpPr>
            <p:spPr bwMode="auto">
              <a:xfrm>
                <a:off x="2863" y="2784"/>
                <a:ext cx="128" cy="101"/>
              </a:xfrm>
              <a:prstGeom prst="cube">
                <a:avLst>
                  <a:gd name="adj" fmla="val 25000"/>
                </a:avLst>
              </a:prstGeom>
              <a:solidFill>
                <a:srgbClr val="DDDDDD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54000" tIns="36000" rIns="54000" bIns="36000" anchor="ctr"/>
              <a:lstStyle/>
              <a:p>
                <a:endParaRPr lang="ko-KR" altLang="en-US" sz="1100">
                  <a:latin typeface="가을체" pitchFamily="18" charset="-127"/>
                  <a:ea typeface="가을체" pitchFamily="18" charset="-127"/>
                </a:endParaRPr>
              </a:p>
            </p:txBody>
          </p:sp>
        </p:grpSp>
        <p:sp>
          <p:nvSpPr>
            <p:cNvPr id="40" name="AutoShape 570"/>
            <p:cNvSpPr>
              <a:spLocks noChangeArrowheads="1"/>
            </p:cNvSpPr>
            <p:nvPr/>
          </p:nvSpPr>
          <p:spPr bwMode="auto">
            <a:xfrm>
              <a:off x="3270936" y="3847943"/>
              <a:ext cx="182656" cy="138165"/>
            </a:xfrm>
            <a:prstGeom prst="cube">
              <a:avLst>
                <a:gd name="adj" fmla="val 25000"/>
              </a:avLst>
            </a:prstGeom>
            <a:solidFill>
              <a:srgbClr val="DDDDDD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54000" tIns="36000" rIns="54000" bIns="36000" anchor="ctr"/>
            <a:lstStyle/>
            <a:p>
              <a:endParaRPr lang="ko-KR" altLang="en-US" sz="1100">
                <a:latin typeface="가을체" pitchFamily="18" charset="-127"/>
                <a:ea typeface="가을체" pitchFamily="18" charset="-127"/>
              </a:endParaRPr>
            </a:p>
          </p:txBody>
        </p:sp>
        <p:grpSp>
          <p:nvGrpSpPr>
            <p:cNvPr id="41" name="Group 583"/>
            <p:cNvGrpSpPr>
              <a:grpSpLocks/>
            </p:cNvGrpSpPr>
            <p:nvPr/>
          </p:nvGrpSpPr>
          <p:grpSpPr bwMode="auto">
            <a:xfrm>
              <a:off x="3270936" y="3277647"/>
              <a:ext cx="436968" cy="348350"/>
              <a:chOff x="1559" y="2500"/>
              <a:chExt cx="397" cy="266"/>
            </a:xfrm>
          </p:grpSpPr>
          <p:grpSp>
            <p:nvGrpSpPr>
              <p:cNvPr id="57" name="Group 584"/>
              <p:cNvGrpSpPr>
                <a:grpSpLocks/>
              </p:cNvGrpSpPr>
              <p:nvPr/>
            </p:nvGrpSpPr>
            <p:grpSpPr bwMode="auto">
              <a:xfrm>
                <a:off x="1559" y="2500"/>
                <a:ext cx="348" cy="266"/>
                <a:chOff x="1089" y="2970"/>
                <a:chExt cx="348" cy="266"/>
              </a:xfrm>
            </p:grpSpPr>
            <p:sp>
              <p:nvSpPr>
                <p:cNvPr id="67" name="Line 585"/>
                <p:cNvSpPr>
                  <a:spLocks noChangeShapeType="1"/>
                </p:cNvSpPr>
                <p:nvPr/>
              </p:nvSpPr>
              <p:spPr bwMode="auto">
                <a:xfrm>
                  <a:off x="1231" y="3082"/>
                  <a:ext cx="19" cy="3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 sz="1100"/>
                </a:p>
              </p:txBody>
            </p:sp>
            <p:sp>
              <p:nvSpPr>
                <p:cNvPr id="68" name="Freeform 586"/>
                <p:cNvSpPr>
                  <a:spLocks/>
                </p:cNvSpPr>
                <p:nvPr/>
              </p:nvSpPr>
              <p:spPr bwMode="auto">
                <a:xfrm>
                  <a:off x="1307" y="3136"/>
                  <a:ext cx="130" cy="97"/>
                </a:xfrm>
                <a:custGeom>
                  <a:avLst/>
                  <a:gdLst>
                    <a:gd name="T0" fmla="*/ 0 w 261"/>
                    <a:gd name="T1" fmla="*/ 0 h 194"/>
                    <a:gd name="T2" fmla="*/ 0 w 261"/>
                    <a:gd name="T3" fmla="*/ 0 h 194"/>
                    <a:gd name="T4" fmla="*/ 0 w 261"/>
                    <a:gd name="T5" fmla="*/ 1 h 194"/>
                    <a:gd name="T6" fmla="*/ 0 w 261"/>
                    <a:gd name="T7" fmla="*/ 1 h 194"/>
                    <a:gd name="T8" fmla="*/ 0 w 261"/>
                    <a:gd name="T9" fmla="*/ 1 h 194"/>
                    <a:gd name="T10" fmla="*/ 0 w 261"/>
                    <a:gd name="T11" fmla="*/ 1 h 194"/>
                    <a:gd name="T12" fmla="*/ 0 w 261"/>
                    <a:gd name="T13" fmla="*/ 1 h 194"/>
                    <a:gd name="T14" fmla="*/ 0 w 261"/>
                    <a:gd name="T15" fmla="*/ 1 h 194"/>
                    <a:gd name="T16" fmla="*/ 0 w 261"/>
                    <a:gd name="T17" fmla="*/ 0 h 19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61"/>
                    <a:gd name="T28" fmla="*/ 0 h 194"/>
                    <a:gd name="T29" fmla="*/ 261 w 261"/>
                    <a:gd name="T30" fmla="*/ 194 h 19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61" h="194">
                      <a:moveTo>
                        <a:pt x="0" y="0"/>
                      </a:moveTo>
                      <a:lnTo>
                        <a:pt x="42" y="0"/>
                      </a:lnTo>
                      <a:lnTo>
                        <a:pt x="42" y="172"/>
                      </a:lnTo>
                      <a:lnTo>
                        <a:pt x="261" y="172"/>
                      </a:lnTo>
                      <a:lnTo>
                        <a:pt x="193" y="194"/>
                      </a:lnTo>
                      <a:lnTo>
                        <a:pt x="19" y="194"/>
                      </a:lnTo>
                      <a:lnTo>
                        <a:pt x="19" y="121"/>
                      </a:lnTo>
                      <a:lnTo>
                        <a:pt x="0" y="12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D4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 sz="1100"/>
                </a:p>
              </p:txBody>
            </p:sp>
            <p:sp>
              <p:nvSpPr>
                <p:cNvPr id="69" name="Freeform 587"/>
                <p:cNvSpPr>
                  <a:spLocks/>
                </p:cNvSpPr>
                <p:nvPr/>
              </p:nvSpPr>
              <p:spPr bwMode="auto">
                <a:xfrm>
                  <a:off x="1307" y="3136"/>
                  <a:ext cx="130" cy="97"/>
                </a:xfrm>
                <a:custGeom>
                  <a:avLst/>
                  <a:gdLst>
                    <a:gd name="T0" fmla="*/ 0 w 261"/>
                    <a:gd name="T1" fmla="*/ 0 h 194"/>
                    <a:gd name="T2" fmla="*/ 0 w 261"/>
                    <a:gd name="T3" fmla="*/ 0 h 194"/>
                    <a:gd name="T4" fmla="*/ 0 w 261"/>
                    <a:gd name="T5" fmla="*/ 1 h 194"/>
                    <a:gd name="T6" fmla="*/ 0 w 261"/>
                    <a:gd name="T7" fmla="*/ 1 h 194"/>
                    <a:gd name="T8" fmla="*/ 0 w 261"/>
                    <a:gd name="T9" fmla="*/ 1 h 194"/>
                    <a:gd name="T10" fmla="*/ 0 w 261"/>
                    <a:gd name="T11" fmla="*/ 1 h 194"/>
                    <a:gd name="T12" fmla="*/ 0 w 261"/>
                    <a:gd name="T13" fmla="*/ 1 h 194"/>
                    <a:gd name="T14" fmla="*/ 0 w 261"/>
                    <a:gd name="T15" fmla="*/ 1 h 194"/>
                    <a:gd name="T16" fmla="*/ 0 w 261"/>
                    <a:gd name="T17" fmla="*/ 0 h 19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61"/>
                    <a:gd name="T28" fmla="*/ 0 h 194"/>
                    <a:gd name="T29" fmla="*/ 261 w 261"/>
                    <a:gd name="T30" fmla="*/ 194 h 19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61" h="194">
                      <a:moveTo>
                        <a:pt x="0" y="0"/>
                      </a:moveTo>
                      <a:lnTo>
                        <a:pt x="42" y="0"/>
                      </a:lnTo>
                      <a:lnTo>
                        <a:pt x="42" y="172"/>
                      </a:lnTo>
                      <a:lnTo>
                        <a:pt x="261" y="172"/>
                      </a:lnTo>
                      <a:lnTo>
                        <a:pt x="193" y="194"/>
                      </a:lnTo>
                      <a:lnTo>
                        <a:pt x="19" y="194"/>
                      </a:lnTo>
                      <a:lnTo>
                        <a:pt x="19" y="121"/>
                      </a:lnTo>
                      <a:lnTo>
                        <a:pt x="0" y="12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 sz="1100"/>
                </a:p>
              </p:txBody>
            </p:sp>
            <p:sp>
              <p:nvSpPr>
                <p:cNvPr id="70" name="Freeform 588"/>
                <p:cNvSpPr>
                  <a:spLocks/>
                </p:cNvSpPr>
                <p:nvPr/>
              </p:nvSpPr>
              <p:spPr bwMode="auto">
                <a:xfrm>
                  <a:off x="1268" y="3159"/>
                  <a:ext cx="15" cy="19"/>
                </a:xfrm>
                <a:custGeom>
                  <a:avLst/>
                  <a:gdLst>
                    <a:gd name="T0" fmla="*/ 0 w 32"/>
                    <a:gd name="T1" fmla="*/ 0 h 40"/>
                    <a:gd name="T2" fmla="*/ 0 w 32"/>
                    <a:gd name="T3" fmla="*/ 0 h 40"/>
                    <a:gd name="T4" fmla="*/ 0 w 32"/>
                    <a:gd name="T5" fmla="*/ 0 h 40"/>
                    <a:gd name="T6" fmla="*/ 0 w 32"/>
                    <a:gd name="T7" fmla="*/ 0 h 40"/>
                    <a:gd name="T8" fmla="*/ 0 w 32"/>
                    <a:gd name="T9" fmla="*/ 0 h 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"/>
                    <a:gd name="T16" fmla="*/ 0 h 40"/>
                    <a:gd name="T17" fmla="*/ 32 w 32"/>
                    <a:gd name="T18" fmla="*/ 40 h 4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" h="40">
                      <a:moveTo>
                        <a:pt x="2" y="20"/>
                      </a:moveTo>
                      <a:lnTo>
                        <a:pt x="32" y="0"/>
                      </a:lnTo>
                      <a:lnTo>
                        <a:pt x="32" y="40"/>
                      </a:lnTo>
                      <a:lnTo>
                        <a:pt x="0" y="23"/>
                      </a:lnTo>
                      <a:lnTo>
                        <a:pt x="2" y="20"/>
                      </a:lnTo>
                      <a:close/>
                    </a:path>
                  </a:pathLst>
                </a:custGeom>
                <a:solidFill>
                  <a:srgbClr val="FFD4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 sz="1100"/>
                </a:p>
              </p:txBody>
            </p:sp>
            <p:sp>
              <p:nvSpPr>
                <p:cNvPr id="71" name="Freeform 589"/>
                <p:cNvSpPr>
                  <a:spLocks/>
                </p:cNvSpPr>
                <p:nvPr/>
              </p:nvSpPr>
              <p:spPr bwMode="auto">
                <a:xfrm>
                  <a:off x="1268" y="3159"/>
                  <a:ext cx="15" cy="19"/>
                </a:xfrm>
                <a:custGeom>
                  <a:avLst/>
                  <a:gdLst>
                    <a:gd name="T0" fmla="*/ 0 w 32"/>
                    <a:gd name="T1" fmla="*/ 0 h 40"/>
                    <a:gd name="T2" fmla="*/ 0 w 32"/>
                    <a:gd name="T3" fmla="*/ 0 h 40"/>
                    <a:gd name="T4" fmla="*/ 0 w 32"/>
                    <a:gd name="T5" fmla="*/ 0 h 40"/>
                    <a:gd name="T6" fmla="*/ 0 w 32"/>
                    <a:gd name="T7" fmla="*/ 0 h 40"/>
                    <a:gd name="T8" fmla="*/ 0 w 32"/>
                    <a:gd name="T9" fmla="*/ 0 h 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"/>
                    <a:gd name="T16" fmla="*/ 0 h 40"/>
                    <a:gd name="T17" fmla="*/ 32 w 32"/>
                    <a:gd name="T18" fmla="*/ 40 h 4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" h="40">
                      <a:moveTo>
                        <a:pt x="2" y="20"/>
                      </a:moveTo>
                      <a:lnTo>
                        <a:pt x="32" y="0"/>
                      </a:lnTo>
                      <a:lnTo>
                        <a:pt x="32" y="40"/>
                      </a:lnTo>
                      <a:lnTo>
                        <a:pt x="0" y="23"/>
                      </a:lnTo>
                      <a:lnTo>
                        <a:pt x="2" y="2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 sz="1100"/>
                </a:p>
              </p:txBody>
            </p:sp>
            <p:sp>
              <p:nvSpPr>
                <p:cNvPr id="72" name="Freeform 590"/>
                <p:cNvSpPr>
                  <a:spLocks/>
                </p:cNvSpPr>
                <p:nvPr/>
              </p:nvSpPr>
              <p:spPr bwMode="auto">
                <a:xfrm>
                  <a:off x="1283" y="3021"/>
                  <a:ext cx="24" cy="185"/>
                </a:xfrm>
                <a:custGeom>
                  <a:avLst/>
                  <a:gdLst>
                    <a:gd name="T0" fmla="*/ 1 w 47"/>
                    <a:gd name="T1" fmla="*/ 0 h 372"/>
                    <a:gd name="T2" fmla="*/ 0 w 47"/>
                    <a:gd name="T3" fmla="*/ 0 h 372"/>
                    <a:gd name="T4" fmla="*/ 0 w 47"/>
                    <a:gd name="T5" fmla="*/ 0 h 372"/>
                    <a:gd name="T6" fmla="*/ 1 w 47"/>
                    <a:gd name="T7" fmla="*/ 0 h 372"/>
                    <a:gd name="T8" fmla="*/ 1 w 47"/>
                    <a:gd name="T9" fmla="*/ 0 h 372"/>
                    <a:gd name="T10" fmla="*/ 1 w 47"/>
                    <a:gd name="T11" fmla="*/ 0 h 372"/>
                    <a:gd name="T12" fmla="*/ 1 w 47"/>
                    <a:gd name="T13" fmla="*/ 0 h 37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7"/>
                    <a:gd name="T22" fmla="*/ 0 h 372"/>
                    <a:gd name="T23" fmla="*/ 47 w 47"/>
                    <a:gd name="T24" fmla="*/ 372 h 37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7" h="372">
                      <a:moveTo>
                        <a:pt x="31" y="372"/>
                      </a:moveTo>
                      <a:lnTo>
                        <a:pt x="0" y="312"/>
                      </a:lnTo>
                      <a:lnTo>
                        <a:pt x="0" y="0"/>
                      </a:lnTo>
                      <a:lnTo>
                        <a:pt x="47" y="0"/>
                      </a:lnTo>
                      <a:lnTo>
                        <a:pt x="47" y="370"/>
                      </a:lnTo>
                      <a:lnTo>
                        <a:pt x="31" y="372"/>
                      </a:lnTo>
                      <a:close/>
                    </a:path>
                  </a:pathLst>
                </a:custGeom>
                <a:solidFill>
                  <a:srgbClr val="FFD4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 sz="1100"/>
                </a:p>
              </p:txBody>
            </p:sp>
            <p:sp>
              <p:nvSpPr>
                <p:cNvPr id="73" name="Freeform 591"/>
                <p:cNvSpPr>
                  <a:spLocks/>
                </p:cNvSpPr>
                <p:nvPr/>
              </p:nvSpPr>
              <p:spPr bwMode="auto">
                <a:xfrm>
                  <a:off x="1283" y="3021"/>
                  <a:ext cx="24" cy="185"/>
                </a:xfrm>
                <a:custGeom>
                  <a:avLst/>
                  <a:gdLst>
                    <a:gd name="T0" fmla="*/ 1 w 47"/>
                    <a:gd name="T1" fmla="*/ 0 h 372"/>
                    <a:gd name="T2" fmla="*/ 0 w 47"/>
                    <a:gd name="T3" fmla="*/ 0 h 372"/>
                    <a:gd name="T4" fmla="*/ 0 w 47"/>
                    <a:gd name="T5" fmla="*/ 0 h 372"/>
                    <a:gd name="T6" fmla="*/ 1 w 47"/>
                    <a:gd name="T7" fmla="*/ 0 h 372"/>
                    <a:gd name="T8" fmla="*/ 1 w 47"/>
                    <a:gd name="T9" fmla="*/ 0 h 372"/>
                    <a:gd name="T10" fmla="*/ 1 w 47"/>
                    <a:gd name="T11" fmla="*/ 0 h 372"/>
                    <a:gd name="T12" fmla="*/ 1 w 47"/>
                    <a:gd name="T13" fmla="*/ 0 h 37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7"/>
                    <a:gd name="T22" fmla="*/ 0 h 372"/>
                    <a:gd name="T23" fmla="*/ 47 w 47"/>
                    <a:gd name="T24" fmla="*/ 372 h 37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7" h="372">
                      <a:moveTo>
                        <a:pt x="31" y="372"/>
                      </a:moveTo>
                      <a:lnTo>
                        <a:pt x="0" y="312"/>
                      </a:lnTo>
                      <a:lnTo>
                        <a:pt x="0" y="0"/>
                      </a:lnTo>
                      <a:lnTo>
                        <a:pt x="47" y="0"/>
                      </a:lnTo>
                      <a:lnTo>
                        <a:pt x="47" y="370"/>
                      </a:lnTo>
                      <a:lnTo>
                        <a:pt x="31" y="372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 sz="1100"/>
                </a:p>
              </p:txBody>
            </p:sp>
            <p:sp>
              <p:nvSpPr>
                <p:cNvPr id="74" name="Freeform 592"/>
                <p:cNvSpPr>
                  <a:spLocks/>
                </p:cNvSpPr>
                <p:nvPr/>
              </p:nvSpPr>
              <p:spPr bwMode="auto">
                <a:xfrm>
                  <a:off x="1222" y="3144"/>
                  <a:ext cx="28" cy="24"/>
                </a:xfrm>
                <a:custGeom>
                  <a:avLst/>
                  <a:gdLst>
                    <a:gd name="T0" fmla="*/ 0 w 58"/>
                    <a:gd name="T1" fmla="*/ 0 h 49"/>
                    <a:gd name="T2" fmla="*/ 0 w 58"/>
                    <a:gd name="T3" fmla="*/ 0 h 49"/>
                    <a:gd name="T4" fmla="*/ 0 w 58"/>
                    <a:gd name="T5" fmla="*/ 0 h 49"/>
                    <a:gd name="T6" fmla="*/ 0 w 58"/>
                    <a:gd name="T7" fmla="*/ 0 h 49"/>
                    <a:gd name="T8" fmla="*/ 0 w 58"/>
                    <a:gd name="T9" fmla="*/ 0 h 49"/>
                    <a:gd name="T10" fmla="*/ 0 w 58"/>
                    <a:gd name="T11" fmla="*/ 0 h 49"/>
                    <a:gd name="T12" fmla="*/ 0 w 58"/>
                    <a:gd name="T13" fmla="*/ 0 h 4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8"/>
                    <a:gd name="T22" fmla="*/ 0 h 49"/>
                    <a:gd name="T23" fmla="*/ 58 w 58"/>
                    <a:gd name="T24" fmla="*/ 49 h 49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8" h="49">
                      <a:moveTo>
                        <a:pt x="58" y="32"/>
                      </a:moveTo>
                      <a:lnTo>
                        <a:pt x="8" y="49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58" y="0"/>
                      </a:lnTo>
                      <a:lnTo>
                        <a:pt x="58" y="27"/>
                      </a:lnTo>
                      <a:lnTo>
                        <a:pt x="58" y="32"/>
                      </a:lnTo>
                      <a:close/>
                    </a:path>
                  </a:pathLst>
                </a:custGeom>
                <a:solidFill>
                  <a:srgbClr val="FFD4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 sz="1100"/>
                </a:p>
              </p:txBody>
            </p:sp>
            <p:sp>
              <p:nvSpPr>
                <p:cNvPr id="75" name="Freeform 593"/>
                <p:cNvSpPr>
                  <a:spLocks/>
                </p:cNvSpPr>
                <p:nvPr/>
              </p:nvSpPr>
              <p:spPr bwMode="auto">
                <a:xfrm>
                  <a:off x="1222" y="3144"/>
                  <a:ext cx="28" cy="24"/>
                </a:xfrm>
                <a:custGeom>
                  <a:avLst/>
                  <a:gdLst>
                    <a:gd name="T0" fmla="*/ 0 w 58"/>
                    <a:gd name="T1" fmla="*/ 0 h 49"/>
                    <a:gd name="T2" fmla="*/ 0 w 58"/>
                    <a:gd name="T3" fmla="*/ 0 h 49"/>
                    <a:gd name="T4" fmla="*/ 0 w 58"/>
                    <a:gd name="T5" fmla="*/ 0 h 49"/>
                    <a:gd name="T6" fmla="*/ 0 w 58"/>
                    <a:gd name="T7" fmla="*/ 0 h 49"/>
                    <a:gd name="T8" fmla="*/ 0 w 58"/>
                    <a:gd name="T9" fmla="*/ 0 h 49"/>
                    <a:gd name="T10" fmla="*/ 0 w 58"/>
                    <a:gd name="T11" fmla="*/ 0 h 49"/>
                    <a:gd name="T12" fmla="*/ 0 w 58"/>
                    <a:gd name="T13" fmla="*/ 0 h 4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8"/>
                    <a:gd name="T22" fmla="*/ 0 h 49"/>
                    <a:gd name="T23" fmla="*/ 58 w 58"/>
                    <a:gd name="T24" fmla="*/ 49 h 49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8" h="49">
                      <a:moveTo>
                        <a:pt x="58" y="32"/>
                      </a:moveTo>
                      <a:lnTo>
                        <a:pt x="8" y="49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58" y="0"/>
                      </a:lnTo>
                      <a:lnTo>
                        <a:pt x="58" y="27"/>
                      </a:lnTo>
                      <a:lnTo>
                        <a:pt x="58" y="32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 sz="1100"/>
                </a:p>
              </p:txBody>
            </p:sp>
            <p:sp>
              <p:nvSpPr>
                <p:cNvPr id="76" name="Line 594"/>
                <p:cNvSpPr>
                  <a:spLocks noChangeShapeType="1"/>
                </p:cNvSpPr>
                <p:nvPr/>
              </p:nvSpPr>
              <p:spPr bwMode="auto">
                <a:xfrm>
                  <a:off x="1224" y="3145"/>
                  <a:ext cx="26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 sz="1100"/>
                </a:p>
              </p:txBody>
            </p:sp>
            <p:sp>
              <p:nvSpPr>
                <p:cNvPr id="77" name="Rectangle 595"/>
                <p:cNvSpPr>
                  <a:spLocks noChangeArrowheads="1"/>
                </p:cNvSpPr>
                <p:nvPr/>
              </p:nvSpPr>
              <p:spPr bwMode="auto">
                <a:xfrm>
                  <a:off x="1097" y="3179"/>
                  <a:ext cx="153" cy="26"/>
                </a:xfrm>
                <a:prstGeom prst="rect">
                  <a:avLst/>
                </a:prstGeom>
                <a:solidFill>
                  <a:srgbClr val="FFD4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ko-KR" altLang="en-US" sz="1100">
                    <a:latin typeface="가을체" pitchFamily="18" charset="-127"/>
                    <a:ea typeface="가을체" pitchFamily="18" charset="-127"/>
                  </a:endParaRPr>
                </a:p>
              </p:txBody>
            </p:sp>
            <p:sp>
              <p:nvSpPr>
                <p:cNvPr id="78" name="Rectangle 596"/>
                <p:cNvSpPr>
                  <a:spLocks noChangeArrowheads="1"/>
                </p:cNvSpPr>
                <p:nvPr/>
              </p:nvSpPr>
              <p:spPr bwMode="auto">
                <a:xfrm>
                  <a:off x="1097" y="3179"/>
                  <a:ext cx="153" cy="26"/>
                </a:xfrm>
                <a:prstGeom prst="rect">
                  <a:avLst/>
                </a:prstGeom>
                <a:noFill/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ko-KR" altLang="en-US" sz="1100">
                    <a:latin typeface="가을체" pitchFamily="18" charset="-127"/>
                    <a:ea typeface="가을체" pitchFamily="18" charset="-127"/>
                  </a:endParaRPr>
                </a:p>
              </p:txBody>
            </p:sp>
            <p:sp>
              <p:nvSpPr>
                <p:cNvPr id="79" name="Freeform 597"/>
                <p:cNvSpPr>
                  <a:spLocks/>
                </p:cNvSpPr>
                <p:nvPr/>
              </p:nvSpPr>
              <p:spPr bwMode="auto">
                <a:xfrm>
                  <a:off x="1242" y="3168"/>
                  <a:ext cx="60" cy="68"/>
                </a:xfrm>
                <a:custGeom>
                  <a:avLst/>
                  <a:gdLst>
                    <a:gd name="T0" fmla="*/ 1 w 120"/>
                    <a:gd name="T1" fmla="*/ 0 h 137"/>
                    <a:gd name="T2" fmla="*/ 1 w 120"/>
                    <a:gd name="T3" fmla="*/ 0 h 137"/>
                    <a:gd name="T4" fmla="*/ 1 w 120"/>
                    <a:gd name="T5" fmla="*/ 0 h 137"/>
                    <a:gd name="T6" fmla="*/ 1 w 120"/>
                    <a:gd name="T7" fmla="*/ 0 h 137"/>
                    <a:gd name="T8" fmla="*/ 1 w 120"/>
                    <a:gd name="T9" fmla="*/ 0 h 137"/>
                    <a:gd name="T10" fmla="*/ 1 w 120"/>
                    <a:gd name="T11" fmla="*/ 0 h 137"/>
                    <a:gd name="T12" fmla="*/ 1 w 120"/>
                    <a:gd name="T13" fmla="*/ 0 h 137"/>
                    <a:gd name="T14" fmla="*/ 1 w 120"/>
                    <a:gd name="T15" fmla="*/ 0 h 137"/>
                    <a:gd name="T16" fmla="*/ 1 w 120"/>
                    <a:gd name="T17" fmla="*/ 0 h 137"/>
                    <a:gd name="T18" fmla="*/ 1 w 120"/>
                    <a:gd name="T19" fmla="*/ 0 h 137"/>
                    <a:gd name="T20" fmla="*/ 1 w 120"/>
                    <a:gd name="T21" fmla="*/ 0 h 137"/>
                    <a:gd name="T22" fmla="*/ 1 w 120"/>
                    <a:gd name="T23" fmla="*/ 0 h 137"/>
                    <a:gd name="T24" fmla="*/ 1 w 120"/>
                    <a:gd name="T25" fmla="*/ 0 h 137"/>
                    <a:gd name="T26" fmla="*/ 1 w 120"/>
                    <a:gd name="T27" fmla="*/ 0 h 137"/>
                    <a:gd name="T28" fmla="*/ 1 w 120"/>
                    <a:gd name="T29" fmla="*/ 0 h 137"/>
                    <a:gd name="T30" fmla="*/ 1 w 120"/>
                    <a:gd name="T31" fmla="*/ 0 h 137"/>
                    <a:gd name="T32" fmla="*/ 1 w 120"/>
                    <a:gd name="T33" fmla="*/ 0 h 137"/>
                    <a:gd name="T34" fmla="*/ 1 w 120"/>
                    <a:gd name="T35" fmla="*/ 0 h 137"/>
                    <a:gd name="T36" fmla="*/ 0 w 120"/>
                    <a:gd name="T37" fmla="*/ 0 h 137"/>
                    <a:gd name="T38" fmla="*/ 0 w 120"/>
                    <a:gd name="T39" fmla="*/ 0 h 137"/>
                    <a:gd name="T40" fmla="*/ 1 w 120"/>
                    <a:gd name="T41" fmla="*/ 0 h 137"/>
                    <a:gd name="T42" fmla="*/ 1 w 120"/>
                    <a:gd name="T43" fmla="*/ 0 h 137"/>
                    <a:gd name="T44" fmla="*/ 1 w 120"/>
                    <a:gd name="T45" fmla="*/ 0 h 137"/>
                    <a:gd name="T46" fmla="*/ 1 w 120"/>
                    <a:gd name="T47" fmla="*/ 0 h 137"/>
                    <a:gd name="T48" fmla="*/ 1 w 120"/>
                    <a:gd name="T49" fmla="*/ 0 h 137"/>
                    <a:gd name="T50" fmla="*/ 1 w 120"/>
                    <a:gd name="T51" fmla="*/ 0 h 137"/>
                    <a:gd name="T52" fmla="*/ 1 w 120"/>
                    <a:gd name="T53" fmla="*/ 0 h 137"/>
                    <a:gd name="T54" fmla="*/ 1 w 120"/>
                    <a:gd name="T55" fmla="*/ 0 h 137"/>
                    <a:gd name="T56" fmla="*/ 1 w 120"/>
                    <a:gd name="T57" fmla="*/ 0 h 137"/>
                    <a:gd name="T58" fmla="*/ 1 w 120"/>
                    <a:gd name="T59" fmla="*/ 0 h 137"/>
                    <a:gd name="T60" fmla="*/ 1 w 120"/>
                    <a:gd name="T61" fmla="*/ 0 h 137"/>
                    <a:gd name="T62" fmla="*/ 1 w 120"/>
                    <a:gd name="T63" fmla="*/ 0 h 137"/>
                    <a:gd name="T64" fmla="*/ 1 w 120"/>
                    <a:gd name="T65" fmla="*/ 0 h 137"/>
                    <a:gd name="T66" fmla="*/ 1 w 120"/>
                    <a:gd name="T67" fmla="*/ 0 h 137"/>
                    <a:gd name="T68" fmla="*/ 1 w 120"/>
                    <a:gd name="T69" fmla="*/ 0 h 137"/>
                    <a:gd name="T70" fmla="*/ 1 w 120"/>
                    <a:gd name="T71" fmla="*/ 0 h 137"/>
                    <a:gd name="T72" fmla="*/ 1 w 120"/>
                    <a:gd name="T73" fmla="*/ 0 h 137"/>
                    <a:gd name="T74" fmla="*/ 1 w 120"/>
                    <a:gd name="T75" fmla="*/ 0 h 137"/>
                    <a:gd name="T76" fmla="*/ 1 w 120"/>
                    <a:gd name="T77" fmla="*/ 0 h 137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120"/>
                    <a:gd name="T118" fmla="*/ 0 h 137"/>
                    <a:gd name="T119" fmla="*/ 120 w 120"/>
                    <a:gd name="T120" fmla="*/ 137 h 137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120" h="137">
                      <a:moveTo>
                        <a:pt x="120" y="68"/>
                      </a:moveTo>
                      <a:lnTo>
                        <a:pt x="120" y="63"/>
                      </a:lnTo>
                      <a:lnTo>
                        <a:pt x="119" y="57"/>
                      </a:lnTo>
                      <a:lnTo>
                        <a:pt x="119" y="52"/>
                      </a:lnTo>
                      <a:lnTo>
                        <a:pt x="117" y="46"/>
                      </a:lnTo>
                      <a:lnTo>
                        <a:pt x="116" y="41"/>
                      </a:lnTo>
                      <a:lnTo>
                        <a:pt x="114" y="35"/>
                      </a:lnTo>
                      <a:lnTo>
                        <a:pt x="110" y="31"/>
                      </a:lnTo>
                      <a:lnTo>
                        <a:pt x="108" y="26"/>
                      </a:lnTo>
                      <a:lnTo>
                        <a:pt x="105" y="22"/>
                      </a:lnTo>
                      <a:lnTo>
                        <a:pt x="102" y="17"/>
                      </a:lnTo>
                      <a:lnTo>
                        <a:pt x="97" y="14"/>
                      </a:lnTo>
                      <a:lnTo>
                        <a:pt x="94" y="11"/>
                      </a:lnTo>
                      <a:lnTo>
                        <a:pt x="90" y="7"/>
                      </a:lnTo>
                      <a:lnTo>
                        <a:pt x="85" y="5"/>
                      </a:lnTo>
                      <a:lnTo>
                        <a:pt x="81" y="3"/>
                      </a:lnTo>
                      <a:lnTo>
                        <a:pt x="75" y="2"/>
                      </a:lnTo>
                      <a:lnTo>
                        <a:pt x="71" y="1"/>
                      </a:lnTo>
                      <a:lnTo>
                        <a:pt x="65" y="0"/>
                      </a:lnTo>
                      <a:lnTo>
                        <a:pt x="61" y="0"/>
                      </a:lnTo>
                      <a:lnTo>
                        <a:pt x="55" y="0"/>
                      </a:lnTo>
                      <a:lnTo>
                        <a:pt x="51" y="1"/>
                      </a:lnTo>
                      <a:lnTo>
                        <a:pt x="45" y="1"/>
                      </a:lnTo>
                      <a:lnTo>
                        <a:pt x="41" y="3"/>
                      </a:lnTo>
                      <a:lnTo>
                        <a:pt x="36" y="5"/>
                      </a:lnTo>
                      <a:lnTo>
                        <a:pt x="32" y="7"/>
                      </a:lnTo>
                      <a:lnTo>
                        <a:pt x="28" y="11"/>
                      </a:lnTo>
                      <a:lnTo>
                        <a:pt x="23" y="14"/>
                      </a:lnTo>
                      <a:lnTo>
                        <a:pt x="20" y="17"/>
                      </a:lnTo>
                      <a:lnTo>
                        <a:pt x="17" y="22"/>
                      </a:lnTo>
                      <a:lnTo>
                        <a:pt x="13" y="25"/>
                      </a:lnTo>
                      <a:lnTo>
                        <a:pt x="10" y="30"/>
                      </a:lnTo>
                      <a:lnTo>
                        <a:pt x="8" y="35"/>
                      </a:lnTo>
                      <a:lnTo>
                        <a:pt x="6" y="40"/>
                      </a:lnTo>
                      <a:lnTo>
                        <a:pt x="3" y="45"/>
                      </a:lnTo>
                      <a:lnTo>
                        <a:pt x="2" y="51"/>
                      </a:lnTo>
                      <a:lnTo>
                        <a:pt x="1" y="56"/>
                      </a:lnTo>
                      <a:lnTo>
                        <a:pt x="0" y="62"/>
                      </a:lnTo>
                      <a:lnTo>
                        <a:pt x="0" y="67"/>
                      </a:lnTo>
                      <a:lnTo>
                        <a:pt x="0" y="73"/>
                      </a:lnTo>
                      <a:lnTo>
                        <a:pt x="0" y="78"/>
                      </a:lnTo>
                      <a:lnTo>
                        <a:pt x="1" y="84"/>
                      </a:lnTo>
                      <a:lnTo>
                        <a:pt x="3" y="89"/>
                      </a:lnTo>
                      <a:lnTo>
                        <a:pt x="4" y="95"/>
                      </a:lnTo>
                      <a:lnTo>
                        <a:pt x="7" y="100"/>
                      </a:lnTo>
                      <a:lnTo>
                        <a:pt x="9" y="105"/>
                      </a:lnTo>
                      <a:lnTo>
                        <a:pt x="12" y="109"/>
                      </a:lnTo>
                      <a:lnTo>
                        <a:pt x="15" y="114"/>
                      </a:lnTo>
                      <a:lnTo>
                        <a:pt x="19" y="118"/>
                      </a:lnTo>
                      <a:lnTo>
                        <a:pt x="22" y="122"/>
                      </a:lnTo>
                      <a:lnTo>
                        <a:pt x="27" y="125"/>
                      </a:lnTo>
                      <a:lnTo>
                        <a:pt x="31" y="128"/>
                      </a:lnTo>
                      <a:lnTo>
                        <a:pt x="35" y="130"/>
                      </a:lnTo>
                      <a:lnTo>
                        <a:pt x="40" y="133"/>
                      </a:lnTo>
                      <a:lnTo>
                        <a:pt x="44" y="135"/>
                      </a:lnTo>
                      <a:lnTo>
                        <a:pt x="50" y="136"/>
                      </a:lnTo>
                      <a:lnTo>
                        <a:pt x="54" y="137"/>
                      </a:lnTo>
                      <a:lnTo>
                        <a:pt x="59" y="137"/>
                      </a:lnTo>
                      <a:lnTo>
                        <a:pt x="64" y="137"/>
                      </a:lnTo>
                      <a:lnTo>
                        <a:pt x="69" y="136"/>
                      </a:lnTo>
                      <a:lnTo>
                        <a:pt x="74" y="135"/>
                      </a:lnTo>
                      <a:lnTo>
                        <a:pt x="78" y="134"/>
                      </a:lnTo>
                      <a:lnTo>
                        <a:pt x="84" y="131"/>
                      </a:lnTo>
                      <a:lnTo>
                        <a:pt x="88" y="129"/>
                      </a:lnTo>
                      <a:lnTo>
                        <a:pt x="92" y="127"/>
                      </a:lnTo>
                      <a:lnTo>
                        <a:pt x="96" y="124"/>
                      </a:lnTo>
                      <a:lnTo>
                        <a:pt x="101" y="119"/>
                      </a:lnTo>
                      <a:lnTo>
                        <a:pt x="104" y="116"/>
                      </a:lnTo>
                      <a:lnTo>
                        <a:pt x="107" y="112"/>
                      </a:lnTo>
                      <a:lnTo>
                        <a:pt x="110" y="107"/>
                      </a:lnTo>
                      <a:lnTo>
                        <a:pt x="113" y="103"/>
                      </a:lnTo>
                      <a:lnTo>
                        <a:pt x="115" y="97"/>
                      </a:lnTo>
                      <a:lnTo>
                        <a:pt x="117" y="92"/>
                      </a:lnTo>
                      <a:lnTo>
                        <a:pt x="118" y="86"/>
                      </a:lnTo>
                      <a:lnTo>
                        <a:pt x="119" y="82"/>
                      </a:lnTo>
                      <a:lnTo>
                        <a:pt x="120" y="76"/>
                      </a:lnTo>
                      <a:lnTo>
                        <a:pt x="120" y="69"/>
                      </a:lnTo>
                      <a:lnTo>
                        <a:pt x="120" y="68"/>
                      </a:lnTo>
                      <a:close/>
                    </a:path>
                  </a:pathLst>
                </a:custGeom>
                <a:solidFill>
                  <a:srgbClr val="52525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 sz="1100"/>
                </a:p>
              </p:txBody>
            </p:sp>
            <p:sp>
              <p:nvSpPr>
                <p:cNvPr id="80" name="Freeform 598"/>
                <p:cNvSpPr>
                  <a:spLocks/>
                </p:cNvSpPr>
                <p:nvPr/>
              </p:nvSpPr>
              <p:spPr bwMode="auto">
                <a:xfrm>
                  <a:off x="1242" y="3168"/>
                  <a:ext cx="60" cy="68"/>
                </a:xfrm>
                <a:custGeom>
                  <a:avLst/>
                  <a:gdLst>
                    <a:gd name="T0" fmla="*/ 1 w 120"/>
                    <a:gd name="T1" fmla="*/ 0 h 137"/>
                    <a:gd name="T2" fmla="*/ 1 w 120"/>
                    <a:gd name="T3" fmla="*/ 0 h 137"/>
                    <a:gd name="T4" fmla="*/ 1 w 120"/>
                    <a:gd name="T5" fmla="*/ 0 h 137"/>
                    <a:gd name="T6" fmla="*/ 1 w 120"/>
                    <a:gd name="T7" fmla="*/ 0 h 137"/>
                    <a:gd name="T8" fmla="*/ 1 w 120"/>
                    <a:gd name="T9" fmla="*/ 0 h 137"/>
                    <a:gd name="T10" fmla="*/ 1 w 120"/>
                    <a:gd name="T11" fmla="*/ 0 h 137"/>
                    <a:gd name="T12" fmla="*/ 1 w 120"/>
                    <a:gd name="T13" fmla="*/ 0 h 137"/>
                    <a:gd name="T14" fmla="*/ 1 w 120"/>
                    <a:gd name="T15" fmla="*/ 0 h 137"/>
                    <a:gd name="T16" fmla="*/ 1 w 120"/>
                    <a:gd name="T17" fmla="*/ 0 h 137"/>
                    <a:gd name="T18" fmla="*/ 1 w 120"/>
                    <a:gd name="T19" fmla="*/ 0 h 137"/>
                    <a:gd name="T20" fmla="*/ 1 w 120"/>
                    <a:gd name="T21" fmla="*/ 0 h 137"/>
                    <a:gd name="T22" fmla="*/ 1 w 120"/>
                    <a:gd name="T23" fmla="*/ 0 h 137"/>
                    <a:gd name="T24" fmla="*/ 1 w 120"/>
                    <a:gd name="T25" fmla="*/ 0 h 137"/>
                    <a:gd name="T26" fmla="*/ 1 w 120"/>
                    <a:gd name="T27" fmla="*/ 0 h 137"/>
                    <a:gd name="T28" fmla="*/ 1 w 120"/>
                    <a:gd name="T29" fmla="*/ 0 h 137"/>
                    <a:gd name="T30" fmla="*/ 1 w 120"/>
                    <a:gd name="T31" fmla="*/ 0 h 137"/>
                    <a:gd name="T32" fmla="*/ 1 w 120"/>
                    <a:gd name="T33" fmla="*/ 0 h 137"/>
                    <a:gd name="T34" fmla="*/ 1 w 120"/>
                    <a:gd name="T35" fmla="*/ 0 h 137"/>
                    <a:gd name="T36" fmla="*/ 0 w 120"/>
                    <a:gd name="T37" fmla="*/ 0 h 137"/>
                    <a:gd name="T38" fmla="*/ 0 w 120"/>
                    <a:gd name="T39" fmla="*/ 0 h 137"/>
                    <a:gd name="T40" fmla="*/ 1 w 120"/>
                    <a:gd name="T41" fmla="*/ 0 h 137"/>
                    <a:gd name="T42" fmla="*/ 1 w 120"/>
                    <a:gd name="T43" fmla="*/ 0 h 137"/>
                    <a:gd name="T44" fmla="*/ 1 w 120"/>
                    <a:gd name="T45" fmla="*/ 0 h 137"/>
                    <a:gd name="T46" fmla="*/ 1 w 120"/>
                    <a:gd name="T47" fmla="*/ 0 h 137"/>
                    <a:gd name="T48" fmla="*/ 1 w 120"/>
                    <a:gd name="T49" fmla="*/ 0 h 137"/>
                    <a:gd name="T50" fmla="*/ 1 w 120"/>
                    <a:gd name="T51" fmla="*/ 0 h 137"/>
                    <a:gd name="T52" fmla="*/ 1 w 120"/>
                    <a:gd name="T53" fmla="*/ 0 h 137"/>
                    <a:gd name="T54" fmla="*/ 1 w 120"/>
                    <a:gd name="T55" fmla="*/ 0 h 137"/>
                    <a:gd name="T56" fmla="*/ 1 w 120"/>
                    <a:gd name="T57" fmla="*/ 0 h 137"/>
                    <a:gd name="T58" fmla="*/ 1 w 120"/>
                    <a:gd name="T59" fmla="*/ 0 h 137"/>
                    <a:gd name="T60" fmla="*/ 1 w 120"/>
                    <a:gd name="T61" fmla="*/ 0 h 137"/>
                    <a:gd name="T62" fmla="*/ 1 w 120"/>
                    <a:gd name="T63" fmla="*/ 0 h 137"/>
                    <a:gd name="T64" fmla="*/ 1 w 120"/>
                    <a:gd name="T65" fmla="*/ 0 h 137"/>
                    <a:gd name="T66" fmla="*/ 1 w 120"/>
                    <a:gd name="T67" fmla="*/ 0 h 137"/>
                    <a:gd name="T68" fmla="*/ 1 w 120"/>
                    <a:gd name="T69" fmla="*/ 0 h 137"/>
                    <a:gd name="T70" fmla="*/ 1 w 120"/>
                    <a:gd name="T71" fmla="*/ 0 h 137"/>
                    <a:gd name="T72" fmla="*/ 1 w 120"/>
                    <a:gd name="T73" fmla="*/ 0 h 137"/>
                    <a:gd name="T74" fmla="*/ 1 w 120"/>
                    <a:gd name="T75" fmla="*/ 0 h 137"/>
                    <a:gd name="T76" fmla="*/ 1 w 120"/>
                    <a:gd name="T77" fmla="*/ 0 h 137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120"/>
                    <a:gd name="T118" fmla="*/ 0 h 137"/>
                    <a:gd name="T119" fmla="*/ 120 w 120"/>
                    <a:gd name="T120" fmla="*/ 137 h 137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120" h="137">
                      <a:moveTo>
                        <a:pt x="120" y="68"/>
                      </a:moveTo>
                      <a:lnTo>
                        <a:pt x="120" y="63"/>
                      </a:lnTo>
                      <a:lnTo>
                        <a:pt x="119" y="57"/>
                      </a:lnTo>
                      <a:lnTo>
                        <a:pt x="119" y="52"/>
                      </a:lnTo>
                      <a:lnTo>
                        <a:pt x="117" y="46"/>
                      </a:lnTo>
                      <a:lnTo>
                        <a:pt x="116" y="41"/>
                      </a:lnTo>
                      <a:lnTo>
                        <a:pt x="114" y="35"/>
                      </a:lnTo>
                      <a:lnTo>
                        <a:pt x="110" y="31"/>
                      </a:lnTo>
                      <a:lnTo>
                        <a:pt x="108" y="26"/>
                      </a:lnTo>
                      <a:lnTo>
                        <a:pt x="105" y="22"/>
                      </a:lnTo>
                      <a:lnTo>
                        <a:pt x="102" y="17"/>
                      </a:lnTo>
                      <a:lnTo>
                        <a:pt x="97" y="14"/>
                      </a:lnTo>
                      <a:lnTo>
                        <a:pt x="94" y="11"/>
                      </a:lnTo>
                      <a:lnTo>
                        <a:pt x="90" y="7"/>
                      </a:lnTo>
                      <a:lnTo>
                        <a:pt x="85" y="5"/>
                      </a:lnTo>
                      <a:lnTo>
                        <a:pt x="81" y="3"/>
                      </a:lnTo>
                      <a:lnTo>
                        <a:pt x="75" y="2"/>
                      </a:lnTo>
                      <a:lnTo>
                        <a:pt x="71" y="1"/>
                      </a:lnTo>
                      <a:lnTo>
                        <a:pt x="65" y="0"/>
                      </a:lnTo>
                      <a:lnTo>
                        <a:pt x="61" y="0"/>
                      </a:lnTo>
                      <a:lnTo>
                        <a:pt x="55" y="0"/>
                      </a:lnTo>
                      <a:lnTo>
                        <a:pt x="51" y="1"/>
                      </a:lnTo>
                      <a:lnTo>
                        <a:pt x="45" y="1"/>
                      </a:lnTo>
                      <a:lnTo>
                        <a:pt x="41" y="3"/>
                      </a:lnTo>
                      <a:lnTo>
                        <a:pt x="36" y="5"/>
                      </a:lnTo>
                      <a:lnTo>
                        <a:pt x="32" y="7"/>
                      </a:lnTo>
                      <a:lnTo>
                        <a:pt x="28" y="11"/>
                      </a:lnTo>
                      <a:lnTo>
                        <a:pt x="23" y="14"/>
                      </a:lnTo>
                      <a:lnTo>
                        <a:pt x="20" y="17"/>
                      </a:lnTo>
                      <a:lnTo>
                        <a:pt x="17" y="22"/>
                      </a:lnTo>
                      <a:lnTo>
                        <a:pt x="13" y="25"/>
                      </a:lnTo>
                      <a:lnTo>
                        <a:pt x="10" y="30"/>
                      </a:lnTo>
                      <a:lnTo>
                        <a:pt x="8" y="35"/>
                      </a:lnTo>
                      <a:lnTo>
                        <a:pt x="6" y="40"/>
                      </a:lnTo>
                      <a:lnTo>
                        <a:pt x="3" y="45"/>
                      </a:lnTo>
                      <a:lnTo>
                        <a:pt x="2" y="51"/>
                      </a:lnTo>
                      <a:lnTo>
                        <a:pt x="1" y="56"/>
                      </a:lnTo>
                      <a:lnTo>
                        <a:pt x="0" y="62"/>
                      </a:lnTo>
                      <a:lnTo>
                        <a:pt x="0" y="67"/>
                      </a:lnTo>
                      <a:lnTo>
                        <a:pt x="0" y="73"/>
                      </a:lnTo>
                      <a:lnTo>
                        <a:pt x="0" y="78"/>
                      </a:lnTo>
                      <a:lnTo>
                        <a:pt x="1" y="84"/>
                      </a:lnTo>
                      <a:lnTo>
                        <a:pt x="3" y="89"/>
                      </a:lnTo>
                      <a:lnTo>
                        <a:pt x="4" y="95"/>
                      </a:lnTo>
                      <a:lnTo>
                        <a:pt x="7" y="100"/>
                      </a:lnTo>
                      <a:lnTo>
                        <a:pt x="9" y="105"/>
                      </a:lnTo>
                      <a:lnTo>
                        <a:pt x="12" y="109"/>
                      </a:lnTo>
                      <a:lnTo>
                        <a:pt x="15" y="114"/>
                      </a:lnTo>
                      <a:lnTo>
                        <a:pt x="19" y="118"/>
                      </a:lnTo>
                      <a:lnTo>
                        <a:pt x="22" y="122"/>
                      </a:lnTo>
                      <a:lnTo>
                        <a:pt x="27" y="125"/>
                      </a:lnTo>
                      <a:lnTo>
                        <a:pt x="31" y="128"/>
                      </a:lnTo>
                      <a:lnTo>
                        <a:pt x="35" y="130"/>
                      </a:lnTo>
                      <a:lnTo>
                        <a:pt x="40" y="133"/>
                      </a:lnTo>
                      <a:lnTo>
                        <a:pt x="44" y="135"/>
                      </a:lnTo>
                      <a:lnTo>
                        <a:pt x="50" y="136"/>
                      </a:lnTo>
                      <a:lnTo>
                        <a:pt x="54" y="137"/>
                      </a:lnTo>
                      <a:lnTo>
                        <a:pt x="59" y="137"/>
                      </a:lnTo>
                      <a:lnTo>
                        <a:pt x="64" y="137"/>
                      </a:lnTo>
                      <a:lnTo>
                        <a:pt x="69" y="136"/>
                      </a:lnTo>
                      <a:lnTo>
                        <a:pt x="74" y="135"/>
                      </a:lnTo>
                      <a:lnTo>
                        <a:pt x="78" y="134"/>
                      </a:lnTo>
                      <a:lnTo>
                        <a:pt x="84" y="131"/>
                      </a:lnTo>
                      <a:lnTo>
                        <a:pt x="88" y="129"/>
                      </a:lnTo>
                      <a:lnTo>
                        <a:pt x="92" y="127"/>
                      </a:lnTo>
                      <a:lnTo>
                        <a:pt x="96" y="124"/>
                      </a:lnTo>
                      <a:lnTo>
                        <a:pt x="101" y="119"/>
                      </a:lnTo>
                      <a:lnTo>
                        <a:pt x="104" y="116"/>
                      </a:lnTo>
                      <a:lnTo>
                        <a:pt x="107" y="112"/>
                      </a:lnTo>
                      <a:lnTo>
                        <a:pt x="110" y="107"/>
                      </a:lnTo>
                      <a:lnTo>
                        <a:pt x="113" y="103"/>
                      </a:lnTo>
                      <a:lnTo>
                        <a:pt x="115" y="97"/>
                      </a:lnTo>
                      <a:lnTo>
                        <a:pt x="117" y="92"/>
                      </a:lnTo>
                      <a:lnTo>
                        <a:pt x="118" y="86"/>
                      </a:lnTo>
                      <a:lnTo>
                        <a:pt x="119" y="82"/>
                      </a:lnTo>
                      <a:lnTo>
                        <a:pt x="120" y="76"/>
                      </a:lnTo>
                      <a:lnTo>
                        <a:pt x="120" y="69"/>
                      </a:lnTo>
                      <a:lnTo>
                        <a:pt x="120" y="68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 sz="1100"/>
                </a:p>
              </p:txBody>
            </p:sp>
            <p:sp>
              <p:nvSpPr>
                <p:cNvPr id="81" name="Freeform 599"/>
                <p:cNvSpPr>
                  <a:spLocks/>
                </p:cNvSpPr>
                <p:nvPr/>
              </p:nvSpPr>
              <p:spPr bwMode="auto">
                <a:xfrm>
                  <a:off x="1106" y="3168"/>
                  <a:ext cx="60" cy="68"/>
                </a:xfrm>
                <a:custGeom>
                  <a:avLst/>
                  <a:gdLst>
                    <a:gd name="T0" fmla="*/ 0 w 121"/>
                    <a:gd name="T1" fmla="*/ 0 h 137"/>
                    <a:gd name="T2" fmla="*/ 0 w 121"/>
                    <a:gd name="T3" fmla="*/ 0 h 137"/>
                    <a:gd name="T4" fmla="*/ 0 w 121"/>
                    <a:gd name="T5" fmla="*/ 0 h 137"/>
                    <a:gd name="T6" fmla="*/ 0 w 121"/>
                    <a:gd name="T7" fmla="*/ 0 h 137"/>
                    <a:gd name="T8" fmla="*/ 0 w 121"/>
                    <a:gd name="T9" fmla="*/ 0 h 137"/>
                    <a:gd name="T10" fmla="*/ 0 w 121"/>
                    <a:gd name="T11" fmla="*/ 0 h 137"/>
                    <a:gd name="T12" fmla="*/ 0 w 121"/>
                    <a:gd name="T13" fmla="*/ 0 h 137"/>
                    <a:gd name="T14" fmla="*/ 0 w 121"/>
                    <a:gd name="T15" fmla="*/ 0 h 137"/>
                    <a:gd name="T16" fmla="*/ 0 w 121"/>
                    <a:gd name="T17" fmla="*/ 0 h 137"/>
                    <a:gd name="T18" fmla="*/ 0 w 121"/>
                    <a:gd name="T19" fmla="*/ 0 h 137"/>
                    <a:gd name="T20" fmla="*/ 0 w 121"/>
                    <a:gd name="T21" fmla="*/ 0 h 137"/>
                    <a:gd name="T22" fmla="*/ 0 w 121"/>
                    <a:gd name="T23" fmla="*/ 0 h 137"/>
                    <a:gd name="T24" fmla="*/ 0 w 121"/>
                    <a:gd name="T25" fmla="*/ 0 h 137"/>
                    <a:gd name="T26" fmla="*/ 0 w 121"/>
                    <a:gd name="T27" fmla="*/ 0 h 137"/>
                    <a:gd name="T28" fmla="*/ 0 w 121"/>
                    <a:gd name="T29" fmla="*/ 0 h 137"/>
                    <a:gd name="T30" fmla="*/ 0 w 121"/>
                    <a:gd name="T31" fmla="*/ 0 h 137"/>
                    <a:gd name="T32" fmla="*/ 0 w 121"/>
                    <a:gd name="T33" fmla="*/ 0 h 137"/>
                    <a:gd name="T34" fmla="*/ 0 w 121"/>
                    <a:gd name="T35" fmla="*/ 0 h 137"/>
                    <a:gd name="T36" fmla="*/ 0 w 121"/>
                    <a:gd name="T37" fmla="*/ 0 h 137"/>
                    <a:gd name="T38" fmla="*/ 0 w 121"/>
                    <a:gd name="T39" fmla="*/ 0 h 137"/>
                    <a:gd name="T40" fmla="*/ 0 w 121"/>
                    <a:gd name="T41" fmla="*/ 0 h 137"/>
                    <a:gd name="T42" fmla="*/ 0 w 121"/>
                    <a:gd name="T43" fmla="*/ 0 h 137"/>
                    <a:gd name="T44" fmla="*/ 0 w 121"/>
                    <a:gd name="T45" fmla="*/ 0 h 137"/>
                    <a:gd name="T46" fmla="*/ 0 w 121"/>
                    <a:gd name="T47" fmla="*/ 0 h 137"/>
                    <a:gd name="T48" fmla="*/ 0 w 121"/>
                    <a:gd name="T49" fmla="*/ 0 h 137"/>
                    <a:gd name="T50" fmla="*/ 0 w 121"/>
                    <a:gd name="T51" fmla="*/ 0 h 137"/>
                    <a:gd name="T52" fmla="*/ 0 w 121"/>
                    <a:gd name="T53" fmla="*/ 0 h 137"/>
                    <a:gd name="T54" fmla="*/ 0 w 121"/>
                    <a:gd name="T55" fmla="*/ 0 h 137"/>
                    <a:gd name="T56" fmla="*/ 0 w 121"/>
                    <a:gd name="T57" fmla="*/ 0 h 137"/>
                    <a:gd name="T58" fmla="*/ 0 w 121"/>
                    <a:gd name="T59" fmla="*/ 0 h 137"/>
                    <a:gd name="T60" fmla="*/ 0 w 121"/>
                    <a:gd name="T61" fmla="*/ 0 h 137"/>
                    <a:gd name="T62" fmla="*/ 0 w 121"/>
                    <a:gd name="T63" fmla="*/ 0 h 137"/>
                    <a:gd name="T64" fmla="*/ 0 w 121"/>
                    <a:gd name="T65" fmla="*/ 0 h 137"/>
                    <a:gd name="T66" fmla="*/ 0 w 121"/>
                    <a:gd name="T67" fmla="*/ 0 h 137"/>
                    <a:gd name="T68" fmla="*/ 0 w 121"/>
                    <a:gd name="T69" fmla="*/ 0 h 137"/>
                    <a:gd name="T70" fmla="*/ 0 w 121"/>
                    <a:gd name="T71" fmla="*/ 0 h 137"/>
                    <a:gd name="T72" fmla="*/ 0 w 121"/>
                    <a:gd name="T73" fmla="*/ 0 h 137"/>
                    <a:gd name="T74" fmla="*/ 0 w 121"/>
                    <a:gd name="T75" fmla="*/ 0 h 137"/>
                    <a:gd name="T76" fmla="*/ 0 w 121"/>
                    <a:gd name="T77" fmla="*/ 0 h 137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121"/>
                    <a:gd name="T118" fmla="*/ 0 h 137"/>
                    <a:gd name="T119" fmla="*/ 121 w 121"/>
                    <a:gd name="T120" fmla="*/ 137 h 137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121" h="137">
                      <a:moveTo>
                        <a:pt x="121" y="68"/>
                      </a:moveTo>
                      <a:lnTo>
                        <a:pt x="121" y="63"/>
                      </a:lnTo>
                      <a:lnTo>
                        <a:pt x="121" y="57"/>
                      </a:lnTo>
                      <a:lnTo>
                        <a:pt x="119" y="52"/>
                      </a:lnTo>
                      <a:lnTo>
                        <a:pt x="117" y="46"/>
                      </a:lnTo>
                      <a:lnTo>
                        <a:pt x="116" y="41"/>
                      </a:lnTo>
                      <a:lnTo>
                        <a:pt x="114" y="35"/>
                      </a:lnTo>
                      <a:lnTo>
                        <a:pt x="111" y="31"/>
                      </a:lnTo>
                      <a:lnTo>
                        <a:pt x="108" y="26"/>
                      </a:lnTo>
                      <a:lnTo>
                        <a:pt x="105" y="22"/>
                      </a:lnTo>
                      <a:lnTo>
                        <a:pt x="102" y="17"/>
                      </a:lnTo>
                      <a:lnTo>
                        <a:pt x="97" y="14"/>
                      </a:lnTo>
                      <a:lnTo>
                        <a:pt x="94" y="11"/>
                      </a:lnTo>
                      <a:lnTo>
                        <a:pt x="90" y="7"/>
                      </a:lnTo>
                      <a:lnTo>
                        <a:pt x="85" y="5"/>
                      </a:lnTo>
                      <a:lnTo>
                        <a:pt x="80" y="3"/>
                      </a:lnTo>
                      <a:lnTo>
                        <a:pt x="75" y="2"/>
                      </a:lnTo>
                      <a:lnTo>
                        <a:pt x="71" y="1"/>
                      </a:lnTo>
                      <a:lnTo>
                        <a:pt x="65" y="0"/>
                      </a:lnTo>
                      <a:lnTo>
                        <a:pt x="61" y="0"/>
                      </a:lnTo>
                      <a:lnTo>
                        <a:pt x="55" y="0"/>
                      </a:lnTo>
                      <a:lnTo>
                        <a:pt x="51" y="1"/>
                      </a:lnTo>
                      <a:lnTo>
                        <a:pt x="47" y="1"/>
                      </a:lnTo>
                      <a:lnTo>
                        <a:pt x="41" y="3"/>
                      </a:lnTo>
                      <a:lnTo>
                        <a:pt x="37" y="5"/>
                      </a:lnTo>
                      <a:lnTo>
                        <a:pt x="32" y="7"/>
                      </a:lnTo>
                      <a:lnTo>
                        <a:pt x="28" y="11"/>
                      </a:lnTo>
                      <a:lnTo>
                        <a:pt x="23" y="14"/>
                      </a:lnTo>
                      <a:lnTo>
                        <a:pt x="20" y="17"/>
                      </a:lnTo>
                      <a:lnTo>
                        <a:pt x="17" y="22"/>
                      </a:lnTo>
                      <a:lnTo>
                        <a:pt x="13" y="25"/>
                      </a:lnTo>
                      <a:lnTo>
                        <a:pt x="10" y="30"/>
                      </a:lnTo>
                      <a:lnTo>
                        <a:pt x="8" y="35"/>
                      </a:lnTo>
                      <a:lnTo>
                        <a:pt x="6" y="40"/>
                      </a:lnTo>
                      <a:lnTo>
                        <a:pt x="3" y="45"/>
                      </a:lnTo>
                      <a:lnTo>
                        <a:pt x="2" y="51"/>
                      </a:lnTo>
                      <a:lnTo>
                        <a:pt x="1" y="56"/>
                      </a:lnTo>
                      <a:lnTo>
                        <a:pt x="0" y="62"/>
                      </a:lnTo>
                      <a:lnTo>
                        <a:pt x="0" y="67"/>
                      </a:lnTo>
                      <a:lnTo>
                        <a:pt x="0" y="73"/>
                      </a:lnTo>
                      <a:lnTo>
                        <a:pt x="1" y="78"/>
                      </a:lnTo>
                      <a:lnTo>
                        <a:pt x="1" y="84"/>
                      </a:lnTo>
                      <a:lnTo>
                        <a:pt x="3" y="89"/>
                      </a:lnTo>
                      <a:lnTo>
                        <a:pt x="5" y="95"/>
                      </a:lnTo>
                      <a:lnTo>
                        <a:pt x="7" y="100"/>
                      </a:lnTo>
                      <a:lnTo>
                        <a:pt x="9" y="105"/>
                      </a:lnTo>
                      <a:lnTo>
                        <a:pt x="12" y="109"/>
                      </a:lnTo>
                      <a:lnTo>
                        <a:pt x="16" y="114"/>
                      </a:lnTo>
                      <a:lnTo>
                        <a:pt x="19" y="118"/>
                      </a:lnTo>
                      <a:lnTo>
                        <a:pt x="22" y="122"/>
                      </a:lnTo>
                      <a:lnTo>
                        <a:pt x="27" y="125"/>
                      </a:lnTo>
                      <a:lnTo>
                        <a:pt x="31" y="128"/>
                      </a:lnTo>
                      <a:lnTo>
                        <a:pt x="35" y="130"/>
                      </a:lnTo>
                      <a:lnTo>
                        <a:pt x="40" y="133"/>
                      </a:lnTo>
                      <a:lnTo>
                        <a:pt x="44" y="135"/>
                      </a:lnTo>
                      <a:lnTo>
                        <a:pt x="50" y="136"/>
                      </a:lnTo>
                      <a:lnTo>
                        <a:pt x="54" y="137"/>
                      </a:lnTo>
                      <a:lnTo>
                        <a:pt x="60" y="137"/>
                      </a:lnTo>
                      <a:lnTo>
                        <a:pt x="64" y="137"/>
                      </a:lnTo>
                      <a:lnTo>
                        <a:pt x="70" y="136"/>
                      </a:lnTo>
                      <a:lnTo>
                        <a:pt x="74" y="135"/>
                      </a:lnTo>
                      <a:lnTo>
                        <a:pt x="79" y="134"/>
                      </a:lnTo>
                      <a:lnTo>
                        <a:pt x="84" y="131"/>
                      </a:lnTo>
                      <a:lnTo>
                        <a:pt x="89" y="129"/>
                      </a:lnTo>
                      <a:lnTo>
                        <a:pt x="93" y="127"/>
                      </a:lnTo>
                      <a:lnTo>
                        <a:pt x="96" y="124"/>
                      </a:lnTo>
                      <a:lnTo>
                        <a:pt x="101" y="119"/>
                      </a:lnTo>
                      <a:lnTo>
                        <a:pt x="104" y="116"/>
                      </a:lnTo>
                      <a:lnTo>
                        <a:pt x="107" y="112"/>
                      </a:lnTo>
                      <a:lnTo>
                        <a:pt x="111" y="107"/>
                      </a:lnTo>
                      <a:lnTo>
                        <a:pt x="113" y="103"/>
                      </a:lnTo>
                      <a:lnTo>
                        <a:pt x="115" y="97"/>
                      </a:lnTo>
                      <a:lnTo>
                        <a:pt x="117" y="92"/>
                      </a:lnTo>
                      <a:lnTo>
                        <a:pt x="118" y="86"/>
                      </a:lnTo>
                      <a:lnTo>
                        <a:pt x="119" y="82"/>
                      </a:lnTo>
                      <a:lnTo>
                        <a:pt x="121" y="76"/>
                      </a:lnTo>
                      <a:lnTo>
                        <a:pt x="121" y="69"/>
                      </a:lnTo>
                      <a:lnTo>
                        <a:pt x="121" y="68"/>
                      </a:lnTo>
                      <a:close/>
                    </a:path>
                  </a:pathLst>
                </a:custGeom>
                <a:solidFill>
                  <a:srgbClr val="52525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 sz="1100"/>
                </a:p>
              </p:txBody>
            </p:sp>
            <p:sp>
              <p:nvSpPr>
                <p:cNvPr id="82" name="Freeform 600"/>
                <p:cNvSpPr>
                  <a:spLocks/>
                </p:cNvSpPr>
                <p:nvPr/>
              </p:nvSpPr>
              <p:spPr bwMode="auto">
                <a:xfrm>
                  <a:off x="1106" y="3168"/>
                  <a:ext cx="60" cy="68"/>
                </a:xfrm>
                <a:custGeom>
                  <a:avLst/>
                  <a:gdLst>
                    <a:gd name="T0" fmla="*/ 0 w 121"/>
                    <a:gd name="T1" fmla="*/ 0 h 137"/>
                    <a:gd name="T2" fmla="*/ 0 w 121"/>
                    <a:gd name="T3" fmla="*/ 0 h 137"/>
                    <a:gd name="T4" fmla="*/ 0 w 121"/>
                    <a:gd name="T5" fmla="*/ 0 h 137"/>
                    <a:gd name="T6" fmla="*/ 0 w 121"/>
                    <a:gd name="T7" fmla="*/ 0 h 137"/>
                    <a:gd name="T8" fmla="*/ 0 w 121"/>
                    <a:gd name="T9" fmla="*/ 0 h 137"/>
                    <a:gd name="T10" fmla="*/ 0 w 121"/>
                    <a:gd name="T11" fmla="*/ 0 h 137"/>
                    <a:gd name="T12" fmla="*/ 0 w 121"/>
                    <a:gd name="T13" fmla="*/ 0 h 137"/>
                    <a:gd name="T14" fmla="*/ 0 w 121"/>
                    <a:gd name="T15" fmla="*/ 0 h 137"/>
                    <a:gd name="T16" fmla="*/ 0 w 121"/>
                    <a:gd name="T17" fmla="*/ 0 h 137"/>
                    <a:gd name="T18" fmla="*/ 0 w 121"/>
                    <a:gd name="T19" fmla="*/ 0 h 137"/>
                    <a:gd name="T20" fmla="*/ 0 w 121"/>
                    <a:gd name="T21" fmla="*/ 0 h 137"/>
                    <a:gd name="T22" fmla="*/ 0 w 121"/>
                    <a:gd name="T23" fmla="*/ 0 h 137"/>
                    <a:gd name="T24" fmla="*/ 0 w 121"/>
                    <a:gd name="T25" fmla="*/ 0 h 137"/>
                    <a:gd name="T26" fmla="*/ 0 w 121"/>
                    <a:gd name="T27" fmla="*/ 0 h 137"/>
                    <a:gd name="T28" fmla="*/ 0 w 121"/>
                    <a:gd name="T29" fmla="*/ 0 h 137"/>
                    <a:gd name="T30" fmla="*/ 0 w 121"/>
                    <a:gd name="T31" fmla="*/ 0 h 137"/>
                    <a:gd name="T32" fmla="*/ 0 w 121"/>
                    <a:gd name="T33" fmla="*/ 0 h 137"/>
                    <a:gd name="T34" fmla="*/ 0 w 121"/>
                    <a:gd name="T35" fmla="*/ 0 h 137"/>
                    <a:gd name="T36" fmla="*/ 0 w 121"/>
                    <a:gd name="T37" fmla="*/ 0 h 137"/>
                    <a:gd name="T38" fmla="*/ 0 w 121"/>
                    <a:gd name="T39" fmla="*/ 0 h 137"/>
                    <a:gd name="T40" fmla="*/ 0 w 121"/>
                    <a:gd name="T41" fmla="*/ 0 h 137"/>
                    <a:gd name="T42" fmla="*/ 0 w 121"/>
                    <a:gd name="T43" fmla="*/ 0 h 137"/>
                    <a:gd name="T44" fmla="*/ 0 w 121"/>
                    <a:gd name="T45" fmla="*/ 0 h 137"/>
                    <a:gd name="T46" fmla="*/ 0 w 121"/>
                    <a:gd name="T47" fmla="*/ 0 h 137"/>
                    <a:gd name="T48" fmla="*/ 0 w 121"/>
                    <a:gd name="T49" fmla="*/ 0 h 137"/>
                    <a:gd name="T50" fmla="*/ 0 w 121"/>
                    <a:gd name="T51" fmla="*/ 0 h 137"/>
                    <a:gd name="T52" fmla="*/ 0 w 121"/>
                    <a:gd name="T53" fmla="*/ 0 h 137"/>
                    <a:gd name="T54" fmla="*/ 0 w 121"/>
                    <a:gd name="T55" fmla="*/ 0 h 137"/>
                    <a:gd name="T56" fmla="*/ 0 w 121"/>
                    <a:gd name="T57" fmla="*/ 0 h 137"/>
                    <a:gd name="T58" fmla="*/ 0 w 121"/>
                    <a:gd name="T59" fmla="*/ 0 h 137"/>
                    <a:gd name="T60" fmla="*/ 0 w 121"/>
                    <a:gd name="T61" fmla="*/ 0 h 137"/>
                    <a:gd name="T62" fmla="*/ 0 w 121"/>
                    <a:gd name="T63" fmla="*/ 0 h 137"/>
                    <a:gd name="T64" fmla="*/ 0 w 121"/>
                    <a:gd name="T65" fmla="*/ 0 h 137"/>
                    <a:gd name="T66" fmla="*/ 0 w 121"/>
                    <a:gd name="T67" fmla="*/ 0 h 137"/>
                    <a:gd name="T68" fmla="*/ 0 w 121"/>
                    <a:gd name="T69" fmla="*/ 0 h 137"/>
                    <a:gd name="T70" fmla="*/ 0 w 121"/>
                    <a:gd name="T71" fmla="*/ 0 h 137"/>
                    <a:gd name="T72" fmla="*/ 0 w 121"/>
                    <a:gd name="T73" fmla="*/ 0 h 137"/>
                    <a:gd name="T74" fmla="*/ 0 w 121"/>
                    <a:gd name="T75" fmla="*/ 0 h 137"/>
                    <a:gd name="T76" fmla="*/ 0 w 121"/>
                    <a:gd name="T77" fmla="*/ 0 h 137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121"/>
                    <a:gd name="T118" fmla="*/ 0 h 137"/>
                    <a:gd name="T119" fmla="*/ 121 w 121"/>
                    <a:gd name="T120" fmla="*/ 137 h 137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121" h="137">
                      <a:moveTo>
                        <a:pt x="121" y="68"/>
                      </a:moveTo>
                      <a:lnTo>
                        <a:pt x="121" y="63"/>
                      </a:lnTo>
                      <a:lnTo>
                        <a:pt x="121" y="57"/>
                      </a:lnTo>
                      <a:lnTo>
                        <a:pt x="119" y="52"/>
                      </a:lnTo>
                      <a:lnTo>
                        <a:pt x="117" y="46"/>
                      </a:lnTo>
                      <a:lnTo>
                        <a:pt x="116" y="41"/>
                      </a:lnTo>
                      <a:lnTo>
                        <a:pt x="114" y="35"/>
                      </a:lnTo>
                      <a:lnTo>
                        <a:pt x="111" y="31"/>
                      </a:lnTo>
                      <a:lnTo>
                        <a:pt x="108" y="26"/>
                      </a:lnTo>
                      <a:lnTo>
                        <a:pt x="105" y="22"/>
                      </a:lnTo>
                      <a:lnTo>
                        <a:pt x="102" y="17"/>
                      </a:lnTo>
                      <a:lnTo>
                        <a:pt x="97" y="14"/>
                      </a:lnTo>
                      <a:lnTo>
                        <a:pt x="94" y="11"/>
                      </a:lnTo>
                      <a:lnTo>
                        <a:pt x="90" y="7"/>
                      </a:lnTo>
                      <a:lnTo>
                        <a:pt x="85" y="5"/>
                      </a:lnTo>
                      <a:lnTo>
                        <a:pt x="80" y="3"/>
                      </a:lnTo>
                      <a:lnTo>
                        <a:pt x="75" y="2"/>
                      </a:lnTo>
                      <a:lnTo>
                        <a:pt x="71" y="1"/>
                      </a:lnTo>
                      <a:lnTo>
                        <a:pt x="65" y="0"/>
                      </a:lnTo>
                      <a:lnTo>
                        <a:pt x="61" y="0"/>
                      </a:lnTo>
                      <a:lnTo>
                        <a:pt x="55" y="0"/>
                      </a:lnTo>
                      <a:lnTo>
                        <a:pt x="51" y="1"/>
                      </a:lnTo>
                      <a:lnTo>
                        <a:pt x="47" y="1"/>
                      </a:lnTo>
                      <a:lnTo>
                        <a:pt x="41" y="3"/>
                      </a:lnTo>
                      <a:lnTo>
                        <a:pt x="37" y="5"/>
                      </a:lnTo>
                      <a:lnTo>
                        <a:pt x="32" y="7"/>
                      </a:lnTo>
                      <a:lnTo>
                        <a:pt x="28" y="11"/>
                      </a:lnTo>
                      <a:lnTo>
                        <a:pt x="23" y="14"/>
                      </a:lnTo>
                      <a:lnTo>
                        <a:pt x="20" y="17"/>
                      </a:lnTo>
                      <a:lnTo>
                        <a:pt x="17" y="22"/>
                      </a:lnTo>
                      <a:lnTo>
                        <a:pt x="13" y="25"/>
                      </a:lnTo>
                      <a:lnTo>
                        <a:pt x="10" y="30"/>
                      </a:lnTo>
                      <a:lnTo>
                        <a:pt x="8" y="35"/>
                      </a:lnTo>
                      <a:lnTo>
                        <a:pt x="6" y="40"/>
                      </a:lnTo>
                      <a:lnTo>
                        <a:pt x="3" y="45"/>
                      </a:lnTo>
                      <a:lnTo>
                        <a:pt x="2" y="51"/>
                      </a:lnTo>
                      <a:lnTo>
                        <a:pt x="1" y="56"/>
                      </a:lnTo>
                      <a:lnTo>
                        <a:pt x="0" y="62"/>
                      </a:lnTo>
                      <a:lnTo>
                        <a:pt x="0" y="67"/>
                      </a:lnTo>
                      <a:lnTo>
                        <a:pt x="0" y="73"/>
                      </a:lnTo>
                      <a:lnTo>
                        <a:pt x="1" y="78"/>
                      </a:lnTo>
                      <a:lnTo>
                        <a:pt x="1" y="84"/>
                      </a:lnTo>
                      <a:lnTo>
                        <a:pt x="3" y="89"/>
                      </a:lnTo>
                      <a:lnTo>
                        <a:pt x="5" y="95"/>
                      </a:lnTo>
                      <a:lnTo>
                        <a:pt x="7" y="100"/>
                      </a:lnTo>
                      <a:lnTo>
                        <a:pt x="9" y="105"/>
                      </a:lnTo>
                      <a:lnTo>
                        <a:pt x="12" y="109"/>
                      </a:lnTo>
                      <a:lnTo>
                        <a:pt x="16" y="114"/>
                      </a:lnTo>
                      <a:lnTo>
                        <a:pt x="19" y="118"/>
                      </a:lnTo>
                      <a:lnTo>
                        <a:pt x="22" y="122"/>
                      </a:lnTo>
                      <a:lnTo>
                        <a:pt x="27" y="125"/>
                      </a:lnTo>
                      <a:lnTo>
                        <a:pt x="31" y="128"/>
                      </a:lnTo>
                      <a:lnTo>
                        <a:pt x="35" y="130"/>
                      </a:lnTo>
                      <a:lnTo>
                        <a:pt x="40" y="133"/>
                      </a:lnTo>
                      <a:lnTo>
                        <a:pt x="44" y="135"/>
                      </a:lnTo>
                      <a:lnTo>
                        <a:pt x="50" y="136"/>
                      </a:lnTo>
                      <a:lnTo>
                        <a:pt x="54" y="137"/>
                      </a:lnTo>
                      <a:lnTo>
                        <a:pt x="60" y="137"/>
                      </a:lnTo>
                      <a:lnTo>
                        <a:pt x="64" y="137"/>
                      </a:lnTo>
                      <a:lnTo>
                        <a:pt x="70" y="136"/>
                      </a:lnTo>
                      <a:lnTo>
                        <a:pt x="74" y="135"/>
                      </a:lnTo>
                      <a:lnTo>
                        <a:pt x="79" y="134"/>
                      </a:lnTo>
                      <a:lnTo>
                        <a:pt x="84" y="131"/>
                      </a:lnTo>
                      <a:lnTo>
                        <a:pt x="89" y="129"/>
                      </a:lnTo>
                      <a:lnTo>
                        <a:pt x="93" y="127"/>
                      </a:lnTo>
                      <a:lnTo>
                        <a:pt x="96" y="124"/>
                      </a:lnTo>
                      <a:lnTo>
                        <a:pt x="101" y="119"/>
                      </a:lnTo>
                      <a:lnTo>
                        <a:pt x="104" y="116"/>
                      </a:lnTo>
                      <a:lnTo>
                        <a:pt x="107" y="112"/>
                      </a:lnTo>
                      <a:lnTo>
                        <a:pt x="111" y="107"/>
                      </a:lnTo>
                      <a:lnTo>
                        <a:pt x="113" y="103"/>
                      </a:lnTo>
                      <a:lnTo>
                        <a:pt x="115" y="97"/>
                      </a:lnTo>
                      <a:lnTo>
                        <a:pt x="117" y="92"/>
                      </a:lnTo>
                      <a:lnTo>
                        <a:pt x="118" y="86"/>
                      </a:lnTo>
                      <a:lnTo>
                        <a:pt x="119" y="82"/>
                      </a:lnTo>
                      <a:lnTo>
                        <a:pt x="121" y="76"/>
                      </a:lnTo>
                      <a:lnTo>
                        <a:pt x="121" y="69"/>
                      </a:lnTo>
                      <a:lnTo>
                        <a:pt x="121" y="68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 sz="1100"/>
                </a:p>
              </p:txBody>
            </p:sp>
            <p:sp>
              <p:nvSpPr>
                <p:cNvPr id="83" name="Freeform 601"/>
                <p:cNvSpPr>
                  <a:spLocks/>
                </p:cNvSpPr>
                <p:nvPr/>
              </p:nvSpPr>
              <p:spPr bwMode="auto">
                <a:xfrm>
                  <a:off x="1219" y="3070"/>
                  <a:ext cx="23" cy="20"/>
                </a:xfrm>
                <a:custGeom>
                  <a:avLst/>
                  <a:gdLst>
                    <a:gd name="T0" fmla="*/ 0 w 46"/>
                    <a:gd name="T1" fmla="*/ 1 h 40"/>
                    <a:gd name="T2" fmla="*/ 1 w 46"/>
                    <a:gd name="T3" fmla="*/ 1 h 40"/>
                    <a:gd name="T4" fmla="*/ 1 w 46"/>
                    <a:gd name="T5" fmla="*/ 0 h 40"/>
                    <a:gd name="T6" fmla="*/ 0 60000 65536"/>
                    <a:gd name="T7" fmla="*/ 0 60000 65536"/>
                    <a:gd name="T8" fmla="*/ 0 60000 65536"/>
                    <a:gd name="T9" fmla="*/ 0 w 46"/>
                    <a:gd name="T10" fmla="*/ 0 h 40"/>
                    <a:gd name="T11" fmla="*/ 46 w 46"/>
                    <a:gd name="T12" fmla="*/ 40 h 4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6" h="40">
                      <a:moveTo>
                        <a:pt x="0" y="40"/>
                      </a:moveTo>
                      <a:lnTo>
                        <a:pt x="46" y="12"/>
                      </a:lnTo>
                      <a:lnTo>
                        <a:pt x="4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 sz="1100"/>
                </a:p>
              </p:txBody>
            </p:sp>
            <p:sp>
              <p:nvSpPr>
                <p:cNvPr id="84" name="Freeform 602"/>
                <p:cNvSpPr>
                  <a:spLocks/>
                </p:cNvSpPr>
                <p:nvPr/>
              </p:nvSpPr>
              <p:spPr bwMode="auto">
                <a:xfrm>
                  <a:off x="1089" y="3144"/>
                  <a:ext cx="202" cy="35"/>
                </a:xfrm>
                <a:custGeom>
                  <a:avLst/>
                  <a:gdLst>
                    <a:gd name="T0" fmla="*/ 1 w 403"/>
                    <a:gd name="T1" fmla="*/ 1 h 70"/>
                    <a:gd name="T2" fmla="*/ 1 w 403"/>
                    <a:gd name="T3" fmla="*/ 1 h 70"/>
                    <a:gd name="T4" fmla="*/ 1 w 403"/>
                    <a:gd name="T5" fmla="*/ 1 h 70"/>
                    <a:gd name="T6" fmla="*/ 0 w 403"/>
                    <a:gd name="T7" fmla="*/ 1 h 70"/>
                    <a:gd name="T8" fmla="*/ 1 w 403"/>
                    <a:gd name="T9" fmla="*/ 1 h 70"/>
                    <a:gd name="T10" fmla="*/ 1 w 403"/>
                    <a:gd name="T11" fmla="*/ 0 h 70"/>
                    <a:gd name="T12" fmla="*/ 1 w 403"/>
                    <a:gd name="T13" fmla="*/ 1 h 7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03"/>
                    <a:gd name="T22" fmla="*/ 0 h 70"/>
                    <a:gd name="T23" fmla="*/ 403 w 403"/>
                    <a:gd name="T24" fmla="*/ 70 h 7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03" h="70">
                      <a:moveTo>
                        <a:pt x="403" y="18"/>
                      </a:moveTo>
                      <a:lnTo>
                        <a:pt x="323" y="70"/>
                      </a:lnTo>
                      <a:lnTo>
                        <a:pt x="1" y="70"/>
                      </a:lnTo>
                      <a:lnTo>
                        <a:pt x="0" y="47"/>
                      </a:lnTo>
                      <a:lnTo>
                        <a:pt x="272" y="47"/>
                      </a:lnTo>
                      <a:lnTo>
                        <a:pt x="398" y="0"/>
                      </a:lnTo>
                      <a:lnTo>
                        <a:pt x="403" y="18"/>
                      </a:lnTo>
                      <a:close/>
                    </a:path>
                  </a:pathLst>
                </a:custGeom>
                <a:solidFill>
                  <a:srgbClr val="FFD4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 sz="1100"/>
                </a:p>
              </p:txBody>
            </p:sp>
            <p:sp>
              <p:nvSpPr>
                <p:cNvPr id="85" name="Freeform 603"/>
                <p:cNvSpPr>
                  <a:spLocks/>
                </p:cNvSpPr>
                <p:nvPr/>
              </p:nvSpPr>
              <p:spPr bwMode="auto">
                <a:xfrm>
                  <a:off x="1089" y="3144"/>
                  <a:ext cx="202" cy="35"/>
                </a:xfrm>
                <a:custGeom>
                  <a:avLst/>
                  <a:gdLst>
                    <a:gd name="T0" fmla="*/ 1 w 403"/>
                    <a:gd name="T1" fmla="*/ 1 h 70"/>
                    <a:gd name="T2" fmla="*/ 1 w 403"/>
                    <a:gd name="T3" fmla="*/ 1 h 70"/>
                    <a:gd name="T4" fmla="*/ 1 w 403"/>
                    <a:gd name="T5" fmla="*/ 1 h 70"/>
                    <a:gd name="T6" fmla="*/ 0 w 403"/>
                    <a:gd name="T7" fmla="*/ 1 h 70"/>
                    <a:gd name="T8" fmla="*/ 1 w 403"/>
                    <a:gd name="T9" fmla="*/ 1 h 70"/>
                    <a:gd name="T10" fmla="*/ 1 w 403"/>
                    <a:gd name="T11" fmla="*/ 0 h 70"/>
                    <a:gd name="T12" fmla="*/ 1 w 403"/>
                    <a:gd name="T13" fmla="*/ 1 h 7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03"/>
                    <a:gd name="T22" fmla="*/ 0 h 70"/>
                    <a:gd name="T23" fmla="*/ 403 w 403"/>
                    <a:gd name="T24" fmla="*/ 70 h 7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03" h="70">
                      <a:moveTo>
                        <a:pt x="403" y="18"/>
                      </a:moveTo>
                      <a:lnTo>
                        <a:pt x="323" y="70"/>
                      </a:lnTo>
                      <a:lnTo>
                        <a:pt x="1" y="70"/>
                      </a:lnTo>
                      <a:lnTo>
                        <a:pt x="0" y="47"/>
                      </a:lnTo>
                      <a:lnTo>
                        <a:pt x="272" y="47"/>
                      </a:lnTo>
                      <a:lnTo>
                        <a:pt x="398" y="0"/>
                      </a:lnTo>
                      <a:lnTo>
                        <a:pt x="403" y="18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 sz="1100"/>
                </a:p>
              </p:txBody>
            </p:sp>
            <p:sp>
              <p:nvSpPr>
                <p:cNvPr id="86" name="Freeform 604"/>
                <p:cNvSpPr>
                  <a:spLocks/>
                </p:cNvSpPr>
                <p:nvPr/>
              </p:nvSpPr>
              <p:spPr bwMode="auto">
                <a:xfrm>
                  <a:off x="1092" y="3179"/>
                  <a:ext cx="17" cy="29"/>
                </a:xfrm>
                <a:custGeom>
                  <a:avLst/>
                  <a:gdLst>
                    <a:gd name="T0" fmla="*/ 1 w 32"/>
                    <a:gd name="T1" fmla="*/ 0 h 58"/>
                    <a:gd name="T2" fmla="*/ 1 w 32"/>
                    <a:gd name="T3" fmla="*/ 0 h 58"/>
                    <a:gd name="T4" fmla="*/ 1 w 32"/>
                    <a:gd name="T5" fmla="*/ 1 h 58"/>
                    <a:gd name="T6" fmla="*/ 0 w 32"/>
                    <a:gd name="T7" fmla="*/ 1 h 58"/>
                    <a:gd name="T8" fmla="*/ 0 w 32"/>
                    <a:gd name="T9" fmla="*/ 0 h 58"/>
                    <a:gd name="T10" fmla="*/ 1 w 32"/>
                    <a:gd name="T11" fmla="*/ 0 h 5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2"/>
                    <a:gd name="T19" fmla="*/ 0 h 58"/>
                    <a:gd name="T20" fmla="*/ 32 w 32"/>
                    <a:gd name="T21" fmla="*/ 58 h 5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2" h="58">
                      <a:moveTo>
                        <a:pt x="1" y="0"/>
                      </a:moveTo>
                      <a:lnTo>
                        <a:pt x="32" y="0"/>
                      </a:lnTo>
                      <a:lnTo>
                        <a:pt x="12" y="58"/>
                      </a:lnTo>
                      <a:lnTo>
                        <a:pt x="0" y="58"/>
                      </a:lnTo>
                      <a:lnTo>
                        <a:pt x="0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FD4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 sz="1100"/>
                </a:p>
              </p:txBody>
            </p:sp>
            <p:sp>
              <p:nvSpPr>
                <p:cNvPr id="87" name="Freeform 605"/>
                <p:cNvSpPr>
                  <a:spLocks/>
                </p:cNvSpPr>
                <p:nvPr/>
              </p:nvSpPr>
              <p:spPr bwMode="auto">
                <a:xfrm>
                  <a:off x="1092" y="3179"/>
                  <a:ext cx="17" cy="29"/>
                </a:xfrm>
                <a:custGeom>
                  <a:avLst/>
                  <a:gdLst>
                    <a:gd name="T0" fmla="*/ 1 w 32"/>
                    <a:gd name="T1" fmla="*/ 0 h 58"/>
                    <a:gd name="T2" fmla="*/ 1 w 32"/>
                    <a:gd name="T3" fmla="*/ 0 h 58"/>
                    <a:gd name="T4" fmla="*/ 1 w 32"/>
                    <a:gd name="T5" fmla="*/ 1 h 58"/>
                    <a:gd name="T6" fmla="*/ 0 w 32"/>
                    <a:gd name="T7" fmla="*/ 1 h 58"/>
                    <a:gd name="T8" fmla="*/ 0 w 32"/>
                    <a:gd name="T9" fmla="*/ 0 h 58"/>
                    <a:gd name="T10" fmla="*/ 1 w 32"/>
                    <a:gd name="T11" fmla="*/ 0 h 5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2"/>
                    <a:gd name="T19" fmla="*/ 0 h 58"/>
                    <a:gd name="T20" fmla="*/ 32 w 32"/>
                    <a:gd name="T21" fmla="*/ 58 h 5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2" h="58">
                      <a:moveTo>
                        <a:pt x="1" y="0"/>
                      </a:moveTo>
                      <a:lnTo>
                        <a:pt x="32" y="0"/>
                      </a:lnTo>
                      <a:lnTo>
                        <a:pt x="12" y="58"/>
                      </a:lnTo>
                      <a:lnTo>
                        <a:pt x="0" y="58"/>
                      </a:ln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 sz="1100"/>
                </a:p>
              </p:txBody>
            </p:sp>
            <p:sp>
              <p:nvSpPr>
                <p:cNvPr id="88" name="Freeform 606"/>
                <p:cNvSpPr>
                  <a:spLocks/>
                </p:cNvSpPr>
                <p:nvPr/>
              </p:nvSpPr>
              <p:spPr bwMode="auto">
                <a:xfrm>
                  <a:off x="1166" y="3179"/>
                  <a:ext cx="77" cy="33"/>
                </a:xfrm>
                <a:custGeom>
                  <a:avLst/>
                  <a:gdLst>
                    <a:gd name="T0" fmla="*/ 0 w 154"/>
                    <a:gd name="T1" fmla="*/ 0 h 63"/>
                    <a:gd name="T2" fmla="*/ 1 w 154"/>
                    <a:gd name="T3" fmla="*/ 1 h 63"/>
                    <a:gd name="T4" fmla="*/ 1 w 154"/>
                    <a:gd name="T5" fmla="*/ 1 h 63"/>
                    <a:gd name="T6" fmla="*/ 1 w 154"/>
                    <a:gd name="T7" fmla="*/ 0 h 63"/>
                    <a:gd name="T8" fmla="*/ 0 w 15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4"/>
                    <a:gd name="T16" fmla="*/ 0 h 63"/>
                    <a:gd name="T17" fmla="*/ 154 w 15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4" h="63">
                      <a:moveTo>
                        <a:pt x="0" y="0"/>
                      </a:moveTo>
                      <a:lnTo>
                        <a:pt x="21" y="63"/>
                      </a:lnTo>
                      <a:lnTo>
                        <a:pt x="130" y="63"/>
                      </a:lnTo>
                      <a:lnTo>
                        <a:pt x="154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D4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 sz="1100"/>
                </a:p>
              </p:txBody>
            </p:sp>
            <p:sp>
              <p:nvSpPr>
                <p:cNvPr id="89" name="Freeform 607"/>
                <p:cNvSpPr>
                  <a:spLocks/>
                </p:cNvSpPr>
                <p:nvPr/>
              </p:nvSpPr>
              <p:spPr bwMode="auto">
                <a:xfrm>
                  <a:off x="1166" y="3179"/>
                  <a:ext cx="77" cy="33"/>
                </a:xfrm>
                <a:custGeom>
                  <a:avLst/>
                  <a:gdLst>
                    <a:gd name="T0" fmla="*/ 0 w 154"/>
                    <a:gd name="T1" fmla="*/ 0 h 63"/>
                    <a:gd name="T2" fmla="*/ 1 w 154"/>
                    <a:gd name="T3" fmla="*/ 1 h 63"/>
                    <a:gd name="T4" fmla="*/ 1 w 154"/>
                    <a:gd name="T5" fmla="*/ 1 h 63"/>
                    <a:gd name="T6" fmla="*/ 1 w 154"/>
                    <a:gd name="T7" fmla="*/ 0 h 63"/>
                    <a:gd name="T8" fmla="*/ 0 w 15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4"/>
                    <a:gd name="T16" fmla="*/ 0 h 63"/>
                    <a:gd name="T17" fmla="*/ 154 w 15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4" h="63">
                      <a:moveTo>
                        <a:pt x="0" y="0"/>
                      </a:moveTo>
                      <a:lnTo>
                        <a:pt x="21" y="63"/>
                      </a:lnTo>
                      <a:lnTo>
                        <a:pt x="130" y="63"/>
                      </a:lnTo>
                      <a:lnTo>
                        <a:pt x="154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 sz="1100"/>
                </a:p>
              </p:txBody>
            </p:sp>
            <p:sp>
              <p:nvSpPr>
                <p:cNvPr id="90" name="Freeform 608"/>
                <p:cNvSpPr>
                  <a:spLocks/>
                </p:cNvSpPr>
                <p:nvPr/>
              </p:nvSpPr>
              <p:spPr bwMode="auto">
                <a:xfrm>
                  <a:off x="1089" y="3113"/>
                  <a:ext cx="137" cy="55"/>
                </a:xfrm>
                <a:custGeom>
                  <a:avLst/>
                  <a:gdLst>
                    <a:gd name="T0" fmla="*/ 0 w 272"/>
                    <a:gd name="T1" fmla="*/ 0 h 111"/>
                    <a:gd name="T2" fmla="*/ 1 w 272"/>
                    <a:gd name="T3" fmla="*/ 0 h 111"/>
                    <a:gd name="T4" fmla="*/ 1 w 272"/>
                    <a:gd name="T5" fmla="*/ 0 h 111"/>
                    <a:gd name="T6" fmla="*/ 1 w 272"/>
                    <a:gd name="T7" fmla="*/ 0 h 111"/>
                    <a:gd name="T8" fmla="*/ 0 w 272"/>
                    <a:gd name="T9" fmla="*/ 0 h 1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72"/>
                    <a:gd name="T16" fmla="*/ 0 h 111"/>
                    <a:gd name="T17" fmla="*/ 272 w 272"/>
                    <a:gd name="T18" fmla="*/ 111 h 1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72" h="111">
                      <a:moveTo>
                        <a:pt x="0" y="111"/>
                      </a:moveTo>
                      <a:lnTo>
                        <a:pt x="30" y="0"/>
                      </a:lnTo>
                      <a:lnTo>
                        <a:pt x="271" y="0"/>
                      </a:lnTo>
                      <a:lnTo>
                        <a:pt x="272" y="111"/>
                      </a:lnTo>
                      <a:lnTo>
                        <a:pt x="0" y="111"/>
                      </a:lnTo>
                      <a:close/>
                    </a:path>
                  </a:pathLst>
                </a:custGeom>
                <a:solidFill>
                  <a:srgbClr val="FFD4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 sz="1100"/>
                </a:p>
              </p:txBody>
            </p:sp>
            <p:sp>
              <p:nvSpPr>
                <p:cNvPr id="91" name="Freeform 609"/>
                <p:cNvSpPr>
                  <a:spLocks/>
                </p:cNvSpPr>
                <p:nvPr/>
              </p:nvSpPr>
              <p:spPr bwMode="auto">
                <a:xfrm>
                  <a:off x="1089" y="3113"/>
                  <a:ext cx="137" cy="55"/>
                </a:xfrm>
                <a:custGeom>
                  <a:avLst/>
                  <a:gdLst>
                    <a:gd name="T0" fmla="*/ 0 w 272"/>
                    <a:gd name="T1" fmla="*/ 0 h 111"/>
                    <a:gd name="T2" fmla="*/ 1 w 272"/>
                    <a:gd name="T3" fmla="*/ 0 h 111"/>
                    <a:gd name="T4" fmla="*/ 1 w 272"/>
                    <a:gd name="T5" fmla="*/ 0 h 111"/>
                    <a:gd name="T6" fmla="*/ 1 w 272"/>
                    <a:gd name="T7" fmla="*/ 0 h 111"/>
                    <a:gd name="T8" fmla="*/ 0 w 272"/>
                    <a:gd name="T9" fmla="*/ 0 h 1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72"/>
                    <a:gd name="T16" fmla="*/ 0 h 111"/>
                    <a:gd name="T17" fmla="*/ 272 w 272"/>
                    <a:gd name="T18" fmla="*/ 111 h 1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72" h="111">
                      <a:moveTo>
                        <a:pt x="0" y="111"/>
                      </a:moveTo>
                      <a:lnTo>
                        <a:pt x="30" y="0"/>
                      </a:lnTo>
                      <a:lnTo>
                        <a:pt x="271" y="0"/>
                      </a:lnTo>
                      <a:lnTo>
                        <a:pt x="272" y="111"/>
                      </a:lnTo>
                      <a:lnTo>
                        <a:pt x="0" y="111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 sz="1100"/>
                </a:p>
              </p:txBody>
            </p:sp>
            <p:sp>
              <p:nvSpPr>
                <p:cNvPr id="92" name="Line 610"/>
                <p:cNvSpPr>
                  <a:spLocks noChangeShapeType="1"/>
                </p:cNvSpPr>
                <p:nvPr/>
              </p:nvSpPr>
              <p:spPr bwMode="auto">
                <a:xfrm>
                  <a:off x="1121" y="3113"/>
                  <a:ext cx="1" cy="5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 sz="1100"/>
                </a:p>
              </p:txBody>
            </p:sp>
            <p:sp>
              <p:nvSpPr>
                <p:cNvPr id="93" name="Freeform 611"/>
                <p:cNvSpPr>
                  <a:spLocks/>
                </p:cNvSpPr>
                <p:nvPr/>
              </p:nvSpPr>
              <p:spPr bwMode="auto">
                <a:xfrm>
                  <a:off x="1089" y="3152"/>
                  <a:ext cx="135" cy="16"/>
                </a:xfrm>
                <a:custGeom>
                  <a:avLst/>
                  <a:gdLst>
                    <a:gd name="T0" fmla="*/ 0 w 271"/>
                    <a:gd name="T1" fmla="*/ 1 h 32"/>
                    <a:gd name="T2" fmla="*/ 0 w 271"/>
                    <a:gd name="T3" fmla="*/ 1 h 32"/>
                    <a:gd name="T4" fmla="*/ 0 w 271"/>
                    <a:gd name="T5" fmla="*/ 0 h 32"/>
                    <a:gd name="T6" fmla="*/ 0 w 271"/>
                    <a:gd name="T7" fmla="*/ 0 h 32"/>
                    <a:gd name="T8" fmla="*/ 0 w 271"/>
                    <a:gd name="T9" fmla="*/ 1 h 32"/>
                    <a:gd name="T10" fmla="*/ 0 w 271"/>
                    <a:gd name="T11" fmla="*/ 1 h 3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71"/>
                    <a:gd name="T19" fmla="*/ 0 h 32"/>
                    <a:gd name="T20" fmla="*/ 271 w 271"/>
                    <a:gd name="T21" fmla="*/ 32 h 3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71" h="32">
                      <a:moveTo>
                        <a:pt x="2" y="29"/>
                      </a:moveTo>
                      <a:lnTo>
                        <a:pt x="271" y="29"/>
                      </a:lnTo>
                      <a:lnTo>
                        <a:pt x="271" y="0"/>
                      </a:lnTo>
                      <a:lnTo>
                        <a:pt x="10" y="0"/>
                      </a:lnTo>
                      <a:lnTo>
                        <a:pt x="0" y="32"/>
                      </a:lnTo>
                      <a:lnTo>
                        <a:pt x="2" y="2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 sz="1100"/>
                </a:p>
              </p:txBody>
            </p:sp>
            <p:sp>
              <p:nvSpPr>
                <p:cNvPr id="94" name="Freeform 612"/>
                <p:cNvSpPr>
                  <a:spLocks/>
                </p:cNvSpPr>
                <p:nvPr/>
              </p:nvSpPr>
              <p:spPr bwMode="auto">
                <a:xfrm>
                  <a:off x="1089" y="3152"/>
                  <a:ext cx="135" cy="16"/>
                </a:xfrm>
                <a:custGeom>
                  <a:avLst/>
                  <a:gdLst>
                    <a:gd name="T0" fmla="*/ 0 w 271"/>
                    <a:gd name="T1" fmla="*/ 1 h 32"/>
                    <a:gd name="T2" fmla="*/ 0 w 271"/>
                    <a:gd name="T3" fmla="*/ 1 h 32"/>
                    <a:gd name="T4" fmla="*/ 0 w 271"/>
                    <a:gd name="T5" fmla="*/ 0 h 32"/>
                    <a:gd name="T6" fmla="*/ 0 w 271"/>
                    <a:gd name="T7" fmla="*/ 0 h 32"/>
                    <a:gd name="T8" fmla="*/ 0 w 271"/>
                    <a:gd name="T9" fmla="*/ 1 h 32"/>
                    <a:gd name="T10" fmla="*/ 0 w 271"/>
                    <a:gd name="T11" fmla="*/ 1 h 3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71"/>
                    <a:gd name="T19" fmla="*/ 0 h 32"/>
                    <a:gd name="T20" fmla="*/ 271 w 271"/>
                    <a:gd name="T21" fmla="*/ 32 h 3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71" h="32">
                      <a:moveTo>
                        <a:pt x="2" y="29"/>
                      </a:moveTo>
                      <a:lnTo>
                        <a:pt x="271" y="29"/>
                      </a:lnTo>
                      <a:lnTo>
                        <a:pt x="271" y="0"/>
                      </a:lnTo>
                      <a:lnTo>
                        <a:pt x="10" y="0"/>
                      </a:lnTo>
                      <a:lnTo>
                        <a:pt x="0" y="32"/>
                      </a:lnTo>
                      <a:lnTo>
                        <a:pt x="2" y="29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 sz="1100"/>
                </a:p>
              </p:txBody>
            </p:sp>
            <p:sp>
              <p:nvSpPr>
                <p:cNvPr id="95" name="Freeform 613"/>
                <p:cNvSpPr>
                  <a:spLocks/>
                </p:cNvSpPr>
                <p:nvPr/>
              </p:nvSpPr>
              <p:spPr bwMode="auto">
                <a:xfrm>
                  <a:off x="1157" y="3063"/>
                  <a:ext cx="26" cy="49"/>
                </a:xfrm>
                <a:custGeom>
                  <a:avLst/>
                  <a:gdLst>
                    <a:gd name="T0" fmla="*/ 0 w 52"/>
                    <a:gd name="T1" fmla="*/ 1 h 98"/>
                    <a:gd name="T2" fmla="*/ 1 w 52"/>
                    <a:gd name="T3" fmla="*/ 0 h 98"/>
                    <a:gd name="T4" fmla="*/ 1 w 52"/>
                    <a:gd name="T5" fmla="*/ 1 h 98"/>
                    <a:gd name="T6" fmla="*/ 1 w 52"/>
                    <a:gd name="T7" fmla="*/ 1 h 98"/>
                    <a:gd name="T8" fmla="*/ 0 w 52"/>
                    <a:gd name="T9" fmla="*/ 1 h 98"/>
                    <a:gd name="T10" fmla="*/ 0 w 52"/>
                    <a:gd name="T11" fmla="*/ 1 h 9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2"/>
                    <a:gd name="T19" fmla="*/ 0 h 98"/>
                    <a:gd name="T20" fmla="*/ 52 w 52"/>
                    <a:gd name="T21" fmla="*/ 98 h 9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2" h="98">
                      <a:moveTo>
                        <a:pt x="0" y="11"/>
                      </a:moveTo>
                      <a:lnTo>
                        <a:pt x="20" y="0"/>
                      </a:lnTo>
                      <a:lnTo>
                        <a:pt x="52" y="75"/>
                      </a:lnTo>
                      <a:lnTo>
                        <a:pt x="34" y="98"/>
                      </a:lnTo>
                      <a:lnTo>
                        <a:pt x="0" y="13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 sz="1100"/>
                </a:p>
              </p:txBody>
            </p:sp>
            <p:sp>
              <p:nvSpPr>
                <p:cNvPr id="96" name="Freeform 614"/>
                <p:cNvSpPr>
                  <a:spLocks/>
                </p:cNvSpPr>
                <p:nvPr/>
              </p:nvSpPr>
              <p:spPr bwMode="auto">
                <a:xfrm>
                  <a:off x="1157" y="3063"/>
                  <a:ext cx="26" cy="49"/>
                </a:xfrm>
                <a:custGeom>
                  <a:avLst/>
                  <a:gdLst>
                    <a:gd name="T0" fmla="*/ 0 w 52"/>
                    <a:gd name="T1" fmla="*/ 1 h 98"/>
                    <a:gd name="T2" fmla="*/ 1 w 52"/>
                    <a:gd name="T3" fmla="*/ 0 h 98"/>
                    <a:gd name="T4" fmla="*/ 1 w 52"/>
                    <a:gd name="T5" fmla="*/ 1 h 98"/>
                    <a:gd name="T6" fmla="*/ 1 w 52"/>
                    <a:gd name="T7" fmla="*/ 1 h 98"/>
                    <a:gd name="T8" fmla="*/ 0 w 52"/>
                    <a:gd name="T9" fmla="*/ 1 h 98"/>
                    <a:gd name="T10" fmla="*/ 0 w 52"/>
                    <a:gd name="T11" fmla="*/ 1 h 9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2"/>
                    <a:gd name="T19" fmla="*/ 0 h 98"/>
                    <a:gd name="T20" fmla="*/ 52 w 52"/>
                    <a:gd name="T21" fmla="*/ 98 h 9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2" h="98">
                      <a:moveTo>
                        <a:pt x="0" y="11"/>
                      </a:moveTo>
                      <a:lnTo>
                        <a:pt x="20" y="0"/>
                      </a:lnTo>
                      <a:lnTo>
                        <a:pt x="52" y="75"/>
                      </a:lnTo>
                      <a:lnTo>
                        <a:pt x="34" y="98"/>
                      </a:lnTo>
                      <a:lnTo>
                        <a:pt x="0" y="13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 sz="1100"/>
                </a:p>
              </p:txBody>
            </p:sp>
            <p:sp>
              <p:nvSpPr>
                <p:cNvPr id="97" name="Freeform 615"/>
                <p:cNvSpPr>
                  <a:spLocks/>
                </p:cNvSpPr>
                <p:nvPr/>
              </p:nvSpPr>
              <p:spPr bwMode="auto">
                <a:xfrm>
                  <a:off x="1173" y="3102"/>
                  <a:ext cx="46" cy="10"/>
                </a:xfrm>
                <a:custGeom>
                  <a:avLst/>
                  <a:gdLst>
                    <a:gd name="T0" fmla="*/ 1 w 92"/>
                    <a:gd name="T1" fmla="*/ 0 h 22"/>
                    <a:gd name="T2" fmla="*/ 1 w 92"/>
                    <a:gd name="T3" fmla="*/ 0 h 22"/>
                    <a:gd name="T4" fmla="*/ 1 w 92"/>
                    <a:gd name="T5" fmla="*/ 0 h 22"/>
                    <a:gd name="T6" fmla="*/ 0 w 92"/>
                    <a:gd name="T7" fmla="*/ 0 h 22"/>
                    <a:gd name="T8" fmla="*/ 1 w 92"/>
                    <a:gd name="T9" fmla="*/ 0 h 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2"/>
                    <a:gd name="T16" fmla="*/ 0 h 22"/>
                    <a:gd name="T17" fmla="*/ 92 w 92"/>
                    <a:gd name="T18" fmla="*/ 22 h 2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2" h="22">
                      <a:moveTo>
                        <a:pt x="11" y="0"/>
                      </a:moveTo>
                      <a:lnTo>
                        <a:pt x="92" y="0"/>
                      </a:lnTo>
                      <a:lnTo>
                        <a:pt x="85" y="21"/>
                      </a:lnTo>
                      <a:lnTo>
                        <a:pt x="0" y="22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 sz="1100"/>
                </a:p>
              </p:txBody>
            </p:sp>
            <p:sp>
              <p:nvSpPr>
                <p:cNvPr id="98" name="Freeform 616"/>
                <p:cNvSpPr>
                  <a:spLocks/>
                </p:cNvSpPr>
                <p:nvPr/>
              </p:nvSpPr>
              <p:spPr bwMode="auto">
                <a:xfrm>
                  <a:off x="1173" y="3102"/>
                  <a:ext cx="46" cy="10"/>
                </a:xfrm>
                <a:custGeom>
                  <a:avLst/>
                  <a:gdLst>
                    <a:gd name="T0" fmla="*/ 1 w 92"/>
                    <a:gd name="T1" fmla="*/ 0 h 22"/>
                    <a:gd name="T2" fmla="*/ 1 w 92"/>
                    <a:gd name="T3" fmla="*/ 0 h 22"/>
                    <a:gd name="T4" fmla="*/ 1 w 92"/>
                    <a:gd name="T5" fmla="*/ 0 h 22"/>
                    <a:gd name="T6" fmla="*/ 0 w 92"/>
                    <a:gd name="T7" fmla="*/ 0 h 22"/>
                    <a:gd name="T8" fmla="*/ 1 w 92"/>
                    <a:gd name="T9" fmla="*/ 0 h 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2"/>
                    <a:gd name="T16" fmla="*/ 0 h 22"/>
                    <a:gd name="T17" fmla="*/ 92 w 92"/>
                    <a:gd name="T18" fmla="*/ 22 h 2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2" h="22">
                      <a:moveTo>
                        <a:pt x="11" y="0"/>
                      </a:moveTo>
                      <a:lnTo>
                        <a:pt x="92" y="0"/>
                      </a:lnTo>
                      <a:lnTo>
                        <a:pt x="85" y="21"/>
                      </a:lnTo>
                      <a:lnTo>
                        <a:pt x="0" y="22"/>
                      </a:lnTo>
                      <a:lnTo>
                        <a:pt x="11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 sz="1100"/>
                </a:p>
              </p:txBody>
            </p:sp>
            <p:sp>
              <p:nvSpPr>
                <p:cNvPr id="99" name="Freeform 617"/>
                <p:cNvSpPr>
                  <a:spLocks/>
                </p:cNvSpPr>
                <p:nvPr/>
              </p:nvSpPr>
              <p:spPr bwMode="auto">
                <a:xfrm>
                  <a:off x="1250" y="3083"/>
                  <a:ext cx="38" cy="76"/>
                </a:xfrm>
                <a:custGeom>
                  <a:avLst/>
                  <a:gdLst>
                    <a:gd name="T0" fmla="*/ 1 w 75"/>
                    <a:gd name="T1" fmla="*/ 0 h 154"/>
                    <a:gd name="T2" fmla="*/ 1 w 75"/>
                    <a:gd name="T3" fmla="*/ 0 h 154"/>
                    <a:gd name="T4" fmla="*/ 0 w 75"/>
                    <a:gd name="T5" fmla="*/ 0 h 154"/>
                    <a:gd name="T6" fmla="*/ 0 w 75"/>
                    <a:gd name="T7" fmla="*/ 0 h 154"/>
                    <a:gd name="T8" fmla="*/ 1 w 75"/>
                    <a:gd name="T9" fmla="*/ 0 h 15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"/>
                    <a:gd name="T16" fmla="*/ 0 h 154"/>
                    <a:gd name="T17" fmla="*/ 75 w 75"/>
                    <a:gd name="T18" fmla="*/ 154 h 15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" h="154">
                      <a:moveTo>
                        <a:pt x="29" y="0"/>
                      </a:moveTo>
                      <a:lnTo>
                        <a:pt x="75" y="122"/>
                      </a:lnTo>
                      <a:lnTo>
                        <a:pt x="0" y="154"/>
                      </a:lnTo>
                      <a:lnTo>
                        <a:pt x="0" y="18"/>
                      </a:lnTo>
                      <a:lnTo>
                        <a:pt x="29" y="0"/>
                      </a:lnTo>
                      <a:close/>
                    </a:path>
                  </a:pathLst>
                </a:custGeom>
                <a:solidFill>
                  <a:srgbClr val="7A7A7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 sz="1100"/>
                </a:p>
              </p:txBody>
            </p:sp>
            <p:sp>
              <p:nvSpPr>
                <p:cNvPr id="100" name="Freeform 618"/>
                <p:cNvSpPr>
                  <a:spLocks/>
                </p:cNvSpPr>
                <p:nvPr/>
              </p:nvSpPr>
              <p:spPr bwMode="auto">
                <a:xfrm>
                  <a:off x="1250" y="3083"/>
                  <a:ext cx="38" cy="76"/>
                </a:xfrm>
                <a:custGeom>
                  <a:avLst/>
                  <a:gdLst>
                    <a:gd name="T0" fmla="*/ 1 w 75"/>
                    <a:gd name="T1" fmla="*/ 0 h 154"/>
                    <a:gd name="T2" fmla="*/ 1 w 75"/>
                    <a:gd name="T3" fmla="*/ 0 h 154"/>
                    <a:gd name="T4" fmla="*/ 0 w 75"/>
                    <a:gd name="T5" fmla="*/ 0 h 154"/>
                    <a:gd name="T6" fmla="*/ 0 w 75"/>
                    <a:gd name="T7" fmla="*/ 0 h 154"/>
                    <a:gd name="T8" fmla="*/ 1 w 75"/>
                    <a:gd name="T9" fmla="*/ 0 h 15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"/>
                    <a:gd name="T16" fmla="*/ 0 h 154"/>
                    <a:gd name="T17" fmla="*/ 75 w 75"/>
                    <a:gd name="T18" fmla="*/ 154 h 15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" h="154">
                      <a:moveTo>
                        <a:pt x="29" y="0"/>
                      </a:moveTo>
                      <a:lnTo>
                        <a:pt x="75" y="122"/>
                      </a:lnTo>
                      <a:lnTo>
                        <a:pt x="0" y="154"/>
                      </a:lnTo>
                      <a:lnTo>
                        <a:pt x="0" y="18"/>
                      </a:lnTo>
                      <a:lnTo>
                        <a:pt x="29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 sz="1100"/>
                </a:p>
              </p:txBody>
            </p:sp>
            <p:sp>
              <p:nvSpPr>
                <p:cNvPr id="101" name="Freeform 619"/>
                <p:cNvSpPr>
                  <a:spLocks/>
                </p:cNvSpPr>
                <p:nvPr/>
              </p:nvSpPr>
              <p:spPr bwMode="auto">
                <a:xfrm>
                  <a:off x="1228" y="3014"/>
                  <a:ext cx="37" cy="74"/>
                </a:xfrm>
                <a:custGeom>
                  <a:avLst/>
                  <a:gdLst>
                    <a:gd name="T0" fmla="*/ 0 w 75"/>
                    <a:gd name="T1" fmla="*/ 0 h 148"/>
                    <a:gd name="T2" fmla="*/ 0 w 75"/>
                    <a:gd name="T3" fmla="*/ 1 h 148"/>
                    <a:gd name="T4" fmla="*/ 0 w 75"/>
                    <a:gd name="T5" fmla="*/ 1 h 148"/>
                    <a:gd name="T6" fmla="*/ 0 w 75"/>
                    <a:gd name="T7" fmla="*/ 0 h 148"/>
                    <a:gd name="T8" fmla="*/ 0 w 75"/>
                    <a:gd name="T9" fmla="*/ 0 h 1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"/>
                    <a:gd name="T16" fmla="*/ 0 h 148"/>
                    <a:gd name="T17" fmla="*/ 75 w 75"/>
                    <a:gd name="T18" fmla="*/ 148 h 1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" h="148">
                      <a:moveTo>
                        <a:pt x="0" y="0"/>
                      </a:moveTo>
                      <a:lnTo>
                        <a:pt x="59" y="148"/>
                      </a:lnTo>
                      <a:lnTo>
                        <a:pt x="75" y="138"/>
                      </a:lnTo>
                      <a:lnTo>
                        <a:pt x="2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D4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 sz="1100"/>
                </a:p>
              </p:txBody>
            </p:sp>
            <p:sp>
              <p:nvSpPr>
                <p:cNvPr id="102" name="Freeform 620"/>
                <p:cNvSpPr>
                  <a:spLocks/>
                </p:cNvSpPr>
                <p:nvPr/>
              </p:nvSpPr>
              <p:spPr bwMode="auto">
                <a:xfrm>
                  <a:off x="1228" y="3014"/>
                  <a:ext cx="37" cy="74"/>
                </a:xfrm>
                <a:custGeom>
                  <a:avLst/>
                  <a:gdLst>
                    <a:gd name="T0" fmla="*/ 0 w 75"/>
                    <a:gd name="T1" fmla="*/ 0 h 148"/>
                    <a:gd name="T2" fmla="*/ 0 w 75"/>
                    <a:gd name="T3" fmla="*/ 1 h 148"/>
                    <a:gd name="T4" fmla="*/ 0 w 75"/>
                    <a:gd name="T5" fmla="*/ 1 h 148"/>
                    <a:gd name="T6" fmla="*/ 0 w 75"/>
                    <a:gd name="T7" fmla="*/ 0 h 148"/>
                    <a:gd name="T8" fmla="*/ 0 w 75"/>
                    <a:gd name="T9" fmla="*/ 0 h 1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"/>
                    <a:gd name="T16" fmla="*/ 0 h 148"/>
                    <a:gd name="T17" fmla="*/ 75 w 75"/>
                    <a:gd name="T18" fmla="*/ 148 h 1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" h="148">
                      <a:moveTo>
                        <a:pt x="0" y="0"/>
                      </a:moveTo>
                      <a:lnTo>
                        <a:pt x="59" y="148"/>
                      </a:lnTo>
                      <a:lnTo>
                        <a:pt x="75" y="138"/>
                      </a:lnTo>
                      <a:lnTo>
                        <a:pt x="2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 sz="1100"/>
                </a:p>
              </p:txBody>
            </p:sp>
            <p:sp>
              <p:nvSpPr>
                <p:cNvPr id="103" name="Freeform 621"/>
                <p:cNvSpPr>
                  <a:spLocks/>
                </p:cNvSpPr>
                <p:nvPr/>
              </p:nvSpPr>
              <p:spPr bwMode="auto">
                <a:xfrm>
                  <a:off x="1268" y="3021"/>
                  <a:ext cx="15" cy="18"/>
                </a:xfrm>
                <a:custGeom>
                  <a:avLst/>
                  <a:gdLst>
                    <a:gd name="T0" fmla="*/ 1 w 30"/>
                    <a:gd name="T1" fmla="*/ 0 h 38"/>
                    <a:gd name="T2" fmla="*/ 1 w 30"/>
                    <a:gd name="T3" fmla="*/ 0 h 38"/>
                    <a:gd name="T4" fmla="*/ 0 w 30"/>
                    <a:gd name="T5" fmla="*/ 0 h 38"/>
                    <a:gd name="T6" fmla="*/ 0 w 30"/>
                    <a:gd name="T7" fmla="*/ 0 h 38"/>
                    <a:gd name="T8" fmla="*/ 1 w 30"/>
                    <a:gd name="T9" fmla="*/ 0 h 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"/>
                    <a:gd name="T16" fmla="*/ 0 h 38"/>
                    <a:gd name="T17" fmla="*/ 30 w 30"/>
                    <a:gd name="T18" fmla="*/ 38 h 3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" h="38">
                      <a:moveTo>
                        <a:pt x="30" y="0"/>
                      </a:moveTo>
                      <a:lnTo>
                        <a:pt x="30" y="38"/>
                      </a:lnTo>
                      <a:lnTo>
                        <a:pt x="0" y="20"/>
                      </a:lnTo>
                      <a:lnTo>
                        <a:pt x="0" y="0"/>
                      </a:lnTo>
                      <a:lnTo>
                        <a:pt x="30" y="0"/>
                      </a:lnTo>
                      <a:close/>
                    </a:path>
                  </a:pathLst>
                </a:custGeom>
                <a:solidFill>
                  <a:srgbClr val="FFD4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 sz="1100"/>
                </a:p>
              </p:txBody>
            </p:sp>
            <p:sp>
              <p:nvSpPr>
                <p:cNvPr id="104" name="Freeform 622"/>
                <p:cNvSpPr>
                  <a:spLocks/>
                </p:cNvSpPr>
                <p:nvPr/>
              </p:nvSpPr>
              <p:spPr bwMode="auto">
                <a:xfrm>
                  <a:off x="1268" y="3021"/>
                  <a:ext cx="15" cy="18"/>
                </a:xfrm>
                <a:custGeom>
                  <a:avLst/>
                  <a:gdLst>
                    <a:gd name="T0" fmla="*/ 1 w 30"/>
                    <a:gd name="T1" fmla="*/ 0 h 38"/>
                    <a:gd name="T2" fmla="*/ 1 w 30"/>
                    <a:gd name="T3" fmla="*/ 0 h 38"/>
                    <a:gd name="T4" fmla="*/ 0 w 30"/>
                    <a:gd name="T5" fmla="*/ 0 h 38"/>
                    <a:gd name="T6" fmla="*/ 0 w 30"/>
                    <a:gd name="T7" fmla="*/ 0 h 38"/>
                    <a:gd name="T8" fmla="*/ 1 w 30"/>
                    <a:gd name="T9" fmla="*/ 0 h 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"/>
                    <a:gd name="T16" fmla="*/ 0 h 38"/>
                    <a:gd name="T17" fmla="*/ 30 w 30"/>
                    <a:gd name="T18" fmla="*/ 38 h 3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" h="38">
                      <a:moveTo>
                        <a:pt x="30" y="0"/>
                      </a:moveTo>
                      <a:lnTo>
                        <a:pt x="30" y="38"/>
                      </a:lnTo>
                      <a:lnTo>
                        <a:pt x="0" y="20"/>
                      </a:lnTo>
                      <a:lnTo>
                        <a:pt x="0" y="0"/>
                      </a:lnTo>
                      <a:lnTo>
                        <a:pt x="3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 sz="1100"/>
                </a:p>
              </p:txBody>
            </p:sp>
            <p:sp>
              <p:nvSpPr>
                <p:cNvPr id="105" name="Freeform 623"/>
                <p:cNvSpPr>
                  <a:spLocks/>
                </p:cNvSpPr>
                <p:nvPr/>
              </p:nvSpPr>
              <p:spPr bwMode="auto">
                <a:xfrm>
                  <a:off x="1307" y="3144"/>
                  <a:ext cx="11" cy="45"/>
                </a:xfrm>
                <a:custGeom>
                  <a:avLst/>
                  <a:gdLst>
                    <a:gd name="T0" fmla="*/ 0 w 23"/>
                    <a:gd name="T1" fmla="*/ 1 h 90"/>
                    <a:gd name="T2" fmla="*/ 0 w 23"/>
                    <a:gd name="T3" fmla="*/ 0 h 90"/>
                    <a:gd name="T4" fmla="*/ 0 w 23"/>
                    <a:gd name="T5" fmla="*/ 0 h 90"/>
                    <a:gd name="T6" fmla="*/ 0 w 23"/>
                    <a:gd name="T7" fmla="*/ 1 h 90"/>
                    <a:gd name="T8" fmla="*/ 0 w 23"/>
                    <a:gd name="T9" fmla="*/ 1 h 90"/>
                    <a:gd name="T10" fmla="*/ 0 w 23"/>
                    <a:gd name="T11" fmla="*/ 1 h 9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3"/>
                    <a:gd name="T19" fmla="*/ 0 h 90"/>
                    <a:gd name="T20" fmla="*/ 23 w 23"/>
                    <a:gd name="T21" fmla="*/ 90 h 9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3" h="90">
                      <a:moveTo>
                        <a:pt x="0" y="90"/>
                      </a:moveTo>
                      <a:lnTo>
                        <a:pt x="0" y="0"/>
                      </a:lnTo>
                      <a:lnTo>
                        <a:pt x="23" y="0"/>
                      </a:lnTo>
                      <a:lnTo>
                        <a:pt x="23" y="90"/>
                      </a:lnTo>
                      <a:lnTo>
                        <a:pt x="2" y="90"/>
                      </a:lnTo>
                      <a:lnTo>
                        <a:pt x="0" y="90"/>
                      </a:lnTo>
                      <a:close/>
                    </a:path>
                  </a:pathLst>
                </a:custGeom>
                <a:solidFill>
                  <a:srgbClr val="FFD4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 sz="1100"/>
                </a:p>
              </p:txBody>
            </p:sp>
            <p:sp>
              <p:nvSpPr>
                <p:cNvPr id="106" name="Freeform 624"/>
                <p:cNvSpPr>
                  <a:spLocks/>
                </p:cNvSpPr>
                <p:nvPr/>
              </p:nvSpPr>
              <p:spPr bwMode="auto">
                <a:xfrm>
                  <a:off x="1307" y="3144"/>
                  <a:ext cx="11" cy="45"/>
                </a:xfrm>
                <a:custGeom>
                  <a:avLst/>
                  <a:gdLst>
                    <a:gd name="T0" fmla="*/ 0 w 23"/>
                    <a:gd name="T1" fmla="*/ 1 h 90"/>
                    <a:gd name="T2" fmla="*/ 0 w 23"/>
                    <a:gd name="T3" fmla="*/ 0 h 90"/>
                    <a:gd name="T4" fmla="*/ 0 w 23"/>
                    <a:gd name="T5" fmla="*/ 0 h 90"/>
                    <a:gd name="T6" fmla="*/ 0 w 23"/>
                    <a:gd name="T7" fmla="*/ 1 h 90"/>
                    <a:gd name="T8" fmla="*/ 0 w 23"/>
                    <a:gd name="T9" fmla="*/ 1 h 90"/>
                    <a:gd name="T10" fmla="*/ 0 w 23"/>
                    <a:gd name="T11" fmla="*/ 1 h 9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3"/>
                    <a:gd name="T19" fmla="*/ 0 h 90"/>
                    <a:gd name="T20" fmla="*/ 23 w 23"/>
                    <a:gd name="T21" fmla="*/ 90 h 9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3" h="90">
                      <a:moveTo>
                        <a:pt x="0" y="90"/>
                      </a:moveTo>
                      <a:lnTo>
                        <a:pt x="0" y="0"/>
                      </a:lnTo>
                      <a:lnTo>
                        <a:pt x="23" y="0"/>
                      </a:lnTo>
                      <a:lnTo>
                        <a:pt x="23" y="90"/>
                      </a:lnTo>
                      <a:lnTo>
                        <a:pt x="2" y="90"/>
                      </a:lnTo>
                      <a:lnTo>
                        <a:pt x="0" y="9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 sz="1100"/>
                </a:p>
              </p:txBody>
            </p:sp>
            <p:sp>
              <p:nvSpPr>
                <p:cNvPr id="107" name="Freeform 625"/>
                <p:cNvSpPr>
                  <a:spLocks/>
                </p:cNvSpPr>
                <p:nvPr/>
              </p:nvSpPr>
              <p:spPr bwMode="auto">
                <a:xfrm>
                  <a:off x="1236" y="3067"/>
                  <a:ext cx="4" cy="4"/>
                </a:xfrm>
                <a:custGeom>
                  <a:avLst/>
                  <a:gdLst>
                    <a:gd name="T0" fmla="*/ 2 w 5"/>
                    <a:gd name="T1" fmla="*/ 1 h 7"/>
                    <a:gd name="T2" fmla="*/ 2 w 5"/>
                    <a:gd name="T3" fmla="*/ 1 h 7"/>
                    <a:gd name="T4" fmla="*/ 2 w 5"/>
                    <a:gd name="T5" fmla="*/ 1 h 7"/>
                    <a:gd name="T6" fmla="*/ 2 w 5"/>
                    <a:gd name="T7" fmla="*/ 1 h 7"/>
                    <a:gd name="T8" fmla="*/ 2 w 5"/>
                    <a:gd name="T9" fmla="*/ 1 h 7"/>
                    <a:gd name="T10" fmla="*/ 2 w 5"/>
                    <a:gd name="T11" fmla="*/ 1 h 7"/>
                    <a:gd name="T12" fmla="*/ 2 w 5"/>
                    <a:gd name="T13" fmla="*/ 0 h 7"/>
                    <a:gd name="T14" fmla="*/ 2 w 5"/>
                    <a:gd name="T15" fmla="*/ 0 h 7"/>
                    <a:gd name="T16" fmla="*/ 2 w 5"/>
                    <a:gd name="T17" fmla="*/ 0 h 7"/>
                    <a:gd name="T18" fmla="*/ 2 w 5"/>
                    <a:gd name="T19" fmla="*/ 0 h 7"/>
                    <a:gd name="T20" fmla="*/ 2 w 5"/>
                    <a:gd name="T21" fmla="*/ 0 h 7"/>
                    <a:gd name="T22" fmla="*/ 1 w 5"/>
                    <a:gd name="T23" fmla="*/ 1 h 7"/>
                    <a:gd name="T24" fmla="*/ 1 w 5"/>
                    <a:gd name="T25" fmla="*/ 1 h 7"/>
                    <a:gd name="T26" fmla="*/ 0 w 5"/>
                    <a:gd name="T27" fmla="*/ 1 h 7"/>
                    <a:gd name="T28" fmla="*/ 0 w 5"/>
                    <a:gd name="T29" fmla="*/ 1 h 7"/>
                    <a:gd name="T30" fmla="*/ 0 w 5"/>
                    <a:gd name="T31" fmla="*/ 1 h 7"/>
                    <a:gd name="T32" fmla="*/ 0 w 5"/>
                    <a:gd name="T33" fmla="*/ 1 h 7"/>
                    <a:gd name="T34" fmla="*/ 0 w 5"/>
                    <a:gd name="T35" fmla="*/ 1 h 7"/>
                    <a:gd name="T36" fmla="*/ 0 w 5"/>
                    <a:gd name="T37" fmla="*/ 1 h 7"/>
                    <a:gd name="T38" fmla="*/ 0 w 5"/>
                    <a:gd name="T39" fmla="*/ 1 h 7"/>
                    <a:gd name="T40" fmla="*/ 1 w 5"/>
                    <a:gd name="T41" fmla="*/ 1 h 7"/>
                    <a:gd name="T42" fmla="*/ 1 w 5"/>
                    <a:gd name="T43" fmla="*/ 1 h 7"/>
                    <a:gd name="T44" fmla="*/ 2 w 5"/>
                    <a:gd name="T45" fmla="*/ 1 h 7"/>
                    <a:gd name="T46" fmla="*/ 2 w 5"/>
                    <a:gd name="T47" fmla="*/ 1 h 7"/>
                    <a:gd name="T48" fmla="*/ 2 w 5"/>
                    <a:gd name="T49" fmla="*/ 1 h 7"/>
                    <a:gd name="T50" fmla="*/ 2 w 5"/>
                    <a:gd name="T51" fmla="*/ 1 h 7"/>
                    <a:gd name="T52" fmla="*/ 2 w 5"/>
                    <a:gd name="T53" fmla="*/ 1 h 7"/>
                    <a:gd name="T54" fmla="*/ 2 w 5"/>
                    <a:gd name="T55" fmla="*/ 1 h 7"/>
                    <a:gd name="T56" fmla="*/ 2 w 5"/>
                    <a:gd name="T57" fmla="*/ 1 h 7"/>
                    <a:gd name="T58" fmla="*/ 2 w 5"/>
                    <a:gd name="T59" fmla="*/ 1 h 7"/>
                    <a:gd name="T60" fmla="*/ 2 w 5"/>
                    <a:gd name="T61" fmla="*/ 1 h 7"/>
                    <a:gd name="T62" fmla="*/ 2 w 5"/>
                    <a:gd name="T63" fmla="*/ 1 h 7"/>
                    <a:gd name="T64" fmla="*/ 2 w 5"/>
                    <a:gd name="T65" fmla="*/ 1 h 7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5"/>
                    <a:gd name="T100" fmla="*/ 0 h 7"/>
                    <a:gd name="T101" fmla="*/ 5 w 5"/>
                    <a:gd name="T102" fmla="*/ 7 h 7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5" h="7">
                      <a:moveTo>
                        <a:pt x="5" y="4"/>
                      </a:moveTo>
                      <a:lnTo>
                        <a:pt x="5" y="3"/>
                      </a:lnTo>
                      <a:lnTo>
                        <a:pt x="5" y="2"/>
                      </a:lnTo>
                      <a:lnTo>
                        <a:pt x="4" y="2"/>
                      </a:ln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1" y="2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5"/>
                      </a:lnTo>
                      <a:lnTo>
                        <a:pt x="1" y="6"/>
                      </a:lnTo>
                      <a:lnTo>
                        <a:pt x="2" y="6"/>
                      </a:lnTo>
                      <a:lnTo>
                        <a:pt x="2" y="7"/>
                      </a:lnTo>
                      <a:lnTo>
                        <a:pt x="3" y="7"/>
                      </a:lnTo>
                      <a:lnTo>
                        <a:pt x="4" y="6"/>
                      </a:lnTo>
                      <a:lnTo>
                        <a:pt x="5" y="6"/>
                      </a:lnTo>
                      <a:lnTo>
                        <a:pt x="5" y="5"/>
                      </a:lnTo>
                      <a:lnTo>
                        <a:pt x="5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 sz="1100"/>
                </a:p>
              </p:txBody>
            </p:sp>
            <p:sp>
              <p:nvSpPr>
                <p:cNvPr id="108" name="Freeform 626"/>
                <p:cNvSpPr>
                  <a:spLocks/>
                </p:cNvSpPr>
                <p:nvPr/>
              </p:nvSpPr>
              <p:spPr bwMode="auto">
                <a:xfrm>
                  <a:off x="1236" y="3067"/>
                  <a:ext cx="4" cy="4"/>
                </a:xfrm>
                <a:custGeom>
                  <a:avLst/>
                  <a:gdLst>
                    <a:gd name="T0" fmla="*/ 2 w 5"/>
                    <a:gd name="T1" fmla="*/ 1 h 7"/>
                    <a:gd name="T2" fmla="*/ 2 w 5"/>
                    <a:gd name="T3" fmla="*/ 1 h 7"/>
                    <a:gd name="T4" fmla="*/ 2 w 5"/>
                    <a:gd name="T5" fmla="*/ 1 h 7"/>
                    <a:gd name="T6" fmla="*/ 2 w 5"/>
                    <a:gd name="T7" fmla="*/ 1 h 7"/>
                    <a:gd name="T8" fmla="*/ 2 w 5"/>
                    <a:gd name="T9" fmla="*/ 1 h 7"/>
                    <a:gd name="T10" fmla="*/ 2 w 5"/>
                    <a:gd name="T11" fmla="*/ 1 h 7"/>
                    <a:gd name="T12" fmla="*/ 2 w 5"/>
                    <a:gd name="T13" fmla="*/ 1 h 7"/>
                    <a:gd name="T14" fmla="*/ 2 w 5"/>
                    <a:gd name="T15" fmla="*/ 0 h 7"/>
                    <a:gd name="T16" fmla="*/ 2 w 5"/>
                    <a:gd name="T17" fmla="*/ 0 h 7"/>
                    <a:gd name="T18" fmla="*/ 2 w 5"/>
                    <a:gd name="T19" fmla="*/ 0 h 7"/>
                    <a:gd name="T20" fmla="*/ 2 w 5"/>
                    <a:gd name="T21" fmla="*/ 0 h 7"/>
                    <a:gd name="T22" fmla="*/ 2 w 5"/>
                    <a:gd name="T23" fmla="*/ 0 h 7"/>
                    <a:gd name="T24" fmla="*/ 2 w 5"/>
                    <a:gd name="T25" fmla="*/ 0 h 7"/>
                    <a:gd name="T26" fmla="*/ 1 w 5"/>
                    <a:gd name="T27" fmla="*/ 1 h 7"/>
                    <a:gd name="T28" fmla="*/ 1 w 5"/>
                    <a:gd name="T29" fmla="*/ 1 h 7"/>
                    <a:gd name="T30" fmla="*/ 0 w 5"/>
                    <a:gd name="T31" fmla="*/ 1 h 7"/>
                    <a:gd name="T32" fmla="*/ 0 w 5"/>
                    <a:gd name="T33" fmla="*/ 1 h 7"/>
                    <a:gd name="T34" fmla="*/ 0 w 5"/>
                    <a:gd name="T35" fmla="*/ 1 h 7"/>
                    <a:gd name="T36" fmla="*/ 0 w 5"/>
                    <a:gd name="T37" fmla="*/ 1 h 7"/>
                    <a:gd name="T38" fmla="*/ 0 w 5"/>
                    <a:gd name="T39" fmla="*/ 1 h 7"/>
                    <a:gd name="T40" fmla="*/ 0 w 5"/>
                    <a:gd name="T41" fmla="*/ 1 h 7"/>
                    <a:gd name="T42" fmla="*/ 0 w 5"/>
                    <a:gd name="T43" fmla="*/ 1 h 7"/>
                    <a:gd name="T44" fmla="*/ 0 w 5"/>
                    <a:gd name="T45" fmla="*/ 1 h 7"/>
                    <a:gd name="T46" fmla="*/ 1 w 5"/>
                    <a:gd name="T47" fmla="*/ 1 h 7"/>
                    <a:gd name="T48" fmla="*/ 1 w 5"/>
                    <a:gd name="T49" fmla="*/ 1 h 7"/>
                    <a:gd name="T50" fmla="*/ 2 w 5"/>
                    <a:gd name="T51" fmla="*/ 1 h 7"/>
                    <a:gd name="T52" fmla="*/ 2 w 5"/>
                    <a:gd name="T53" fmla="*/ 1 h 7"/>
                    <a:gd name="T54" fmla="*/ 2 w 5"/>
                    <a:gd name="T55" fmla="*/ 1 h 7"/>
                    <a:gd name="T56" fmla="*/ 2 w 5"/>
                    <a:gd name="T57" fmla="*/ 1 h 7"/>
                    <a:gd name="T58" fmla="*/ 2 w 5"/>
                    <a:gd name="T59" fmla="*/ 1 h 7"/>
                    <a:gd name="T60" fmla="*/ 2 w 5"/>
                    <a:gd name="T61" fmla="*/ 1 h 7"/>
                    <a:gd name="T62" fmla="*/ 2 w 5"/>
                    <a:gd name="T63" fmla="*/ 1 h 7"/>
                    <a:gd name="T64" fmla="*/ 2 w 5"/>
                    <a:gd name="T65" fmla="*/ 1 h 7"/>
                    <a:gd name="T66" fmla="*/ 2 w 5"/>
                    <a:gd name="T67" fmla="*/ 1 h 7"/>
                    <a:gd name="T68" fmla="*/ 2 w 5"/>
                    <a:gd name="T69" fmla="*/ 1 h 7"/>
                    <a:gd name="T70" fmla="*/ 2 w 5"/>
                    <a:gd name="T71" fmla="*/ 1 h 7"/>
                    <a:gd name="T72" fmla="*/ 2 w 5"/>
                    <a:gd name="T73" fmla="*/ 1 h 7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5"/>
                    <a:gd name="T112" fmla="*/ 0 h 7"/>
                    <a:gd name="T113" fmla="*/ 5 w 5"/>
                    <a:gd name="T114" fmla="*/ 7 h 7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5" h="7">
                      <a:moveTo>
                        <a:pt x="5" y="4"/>
                      </a:moveTo>
                      <a:lnTo>
                        <a:pt x="5" y="4"/>
                      </a:lnTo>
                      <a:lnTo>
                        <a:pt x="5" y="3"/>
                      </a:lnTo>
                      <a:lnTo>
                        <a:pt x="5" y="2"/>
                      </a:lnTo>
                      <a:lnTo>
                        <a:pt x="4" y="2"/>
                      </a:ln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1" y="2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5"/>
                      </a:lnTo>
                      <a:lnTo>
                        <a:pt x="1" y="6"/>
                      </a:lnTo>
                      <a:lnTo>
                        <a:pt x="2" y="6"/>
                      </a:lnTo>
                      <a:lnTo>
                        <a:pt x="2" y="7"/>
                      </a:lnTo>
                      <a:lnTo>
                        <a:pt x="3" y="7"/>
                      </a:lnTo>
                      <a:lnTo>
                        <a:pt x="4" y="6"/>
                      </a:lnTo>
                      <a:lnTo>
                        <a:pt x="5" y="6"/>
                      </a:lnTo>
                      <a:lnTo>
                        <a:pt x="5" y="5"/>
                      </a:lnTo>
                      <a:lnTo>
                        <a:pt x="5" y="4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 sz="1100"/>
                </a:p>
              </p:txBody>
            </p:sp>
            <p:sp>
              <p:nvSpPr>
                <p:cNvPr id="109" name="Freeform 627"/>
                <p:cNvSpPr>
                  <a:spLocks/>
                </p:cNvSpPr>
                <p:nvPr/>
              </p:nvSpPr>
              <p:spPr bwMode="auto">
                <a:xfrm>
                  <a:off x="1227" y="3081"/>
                  <a:ext cx="9" cy="4"/>
                </a:xfrm>
                <a:custGeom>
                  <a:avLst/>
                  <a:gdLst>
                    <a:gd name="T0" fmla="*/ 0 w 20"/>
                    <a:gd name="T1" fmla="*/ 0 h 10"/>
                    <a:gd name="T2" fmla="*/ 0 w 20"/>
                    <a:gd name="T3" fmla="*/ 0 h 10"/>
                    <a:gd name="T4" fmla="*/ 0 w 20"/>
                    <a:gd name="T5" fmla="*/ 0 h 10"/>
                    <a:gd name="T6" fmla="*/ 0 w 20"/>
                    <a:gd name="T7" fmla="*/ 0 h 10"/>
                    <a:gd name="T8" fmla="*/ 0 w 20"/>
                    <a:gd name="T9" fmla="*/ 0 h 10"/>
                    <a:gd name="T10" fmla="*/ 0 w 20"/>
                    <a:gd name="T11" fmla="*/ 0 h 1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0"/>
                    <a:gd name="T19" fmla="*/ 0 h 10"/>
                    <a:gd name="T20" fmla="*/ 20 w 20"/>
                    <a:gd name="T21" fmla="*/ 10 h 1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0" h="10">
                      <a:moveTo>
                        <a:pt x="1" y="7"/>
                      </a:moveTo>
                      <a:lnTo>
                        <a:pt x="14" y="0"/>
                      </a:lnTo>
                      <a:lnTo>
                        <a:pt x="20" y="3"/>
                      </a:lnTo>
                      <a:lnTo>
                        <a:pt x="7" y="10"/>
                      </a:lnTo>
                      <a:lnTo>
                        <a:pt x="0" y="7"/>
                      </a:lnTo>
                      <a:lnTo>
                        <a:pt x="1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 sz="1100"/>
                </a:p>
              </p:txBody>
            </p:sp>
            <p:sp>
              <p:nvSpPr>
                <p:cNvPr id="110" name="Freeform 628"/>
                <p:cNvSpPr>
                  <a:spLocks/>
                </p:cNvSpPr>
                <p:nvPr/>
              </p:nvSpPr>
              <p:spPr bwMode="auto">
                <a:xfrm>
                  <a:off x="1227" y="3081"/>
                  <a:ext cx="9" cy="4"/>
                </a:xfrm>
                <a:custGeom>
                  <a:avLst/>
                  <a:gdLst>
                    <a:gd name="T0" fmla="*/ 0 w 20"/>
                    <a:gd name="T1" fmla="*/ 0 h 10"/>
                    <a:gd name="T2" fmla="*/ 0 w 20"/>
                    <a:gd name="T3" fmla="*/ 0 h 10"/>
                    <a:gd name="T4" fmla="*/ 0 w 20"/>
                    <a:gd name="T5" fmla="*/ 0 h 10"/>
                    <a:gd name="T6" fmla="*/ 0 w 20"/>
                    <a:gd name="T7" fmla="*/ 0 h 10"/>
                    <a:gd name="T8" fmla="*/ 0 w 20"/>
                    <a:gd name="T9" fmla="*/ 0 h 10"/>
                    <a:gd name="T10" fmla="*/ 0 w 20"/>
                    <a:gd name="T11" fmla="*/ 0 h 1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0"/>
                    <a:gd name="T19" fmla="*/ 0 h 10"/>
                    <a:gd name="T20" fmla="*/ 20 w 20"/>
                    <a:gd name="T21" fmla="*/ 10 h 1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0" h="10">
                      <a:moveTo>
                        <a:pt x="1" y="7"/>
                      </a:moveTo>
                      <a:lnTo>
                        <a:pt x="14" y="0"/>
                      </a:lnTo>
                      <a:lnTo>
                        <a:pt x="20" y="3"/>
                      </a:lnTo>
                      <a:lnTo>
                        <a:pt x="7" y="10"/>
                      </a:lnTo>
                      <a:lnTo>
                        <a:pt x="0" y="7"/>
                      </a:lnTo>
                      <a:lnTo>
                        <a:pt x="1" y="7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 sz="1100"/>
                </a:p>
              </p:txBody>
            </p:sp>
            <p:sp>
              <p:nvSpPr>
                <p:cNvPr id="111" name="Freeform 629"/>
                <p:cNvSpPr>
                  <a:spLocks/>
                </p:cNvSpPr>
                <p:nvPr/>
              </p:nvSpPr>
              <p:spPr bwMode="auto">
                <a:xfrm>
                  <a:off x="1256" y="3185"/>
                  <a:ext cx="32" cy="33"/>
                </a:xfrm>
                <a:custGeom>
                  <a:avLst/>
                  <a:gdLst>
                    <a:gd name="T0" fmla="*/ 1 w 63"/>
                    <a:gd name="T1" fmla="*/ 0 h 68"/>
                    <a:gd name="T2" fmla="*/ 1 w 63"/>
                    <a:gd name="T3" fmla="*/ 0 h 68"/>
                    <a:gd name="T4" fmla="*/ 1 w 63"/>
                    <a:gd name="T5" fmla="*/ 0 h 68"/>
                    <a:gd name="T6" fmla="*/ 1 w 63"/>
                    <a:gd name="T7" fmla="*/ 0 h 68"/>
                    <a:gd name="T8" fmla="*/ 1 w 63"/>
                    <a:gd name="T9" fmla="*/ 0 h 68"/>
                    <a:gd name="T10" fmla="*/ 1 w 63"/>
                    <a:gd name="T11" fmla="*/ 0 h 68"/>
                    <a:gd name="T12" fmla="*/ 1 w 63"/>
                    <a:gd name="T13" fmla="*/ 0 h 68"/>
                    <a:gd name="T14" fmla="*/ 1 w 63"/>
                    <a:gd name="T15" fmla="*/ 0 h 68"/>
                    <a:gd name="T16" fmla="*/ 1 w 63"/>
                    <a:gd name="T17" fmla="*/ 0 h 68"/>
                    <a:gd name="T18" fmla="*/ 1 w 63"/>
                    <a:gd name="T19" fmla="*/ 0 h 68"/>
                    <a:gd name="T20" fmla="*/ 1 w 63"/>
                    <a:gd name="T21" fmla="*/ 0 h 68"/>
                    <a:gd name="T22" fmla="*/ 1 w 63"/>
                    <a:gd name="T23" fmla="*/ 0 h 68"/>
                    <a:gd name="T24" fmla="*/ 1 w 63"/>
                    <a:gd name="T25" fmla="*/ 0 h 68"/>
                    <a:gd name="T26" fmla="*/ 1 w 63"/>
                    <a:gd name="T27" fmla="*/ 0 h 68"/>
                    <a:gd name="T28" fmla="*/ 1 w 63"/>
                    <a:gd name="T29" fmla="*/ 0 h 68"/>
                    <a:gd name="T30" fmla="*/ 1 w 63"/>
                    <a:gd name="T31" fmla="*/ 0 h 68"/>
                    <a:gd name="T32" fmla="*/ 1 w 63"/>
                    <a:gd name="T33" fmla="*/ 0 h 68"/>
                    <a:gd name="T34" fmla="*/ 1 w 63"/>
                    <a:gd name="T35" fmla="*/ 0 h 68"/>
                    <a:gd name="T36" fmla="*/ 1 w 63"/>
                    <a:gd name="T37" fmla="*/ 0 h 68"/>
                    <a:gd name="T38" fmla="*/ 1 w 63"/>
                    <a:gd name="T39" fmla="*/ 0 h 68"/>
                    <a:gd name="T40" fmla="*/ 1 w 63"/>
                    <a:gd name="T41" fmla="*/ 0 h 68"/>
                    <a:gd name="T42" fmla="*/ 1 w 63"/>
                    <a:gd name="T43" fmla="*/ 0 h 68"/>
                    <a:gd name="T44" fmla="*/ 1 w 63"/>
                    <a:gd name="T45" fmla="*/ 0 h 68"/>
                    <a:gd name="T46" fmla="*/ 1 w 63"/>
                    <a:gd name="T47" fmla="*/ 0 h 68"/>
                    <a:gd name="T48" fmla="*/ 1 w 63"/>
                    <a:gd name="T49" fmla="*/ 0 h 68"/>
                    <a:gd name="T50" fmla="*/ 1 w 63"/>
                    <a:gd name="T51" fmla="*/ 0 h 68"/>
                    <a:gd name="T52" fmla="*/ 0 w 63"/>
                    <a:gd name="T53" fmla="*/ 0 h 68"/>
                    <a:gd name="T54" fmla="*/ 0 w 63"/>
                    <a:gd name="T55" fmla="*/ 0 h 68"/>
                    <a:gd name="T56" fmla="*/ 1 w 63"/>
                    <a:gd name="T57" fmla="*/ 0 h 68"/>
                    <a:gd name="T58" fmla="*/ 1 w 63"/>
                    <a:gd name="T59" fmla="*/ 0 h 68"/>
                    <a:gd name="T60" fmla="*/ 1 w 63"/>
                    <a:gd name="T61" fmla="*/ 0 h 68"/>
                    <a:gd name="T62" fmla="*/ 1 w 63"/>
                    <a:gd name="T63" fmla="*/ 0 h 68"/>
                    <a:gd name="T64" fmla="*/ 1 w 63"/>
                    <a:gd name="T65" fmla="*/ 0 h 68"/>
                    <a:gd name="T66" fmla="*/ 1 w 63"/>
                    <a:gd name="T67" fmla="*/ 0 h 68"/>
                    <a:gd name="T68" fmla="*/ 1 w 63"/>
                    <a:gd name="T69" fmla="*/ 0 h 68"/>
                    <a:gd name="T70" fmla="*/ 1 w 63"/>
                    <a:gd name="T71" fmla="*/ 0 h 68"/>
                    <a:gd name="T72" fmla="*/ 1 w 63"/>
                    <a:gd name="T73" fmla="*/ 0 h 68"/>
                    <a:gd name="T74" fmla="*/ 1 w 63"/>
                    <a:gd name="T75" fmla="*/ 0 h 68"/>
                    <a:gd name="T76" fmla="*/ 1 w 63"/>
                    <a:gd name="T77" fmla="*/ 0 h 68"/>
                    <a:gd name="T78" fmla="*/ 1 w 63"/>
                    <a:gd name="T79" fmla="*/ 0 h 68"/>
                    <a:gd name="T80" fmla="*/ 1 w 63"/>
                    <a:gd name="T81" fmla="*/ 0 h 68"/>
                    <a:gd name="T82" fmla="*/ 1 w 63"/>
                    <a:gd name="T83" fmla="*/ 0 h 68"/>
                    <a:gd name="T84" fmla="*/ 1 w 63"/>
                    <a:gd name="T85" fmla="*/ 0 h 68"/>
                    <a:gd name="T86" fmla="*/ 1 w 63"/>
                    <a:gd name="T87" fmla="*/ 0 h 68"/>
                    <a:gd name="T88" fmla="*/ 1 w 63"/>
                    <a:gd name="T89" fmla="*/ 0 h 68"/>
                    <a:gd name="T90" fmla="*/ 1 w 63"/>
                    <a:gd name="T91" fmla="*/ 0 h 68"/>
                    <a:gd name="T92" fmla="*/ 1 w 63"/>
                    <a:gd name="T93" fmla="*/ 0 h 68"/>
                    <a:gd name="T94" fmla="*/ 1 w 63"/>
                    <a:gd name="T95" fmla="*/ 0 h 68"/>
                    <a:gd name="T96" fmla="*/ 1 w 63"/>
                    <a:gd name="T97" fmla="*/ 0 h 68"/>
                    <a:gd name="T98" fmla="*/ 1 w 63"/>
                    <a:gd name="T99" fmla="*/ 0 h 68"/>
                    <a:gd name="T100" fmla="*/ 1 w 63"/>
                    <a:gd name="T101" fmla="*/ 0 h 68"/>
                    <a:gd name="T102" fmla="*/ 1 w 63"/>
                    <a:gd name="T103" fmla="*/ 0 h 68"/>
                    <a:gd name="T104" fmla="*/ 1 w 63"/>
                    <a:gd name="T105" fmla="*/ 0 h 68"/>
                    <a:gd name="T106" fmla="*/ 1 w 63"/>
                    <a:gd name="T107" fmla="*/ 0 h 68"/>
                    <a:gd name="T108" fmla="*/ 1 w 63"/>
                    <a:gd name="T109" fmla="*/ 0 h 68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63"/>
                    <a:gd name="T166" fmla="*/ 0 h 68"/>
                    <a:gd name="T167" fmla="*/ 63 w 63"/>
                    <a:gd name="T168" fmla="*/ 68 h 68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63" h="68">
                      <a:moveTo>
                        <a:pt x="63" y="34"/>
                      </a:moveTo>
                      <a:lnTo>
                        <a:pt x="63" y="30"/>
                      </a:lnTo>
                      <a:lnTo>
                        <a:pt x="62" y="27"/>
                      </a:lnTo>
                      <a:lnTo>
                        <a:pt x="61" y="22"/>
                      </a:lnTo>
                      <a:lnTo>
                        <a:pt x="59" y="19"/>
                      </a:lnTo>
                      <a:lnTo>
                        <a:pt x="57" y="16"/>
                      </a:lnTo>
                      <a:lnTo>
                        <a:pt x="55" y="12"/>
                      </a:lnTo>
                      <a:lnTo>
                        <a:pt x="53" y="10"/>
                      </a:lnTo>
                      <a:lnTo>
                        <a:pt x="49" y="7"/>
                      </a:lnTo>
                      <a:lnTo>
                        <a:pt x="46" y="4"/>
                      </a:lnTo>
                      <a:lnTo>
                        <a:pt x="43" y="3"/>
                      </a:lnTo>
                      <a:lnTo>
                        <a:pt x="40" y="2"/>
                      </a:lnTo>
                      <a:lnTo>
                        <a:pt x="36" y="1"/>
                      </a:lnTo>
                      <a:lnTo>
                        <a:pt x="33" y="0"/>
                      </a:lnTo>
                      <a:lnTo>
                        <a:pt x="28" y="1"/>
                      </a:lnTo>
                      <a:lnTo>
                        <a:pt x="25" y="1"/>
                      </a:lnTo>
                      <a:lnTo>
                        <a:pt x="22" y="2"/>
                      </a:lnTo>
                      <a:lnTo>
                        <a:pt x="19" y="3"/>
                      </a:lnTo>
                      <a:lnTo>
                        <a:pt x="15" y="6"/>
                      </a:lnTo>
                      <a:lnTo>
                        <a:pt x="12" y="8"/>
                      </a:lnTo>
                      <a:lnTo>
                        <a:pt x="10" y="10"/>
                      </a:lnTo>
                      <a:lnTo>
                        <a:pt x="6" y="13"/>
                      </a:lnTo>
                      <a:lnTo>
                        <a:pt x="4" y="17"/>
                      </a:lnTo>
                      <a:lnTo>
                        <a:pt x="3" y="20"/>
                      </a:lnTo>
                      <a:lnTo>
                        <a:pt x="2" y="23"/>
                      </a:lnTo>
                      <a:lnTo>
                        <a:pt x="1" y="28"/>
                      </a:lnTo>
                      <a:lnTo>
                        <a:pt x="0" y="31"/>
                      </a:lnTo>
                      <a:lnTo>
                        <a:pt x="0" y="35"/>
                      </a:lnTo>
                      <a:lnTo>
                        <a:pt x="1" y="40"/>
                      </a:lnTo>
                      <a:lnTo>
                        <a:pt x="1" y="43"/>
                      </a:lnTo>
                      <a:lnTo>
                        <a:pt x="2" y="47"/>
                      </a:lnTo>
                      <a:lnTo>
                        <a:pt x="4" y="50"/>
                      </a:lnTo>
                      <a:lnTo>
                        <a:pt x="5" y="54"/>
                      </a:lnTo>
                      <a:lnTo>
                        <a:pt x="9" y="57"/>
                      </a:lnTo>
                      <a:lnTo>
                        <a:pt x="11" y="60"/>
                      </a:lnTo>
                      <a:lnTo>
                        <a:pt x="14" y="62"/>
                      </a:lnTo>
                      <a:lnTo>
                        <a:pt x="17" y="64"/>
                      </a:lnTo>
                      <a:lnTo>
                        <a:pt x="21" y="65"/>
                      </a:lnTo>
                      <a:lnTo>
                        <a:pt x="24" y="66"/>
                      </a:lnTo>
                      <a:lnTo>
                        <a:pt x="27" y="68"/>
                      </a:lnTo>
                      <a:lnTo>
                        <a:pt x="31" y="68"/>
                      </a:lnTo>
                      <a:lnTo>
                        <a:pt x="35" y="68"/>
                      </a:lnTo>
                      <a:lnTo>
                        <a:pt x="38" y="66"/>
                      </a:lnTo>
                      <a:lnTo>
                        <a:pt x="42" y="65"/>
                      </a:lnTo>
                      <a:lnTo>
                        <a:pt x="45" y="64"/>
                      </a:lnTo>
                      <a:lnTo>
                        <a:pt x="48" y="62"/>
                      </a:lnTo>
                      <a:lnTo>
                        <a:pt x="52" y="60"/>
                      </a:lnTo>
                      <a:lnTo>
                        <a:pt x="54" y="58"/>
                      </a:lnTo>
                      <a:lnTo>
                        <a:pt x="56" y="54"/>
                      </a:lnTo>
                      <a:lnTo>
                        <a:pt x="58" y="51"/>
                      </a:lnTo>
                      <a:lnTo>
                        <a:pt x="61" y="48"/>
                      </a:lnTo>
                      <a:lnTo>
                        <a:pt x="62" y="43"/>
                      </a:lnTo>
                      <a:lnTo>
                        <a:pt x="62" y="40"/>
                      </a:lnTo>
                      <a:lnTo>
                        <a:pt x="63" y="35"/>
                      </a:lnTo>
                      <a:lnTo>
                        <a:pt x="63" y="34"/>
                      </a:lnTo>
                      <a:close/>
                    </a:path>
                  </a:pathLst>
                </a:custGeom>
                <a:solidFill>
                  <a:srgbClr val="FFD4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 sz="1100"/>
                </a:p>
              </p:txBody>
            </p:sp>
            <p:sp>
              <p:nvSpPr>
                <p:cNvPr id="112" name="Freeform 630"/>
                <p:cNvSpPr>
                  <a:spLocks/>
                </p:cNvSpPr>
                <p:nvPr/>
              </p:nvSpPr>
              <p:spPr bwMode="auto">
                <a:xfrm>
                  <a:off x="1256" y="3185"/>
                  <a:ext cx="32" cy="33"/>
                </a:xfrm>
                <a:custGeom>
                  <a:avLst/>
                  <a:gdLst>
                    <a:gd name="T0" fmla="*/ 1 w 63"/>
                    <a:gd name="T1" fmla="*/ 0 h 68"/>
                    <a:gd name="T2" fmla="*/ 1 w 63"/>
                    <a:gd name="T3" fmla="*/ 0 h 68"/>
                    <a:gd name="T4" fmla="*/ 1 w 63"/>
                    <a:gd name="T5" fmla="*/ 0 h 68"/>
                    <a:gd name="T6" fmla="*/ 1 w 63"/>
                    <a:gd name="T7" fmla="*/ 0 h 68"/>
                    <a:gd name="T8" fmla="*/ 1 w 63"/>
                    <a:gd name="T9" fmla="*/ 0 h 68"/>
                    <a:gd name="T10" fmla="*/ 1 w 63"/>
                    <a:gd name="T11" fmla="*/ 0 h 68"/>
                    <a:gd name="T12" fmla="*/ 1 w 63"/>
                    <a:gd name="T13" fmla="*/ 0 h 68"/>
                    <a:gd name="T14" fmla="*/ 1 w 63"/>
                    <a:gd name="T15" fmla="*/ 0 h 68"/>
                    <a:gd name="T16" fmla="*/ 1 w 63"/>
                    <a:gd name="T17" fmla="*/ 0 h 68"/>
                    <a:gd name="T18" fmla="*/ 1 w 63"/>
                    <a:gd name="T19" fmla="*/ 0 h 68"/>
                    <a:gd name="T20" fmla="*/ 1 w 63"/>
                    <a:gd name="T21" fmla="*/ 0 h 68"/>
                    <a:gd name="T22" fmla="*/ 1 w 63"/>
                    <a:gd name="T23" fmla="*/ 0 h 68"/>
                    <a:gd name="T24" fmla="*/ 1 w 63"/>
                    <a:gd name="T25" fmla="*/ 0 h 68"/>
                    <a:gd name="T26" fmla="*/ 1 w 63"/>
                    <a:gd name="T27" fmla="*/ 0 h 68"/>
                    <a:gd name="T28" fmla="*/ 1 w 63"/>
                    <a:gd name="T29" fmla="*/ 0 h 68"/>
                    <a:gd name="T30" fmla="*/ 1 w 63"/>
                    <a:gd name="T31" fmla="*/ 0 h 68"/>
                    <a:gd name="T32" fmla="*/ 1 w 63"/>
                    <a:gd name="T33" fmla="*/ 0 h 68"/>
                    <a:gd name="T34" fmla="*/ 1 w 63"/>
                    <a:gd name="T35" fmla="*/ 0 h 68"/>
                    <a:gd name="T36" fmla="*/ 1 w 63"/>
                    <a:gd name="T37" fmla="*/ 0 h 68"/>
                    <a:gd name="T38" fmla="*/ 1 w 63"/>
                    <a:gd name="T39" fmla="*/ 0 h 68"/>
                    <a:gd name="T40" fmla="*/ 1 w 63"/>
                    <a:gd name="T41" fmla="*/ 0 h 68"/>
                    <a:gd name="T42" fmla="*/ 1 w 63"/>
                    <a:gd name="T43" fmla="*/ 0 h 68"/>
                    <a:gd name="T44" fmla="*/ 1 w 63"/>
                    <a:gd name="T45" fmla="*/ 0 h 68"/>
                    <a:gd name="T46" fmla="*/ 1 w 63"/>
                    <a:gd name="T47" fmla="*/ 0 h 68"/>
                    <a:gd name="T48" fmla="*/ 1 w 63"/>
                    <a:gd name="T49" fmla="*/ 0 h 68"/>
                    <a:gd name="T50" fmla="*/ 1 w 63"/>
                    <a:gd name="T51" fmla="*/ 0 h 68"/>
                    <a:gd name="T52" fmla="*/ 0 w 63"/>
                    <a:gd name="T53" fmla="*/ 0 h 68"/>
                    <a:gd name="T54" fmla="*/ 0 w 63"/>
                    <a:gd name="T55" fmla="*/ 0 h 68"/>
                    <a:gd name="T56" fmla="*/ 1 w 63"/>
                    <a:gd name="T57" fmla="*/ 0 h 68"/>
                    <a:gd name="T58" fmla="*/ 1 w 63"/>
                    <a:gd name="T59" fmla="*/ 0 h 68"/>
                    <a:gd name="T60" fmla="*/ 1 w 63"/>
                    <a:gd name="T61" fmla="*/ 0 h 68"/>
                    <a:gd name="T62" fmla="*/ 1 w 63"/>
                    <a:gd name="T63" fmla="*/ 0 h 68"/>
                    <a:gd name="T64" fmla="*/ 1 w 63"/>
                    <a:gd name="T65" fmla="*/ 0 h 68"/>
                    <a:gd name="T66" fmla="*/ 1 w 63"/>
                    <a:gd name="T67" fmla="*/ 0 h 68"/>
                    <a:gd name="T68" fmla="*/ 1 w 63"/>
                    <a:gd name="T69" fmla="*/ 0 h 68"/>
                    <a:gd name="T70" fmla="*/ 1 w 63"/>
                    <a:gd name="T71" fmla="*/ 0 h 68"/>
                    <a:gd name="T72" fmla="*/ 1 w 63"/>
                    <a:gd name="T73" fmla="*/ 0 h 68"/>
                    <a:gd name="T74" fmla="*/ 1 w 63"/>
                    <a:gd name="T75" fmla="*/ 0 h 68"/>
                    <a:gd name="T76" fmla="*/ 1 w 63"/>
                    <a:gd name="T77" fmla="*/ 0 h 68"/>
                    <a:gd name="T78" fmla="*/ 1 w 63"/>
                    <a:gd name="T79" fmla="*/ 0 h 68"/>
                    <a:gd name="T80" fmla="*/ 1 w 63"/>
                    <a:gd name="T81" fmla="*/ 0 h 68"/>
                    <a:gd name="T82" fmla="*/ 1 w 63"/>
                    <a:gd name="T83" fmla="*/ 0 h 68"/>
                    <a:gd name="T84" fmla="*/ 1 w 63"/>
                    <a:gd name="T85" fmla="*/ 0 h 68"/>
                    <a:gd name="T86" fmla="*/ 1 w 63"/>
                    <a:gd name="T87" fmla="*/ 0 h 68"/>
                    <a:gd name="T88" fmla="*/ 1 w 63"/>
                    <a:gd name="T89" fmla="*/ 0 h 68"/>
                    <a:gd name="T90" fmla="*/ 1 w 63"/>
                    <a:gd name="T91" fmla="*/ 0 h 68"/>
                    <a:gd name="T92" fmla="*/ 1 w 63"/>
                    <a:gd name="T93" fmla="*/ 0 h 68"/>
                    <a:gd name="T94" fmla="*/ 1 w 63"/>
                    <a:gd name="T95" fmla="*/ 0 h 68"/>
                    <a:gd name="T96" fmla="*/ 1 w 63"/>
                    <a:gd name="T97" fmla="*/ 0 h 68"/>
                    <a:gd name="T98" fmla="*/ 1 w 63"/>
                    <a:gd name="T99" fmla="*/ 0 h 68"/>
                    <a:gd name="T100" fmla="*/ 1 w 63"/>
                    <a:gd name="T101" fmla="*/ 0 h 68"/>
                    <a:gd name="T102" fmla="*/ 1 w 63"/>
                    <a:gd name="T103" fmla="*/ 0 h 68"/>
                    <a:gd name="T104" fmla="*/ 1 w 63"/>
                    <a:gd name="T105" fmla="*/ 0 h 68"/>
                    <a:gd name="T106" fmla="*/ 1 w 63"/>
                    <a:gd name="T107" fmla="*/ 0 h 68"/>
                    <a:gd name="T108" fmla="*/ 1 w 63"/>
                    <a:gd name="T109" fmla="*/ 0 h 68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63"/>
                    <a:gd name="T166" fmla="*/ 0 h 68"/>
                    <a:gd name="T167" fmla="*/ 63 w 63"/>
                    <a:gd name="T168" fmla="*/ 68 h 68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63" h="68">
                      <a:moveTo>
                        <a:pt x="63" y="34"/>
                      </a:moveTo>
                      <a:lnTo>
                        <a:pt x="63" y="30"/>
                      </a:lnTo>
                      <a:lnTo>
                        <a:pt x="62" y="27"/>
                      </a:lnTo>
                      <a:lnTo>
                        <a:pt x="61" y="22"/>
                      </a:lnTo>
                      <a:lnTo>
                        <a:pt x="59" y="19"/>
                      </a:lnTo>
                      <a:lnTo>
                        <a:pt x="57" y="16"/>
                      </a:lnTo>
                      <a:lnTo>
                        <a:pt x="55" y="12"/>
                      </a:lnTo>
                      <a:lnTo>
                        <a:pt x="53" y="10"/>
                      </a:lnTo>
                      <a:lnTo>
                        <a:pt x="49" y="7"/>
                      </a:lnTo>
                      <a:lnTo>
                        <a:pt x="46" y="4"/>
                      </a:lnTo>
                      <a:lnTo>
                        <a:pt x="43" y="3"/>
                      </a:lnTo>
                      <a:lnTo>
                        <a:pt x="40" y="2"/>
                      </a:lnTo>
                      <a:lnTo>
                        <a:pt x="36" y="1"/>
                      </a:lnTo>
                      <a:lnTo>
                        <a:pt x="33" y="0"/>
                      </a:lnTo>
                      <a:lnTo>
                        <a:pt x="28" y="1"/>
                      </a:lnTo>
                      <a:lnTo>
                        <a:pt x="25" y="1"/>
                      </a:lnTo>
                      <a:lnTo>
                        <a:pt x="22" y="2"/>
                      </a:lnTo>
                      <a:lnTo>
                        <a:pt x="19" y="3"/>
                      </a:lnTo>
                      <a:lnTo>
                        <a:pt x="15" y="6"/>
                      </a:lnTo>
                      <a:lnTo>
                        <a:pt x="12" y="8"/>
                      </a:lnTo>
                      <a:lnTo>
                        <a:pt x="10" y="10"/>
                      </a:lnTo>
                      <a:lnTo>
                        <a:pt x="6" y="13"/>
                      </a:lnTo>
                      <a:lnTo>
                        <a:pt x="4" y="17"/>
                      </a:lnTo>
                      <a:lnTo>
                        <a:pt x="3" y="20"/>
                      </a:lnTo>
                      <a:lnTo>
                        <a:pt x="2" y="23"/>
                      </a:lnTo>
                      <a:lnTo>
                        <a:pt x="1" y="28"/>
                      </a:lnTo>
                      <a:lnTo>
                        <a:pt x="0" y="31"/>
                      </a:lnTo>
                      <a:lnTo>
                        <a:pt x="0" y="35"/>
                      </a:lnTo>
                      <a:lnTo>
                        <a:pt x="1" y="40"/>
                      </a:lnTo>
                      <a:lnTo>
                        <a:pt x="1" y="43"/>
                      </a:lnTo>
                      <a:lnTo>
                        <a:pt x="2" y="47"/>
                      </a:lnTo>
                      <a:lnTo>
                        <a:pt x="4" y="50"/>
                      </a:lnTo>
                      <a:lnTo>
                        <a:pt x="5" y="54"/>
                      </a:lnTo>
                      <a:lnTo>
                        <a:pt x="9" y="57"/>
                      </a:lnTo>
                      <a:lnTo>
                        <a:pt x="11" y="60"/>
                      </a:lnTo>
                      <a:lnTo>
                        <a:pt x="14" y="62"/>
                      </a:lnTo>
                      <a:lnTo>
                        <a:pt x="17" y="64"/>
                      </a:lnTo>
                      <a:lnTo>
                        <a:pt x="21" y="65"/>
                      </a:lnTo>
                      <a:lnTo>
                        <a:pt x="24" y="66"/>
                      </a:lnTo>
                      <a:lnTo>
                        <a:pt x="27" y="68"/>
                      </a:lnTo>
                      <a:lnTo>
                        <a:pt x="31" y="68"/>
                      </a:lnTo>
                      <a:lnTo>
                        <a:pt x="35" y="68"/>
                      </a:lnTo>
                      <a:lnTo>
                        <a:pt x="38" y="66"/>
                      </a:lnTo>
                      <a:lnTo>
                        <a:pt x="42" y="65"/>
                      </a:lnTo>
                      <a:lnTo>
                        <a:pt x="45" y="64"/>
                      </a:lnTo>
                      <a:lnTo>
                        <a:pt x="48" y="62"/>
                      </a:lnTo>
                      <a:lnTo>
                        <a:pt x="52" y="60"/>
                      </a:lnTo>
                      <a:lnTo>
                        <a:pt x="54" y="58"/>
                      </a:lnTo>
                      <a:lnTo>
                        <a:pt x="56" y="54"/>
                      </a:lnTo>
                      <a:lnTo>
                        <a:pt x="58" y="51"/>
                      </a:lnTo>
                      <a:lnTo>
                        <a:pt x="61" y="48"/>
                      </a:lnTo>
                      <a:lnTo>
                        <a:pt x="62" y="43"/>
                      </a:lnTo>
                      <a:lnTo>
                        <a:pt x="62" y="40"/>
                      </a:lnTo>
                      <a:lnTo>
                        <a:pt x="63" y="35"/>
                      </a:lnTo>
                      <a:lnTo>
                        <a:pt x="63" y="34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 sz="1100"/>
                </a:p>
              </p:txBody>
            </p:sp>
            <p:sp>
              <p:nvSpPr>
                <p:cNvPr id="113" name="Freeform 631"/>
                <p:cNvSpPr>
                  <a:spLocks/>
                </p:cNvSpPr>
                <p:nvPr/>
              </p:nvSpPr>
              <p:spPr bwMode="auto">
                <a:xfrm>
                  <a:off x="1120" y="3185"/>
                  <a:ext cx="32" cy="33"/>
                </a:xfrm>
                <a:custGeom>
                  <a:avLst/>
                  <a:gdLst>
                    <a:gd name="T0" fmla="*/ 1 w 63"/>
                    <a:gd name="T1" fmla="*/ 0 h 68"/>
                    <a:gd name="T2" fmla="*/ 1 w 63"/>
                    <a:gd name="T3" fmla="*/ 0 h 68"/>
                    <a:gd name="T4" fmla="*/ 1 w 63"/>
                    <a:gd name="T5" fmla="*/ 0 h 68"/>
                    <a:gd name="T6" fmla="*/ 1 w 63"/>
                    <a:gd name="T7" fmla="*/ 0 h 68"/>
                    <a:gd name="T8" fmla="*/ 1 w 63"/>
                    <a:gd name="T9" fmla="*/ 0 h 68"/>
                    <a:gd name="T10" fmla="*/ 1 w 63"/>
                    <a:gd name="T11" fmla="*/ 0 h 68"/>
                    <a:gd name="T12" fmla="*/ 1 w 63"/>
                    <a:gd name="T13" fmla="*/ 0 h 68"/>
                    <a:gd name="T14" fmla="*/ 1 w 63"/>
                    <a:gd name="T15" fmla="*/ 0 h 68"/>
                    <a:gd name="T16" fmla="*/ 1 w 63"/>
                    <a:gd name="T17" fmla="*/ 0 h 68"/>
                    <a:gd name="T18" fmla="*/ 1 w 63"/>
                    <a:gd name="T19" fmla="*/ 0 h 68"/>
                    <a:gd name="T20" fmla="*/ 1 w 63"/>
                    <a:gd name="T21" fmla="*/ 0 h 68"/>
                    <a:gd name="T22" fmla="*/ 1 w 63"/>
                    <a:gd name="T23" fmla="*/ 0 h 68"/>
                    <a:gd name="T24" fmla="*/ 1 w 63"/>
                    <a:gd name="T25" fmla="*/ 0 h 68"/>
                    <a:gd name="T26" fmla="*/ 1 w 63"/>
                    <a:gd name="T27" fmla="*/ 0 h 68"/>
                    <a:gd name="T28" fmla="*/ 1 w 63"/>
                    <a:gd name="T29" fmla="*/ 0 h 68"/>
                    <a:gd name="T30" fmla="*/ 1 w 63"/>
                    <a:gd name="T31" fmla="*/ 0 h 68"/>
                    <a:gd name="T32" fmla="*/ 1 w 63"/>
                    <a:gd name="T33" fmla="*/ 0 h 68"/>
                    <a:gd name="T34" fmla="*/ 1 w 63"/>
                    <a:gd name="T35" fmla="*/ 0 h 68"/>
                    <a:gd name="T36" fmla="*/ 1 w 63"/>
                    <a:gd name="T37" fmla="*/ 0 h 68"/>
                    <a:gd name="T38" fmla="*/ 1 w 63"/>
                    <a:gd name="T39" fmla="*/ 0 h 68"/>
                    <a:gd name="T40" fmla="*/ 1 w 63"/>
                    <a:gd name="T41" fmla="*/ 0 h 68"/>
                    <a:gd name="T42" fmla="*/ 1 w 63"/>
                    <a:gd name="T43" fmla="*/ 0 h 68"/>
                    <a:gd name="T44" fmla="*/ 1 w 63"/>
                    <a:gd name="T45" fmla="*/ 0 h 68"/>
                    <a:gd name="T46" fmla="*/ 1 w 63"/>
                    <a:gd name="T47" fmla="*/ 0 h 68"/>
                    <a:gd name="T48" fmla="*/ 1 w 63"/>
                    <a:gd name="T49" fmla="*/ 0 h 68"/>
                    <a:gd name="T50" fmla="*/ 1 w 63"/>
                    <a:gd name="T51" fmla="*/ 0 h 68"/>
                    <a:gd name="T52" fmla="*/ 0 w 63"/>
                    <a:gd name="T53" fmla="*/ 0 h 68"/>
                    <a:gd name="T54" fmla="*/ 0 w 63"/>
                    <a:gd name="T55" fmla="*/ 0 h 68"/>
                    <a:gd name="T56" fmla="*/ 1 w 63"/>
                    <a:gd name="T57" fmla="*/ 0 h 68"/>
                    <a:gd name="T58" fmla="*/ 1 w 63"/>
                    <a:gd name="T59" fmla="*/ 0 h 68"/>
                    <a:gd name="T60" fmla="*/ 1 w 63"/>
                    <a:gd name="T61" fmla="*/ 0 h 68"/>
                    <a:gd name="T62" fmla="*/ 1 w 63"/>
                    <a:gd name="T63" fmla="*/ 0 h 68"/>
                    <a:gd name="T64" fmla="*/ 1 w 63"/>
                    <a:gd name="T65" fmla="*/ 0 h 68"/>
                    <a:gd name="T66" fmla="*/ 1 w 63"/>
                    <a:gd name="T67" fmla="*/ 0 h 68"/>
                    <a:gd name="T68" fmla="*/ 1 w 63"/>
                    <a:gd name="T69" fmla="*/ 0 h 68"/>
                    <a:gd name="T70" fmla="*/ 1 w 63"/>
                    <a:gd name="T71" fmla="*/ 0 h 68"/>
                    <a:gd name="T72" fmla="*/ 1 w 63"/>
                    <a:gd name="T73" fmla="*/ 0 h 68"/>
                    <a:gd name="T74" fmla="*/ 1 w 63"/>
                    <a:gd name="T75" fmla="*/ 0 h 68"/>
                    <a:gd name="T76" fmla="*/ 1 w 63"/>
                    <a:gd name="T77" fmla="*/ 0 h 68"/>
                    <a:gd name="T78" fmla="*/ 1 w 63"/>
                    <a:gd name="T79" fmla="*/ 0 h 68"/>
                    <a:gd name="T80" fmla="*/ 1 w 63"/>
                    <a:gd name="T81" fmla="*/ 0 h 68"/>
                    <a:gd name="T82" fmla="*/ 1 w 63"/>
                    <a:gd name="T83" fmla="*/ 0 h 68"/>
                    <a:gd name="T84" fmla="*/ 1 w 63"/>
                    <a:gd name="T85" fmla="*/ 0 h 68"/>
                    <a:gd name="T86" fmla="*/ 1 w 63"/>
                    <a:gd name="T87" fmla="*/ 0 h 68"/>
                    <a:gd name="T88" fmla="*/ 1 w 63"/>
                    <a:gd name="T89" fmla="*/ 0 h 68"/>
                    <a:gd name="T90" fmla="*/ 1 w 63"/>
                    <a:gd name="T91" fmla="*/ 0 h 68"/>
                    <a:gd name="T92" fmla="*/ 1 w 63"/>
                    <a:gd name="T93" fmla="*/ 0 h 68"/>
                    <a:gd name="T94" fmla="*/ 1 w 63"/>
                    <a:gd name="T95" fmla="*/ 0 h 68"/>
                    <a:gd name="T96" fmla="*/ 1 w 63"/>
                    <a:gd name="T97" fmla="*/ 0 h 68"/>
                    <a:gd name="T98" fmla="*/ 1 w 63"/>
                    <a:gd name="T99" fmla="*/ 0 h 68"/>
                    <a:gd name="T100" fmla="*/ 1 w 63"/>
                    <a:gd name="T101" fmla="*/ 0 h 68"/>
                    <a:gd name="T102" fmla="*/ 1 w 63"/>
                    <a:gd name="T103" fmla="*/ 0 h 68"/>
                    <a:gd name="T104" fmla="*/ 1 w 63"/>
                    <a:gd name="T105" fmla="*/ 0 h 68"/>
                    <a:gd name="T106" fmla="*/ 1 w 63"/>
                    <a:gd name="T107" fmla="*/ 0 h 68"/>
                    <a:gd name="T108" fmla="*/ 1 w 63"/>
                    <a:gd name="T109" fmla="*/ 0 h 68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63"/>
                    <a:gd name="T166" fmla="*/ 0 h 68"/>
                    <a:gd name="T167" fmla="*/ 63 w 63"/>
                    <a:gd name="T168" fmla="*/ 68 h 68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63" h="68">
                      <a:moveTo>
                        <a:pt x="63" y="34"/>
                      </a:moveTo>
                      <a:lnTo>
                        <a:pt x="63" y="30"/>
                      </a:lnTo>
                      <a:lnTo>
                        <a:pt x="62" y="27"/>
                      </a:lnTo>
                      <a:lnTo>
                        <a:pt x="61" y="22"/>
                      </a:lnTo>
                      <a:lnTo>
                        <a:pt x="60" y="19"/>
                      </a:lnTo>
                      <a:lnTo>
                        <a:pt x="57" y="16"/>
                      </a:lnTo>
                      <a:lnTo>
                        <a:pt x="55" y="12"/>
                      </a:lnTo>
                      <a:lnTo>
                        <a:pt x="53" y="10"/>
                      </a:lnTo>
                      <a:lnTo>
                        <a:pt x="50" y="7"/>
                      </a:lnTo>
                      <a:lnTo>
                        <a:pt x="46" y="4"/>
                      </a:lnTo>
                      <a:lnTo>
                        <a:pt x="43" y="3"/>
                      </a:lnTo>
                      <a:lnTo>
                        <a:pt x="40" y="2"/>
                      </a:lnTo>
                      <a:lnTo>
                        <a:pt x="36" y="1"/>
                      </a:lnTo>
                      <a:lnTo>
                        <a:pt x="33" y="0"/>
                      </a:lnTo>
                      <a:lnTo>
                        <a:pt x="29" y="1"/>
                      </a:lnTo>
                      <a:lnTo>
                        <a:pt x="25" y="1"/>
                      </a:lnTo>
                      <a:lnTo>
                        <a:pt x="22" y="2"/>
                      </a:lnTo>
                      <a:lnTo>
                        <a:pt x="19" y="3"/>
                      </a:lnTo>
                      <a:lnTo>
                        <a:pt x="15" y="6"/>
                      </a:lnTo>
                      <a:lnTo>
                        <a:pt x="12" y="8"/>
                      </a:lnTo>
                      <a:lnTo>
                        <a:pt x="10" y="10"/>
                      </a:lnTo>
                      <a:lnTo>
                        <a:pt x="8" y="13"/>
                      </a:lnTo>
                      <a:lnTo>
                        <a:pt x="5" y="17"/>
                      </a:lnTo>
                      <a:lnTo>
                        <a:pt x="3" y="20"/>
                      </a:lnTo>
                      <a:lnTo>
                        <a:pt x="2" y="23"/>
                      </a:lnTo>
                      <a:lnTo>
                        <a:pt x="1" y="28"/>
                      </a:lnTo>
                      <a:lnTo>
                        <a:pt x="0" y="31"/>
                      </a:lnTo>
                      <a:lnTo>
                        <a:pt x="0" y="35"/>
                      </a:lnTo>
                      <a:lnTo>
                        <a:pt x="1" y="40"/>
                      </a:lnTo>
                      <a:lnTo>
                        <a:pt x="1" y="43"/>
                      </a:lnTo>
                      <a:lnTo>
                        <a:pt x="3" y="47"/>
                      </a:lnTo>
                      <a:lnTo>
                        <a:pt x="4" y="50"/>
                      </a:lnTo>
                      <a:lnTo>
                        <a:pt x="6" y="54"/>
                      </a:lnTo>
                      <a:lnTo>
                        <a:pt x="9" y="57"/>
                      </a:lnTo>
                      <a:lnTo>
                        <a:pt x="11" y="60"/>
                      </a:lnTo>
                      <a:lnTo>
                        <a:pt x="14" y="62"/>
                      </a:lnTo>
                      <a:lnTo>
                        <a:pt x="18" y="64"/>
                      </a:lnTo>
                      <a:lnTo>
                        <a:pt x="21" y="65"/>
                      </a:lnTo>
                      <a:lnTo>
                        <a:pt x="24" y="66"/>
                      </a:lnTo>
                      <a:lnTo>
                        <a:pt x="27" y="68"/>
                      </a:lnTo>
                      <a:lnTo>
                        <a:pt x="31" y="68"/>
                      </a:lnTo>
                      <a:lnTo>
                        <a:pt x="35" y="68"/>
                      </a:lnTo>
                      <a:lnTo>
                        <a:pt x="39" y="66"/>
                      </a:lnTo>
                      <a:lnTo>
                        <a:pt x="42" y="65"/>
                      </a:lnTo>
                      <a:lnTo>
                        <a:pt x="45" y="64"/>
                      </a:lnTo>
                      <a:lnTo>
                        <a:pt x="48" y="62"/>
                      </a:lnTo>
                      <a:lnTo>
                        <a:pt x="52" y="60"/>
                      </a:lnTo>
                      <a:lnTo>
                        <a:pt x="54" y="58"/>
                      </a:lnTo>
                      <a:lnTo>
                        <a:pt x="56" y="54"/>
                      </a:lnTo>
                      <a:lnTo>
                        <a:pt x="58" y="51"/>
                      </a:lnTo>
                      <a:lnTo>
                        <a:pt x="61" y="48"/>
                      </a:lnTo>
                      <a:lnTo>
                        <a:pt x="62" y="43"/>
                      </a:lnTo>
                      <a:lnTo>
                        <a:pt x="63" y="40"/>
                      </a:lnTo>
                      <a:lnTo>
                        <a:pt x="63" y="35"/>
                      </a:lnTo>
                      <a:lnTo>
                        <a:pt x="63" y="34"/>
                      </a:lnTo>
                      <a:close/>
                    </a:path>
                  </a:pathLst>
                </a:custGeom>
                <a:solidFill>
                  <a:srgbClr val="FFD4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 sz="1100"/>
                </a:p>
              </p:txBody>
            </p:sp>
            <p:sp>
              <p:nvSpPr>
                <p:cNvPr id="114" name="Freeform 632"/>
                <p:cNvSpPr>
                  <a:spLocks/>
                </p:cNvSpPr>
                <p:nvPr/>
              </p:nvSpPr>
              <p:spPr bwMode="auto">
                <a:xfrm>
                  <a:off x="1120" y="3185"/>
                  <a:ext cx="32" cy="33"/>
                </a:xfrm>
                <a:custGeom>
                  <a:avLst/>
                  <a:gdLst>
                    <a:gd name="T0" fmla="*/ 1 w 63"/>
                    <a:gd name="T1" fmla="*/ 0 h 68"/>
                    <a:gd name="T2" fmla="*/ 1 w 63"/>
                    <a:gd name="T3" fmla="*/ 0 h 68"/>
                    <a:gd name="T4" fmla="*/ 1 w 63"/>
                    <a:gd name="T5" fmla="*/ 0 h 68"/>
                    <a:gd name="T6" fmla="*/ 1 w 63"/>
                    <a:gd name="T7" fmla="*/ 0 h 68"/>
                    <a:gd name="T8" fmla="*/ 1 w 63"/>
                    <a:gd name="T9" fmla="*/ 0 h 68"/>
                    <a:gd name="T10" fmla="*/ 1 w 63"/>
                    <a:gd name="T11" fmla="*/ 0 h 68"/>
                    <a:gd name="T12" fmla="*/ 1 w 63"/>
                    <a:gd name="T13" fmla="*/ 0 h 68"/>
                    <a:gd name="T14" fmla="*/ 1 w 63"/>
                    <a:gd name="T15" fmla="*/ 0 h 68"/>
                    <a:gd name="T16" fmla="*/ 1 w 63"/>
                    <a:gd name="T17" fmla="*/ 0 h 68"/>
                    <a:gd name="T18" fmla="*/ 1 w 63"/>
                    <a:gd name="T19" fmla="*/ 0 h 68"/>
                    <a:gd name="T20" fmla="*/ 1 w 63"/>
                    <a:gd name="T21" fmla="*/ 0 h 68"/>
                    <a:gd name="T22" fmla="*/ 1 w 63"/>
                    <a:gd name="T23" fmla="*/ 0 h 68"/>
                    <a:gd name="T24" fmla="*/ 1 w 63"/>
                    <a:gd name="T25" fmla="*/ 0 h 68"/>
                    <a:gd name="T26" fmla="*/ 1 w 63"/>
                    <a:gd name="T27" fmla="*/ 0 h 68"/>
                    <a:gd name="T28" fmla="*/ 1 w 63"/>
                    <a:gd name="T29" fmla="*/ 0 h 68"/>
                    <a:gd name="T30" fmla="*/ 1 w 63"/>
                    <a:gd name="T31" fmla="*/ 0 h 68"/>
                    <a:gd name="T32" fmla="*/ 1 w 63"/>
                    <a:gd name="T33" fmla="*/ 0 h 68"/>
                    <a:gd name="T34" fmla="*/ 1 w 63"/>
                    <a:gd name="T35" fmla="*/ 0 h 68"/>
                    <a:gd name="T36" fmla="*/ 1 w 63"/>
                    <a:gd name="T37" fmla="*/ 0 h 68"/>
                    <a:gd name="T38" fmla="*/ 1 w 63"/>
                    <a:gd name="T39" fmla="*/ 0 h 68"/>
                    <a:gd name="T40" fmla="*/ 1 w 63"/>
                    <a:gd name="T41" fmla="*/ 0 h 68"/>
                    <a:gd name="T42" fmla="*/ 1 w 63"/>
                    <a:gd name="T43" fmla="*/ 0 h 68"/>
                    <a:gd name="T44" fmla="*/ 1 w 63"/>
                    <a:gd name="T45" fmla="*/ 0 h 68"/>
                    <a:gd name="T46" fmla="*/ 1 w 63"/>
                    <a:gd name="T47" fmla="*/ 0 h 68"/>
                    <a:gd name="T48" fmla="*/ 1 w 63"/>
                    <a:gd name="T49" fmla="*/ 0 h 68"/>
                    <a:gd name="T50" fmla="*/ 1 w 63"/>
                    <a:gd name="T51" fmla="*/ 0 h 68"/>
                    <a:gd name="T52" fmla="*/ 0 w 63"/>
                    <a:gd name="T53" fmla="*/ 0 h 68"/>
                    <a:gd name="T54" fmla="*/ 0 w 63"/>
                    <a:gd name="T55" fmla="*/ 0 h 68"/>
                    <a:gd name="T56" fmla="*/ 1 w 63"/>
                    <a:gd name="T57" fmla="*/ 0 h 68"/>
                    <a:gd name="T58" fmla="*/ 1 w 63"/>
                    <a:gd name="T59" fmla="*/ 0 h 68"/>
                    <a:gd name="T60" fmla="*/ 1 w 63"/>
                    <a:gd name="T61" fmla="*/ 0 h 68"/>
                    <a:gd name="T62" fmla="*/ 1 w 63"/>
                    <a:gd name="T63" fmla="*/ 0 h 68"/>
                    <a:gd name="T64" fmla="*/ 1 w 63"/>
                    <a:gd name="T65" fmla="*/ 0 h 68"/>
                    <a:gd name="T66" fmla="*/ 1 w 63"/>
                    <a:gd name="T67" fmla="*/ 0 h 68"/>
                    <a:gd name="T68" fmla="*/ 1 w 63"/>
                    <a:gd name="T69" fmla="*/ 0 h 68"/>
                    <a:gd name="T70" fmla="*/ 1 w 63"/>
                    <a:gd name="T71" fmla="*/ 0 h 68"/>
                    <a:gd name="T72" fmla="*/ 1 w 63"/>
                    <a:gd name="T73" fmla="*/ 0 h 68"/>
                    <a:gd name="T74" fmla="*/ 1 w 63"/>
                    <a:gd name="T75" fmla="*/ 0 h 68"/>
                    <a:gd name="T76" fmla="*/ 1 w 63"/>
                    <a:gd name="T77" fmla="*/ 0 h 68"/>
                    <a:gd name="T78" fmla="*/ 1 w 63"/>
                    <a:gd name="T79" fmla="*/ 0 h 68"/>
                    <a:gd name="T80" fmla="*/ 1 w 63"/>
                    <a:gd name="T81" fmla="*/ 0 h 68"/>
                    <a:gd name="T82" fmla="*/ 1 w 63"/>
                    <a:gd name="T83" fmla="*/ 0 h 68"/>
                    <a:gd name="T84" fmla="*/ 1 w 63"/>
                    <a:gd name="T85" fmla="*/ 0 h 68"/>
                    <a:gd name="T86" fmla="*/ 1 w 63"/>
                    <a:gd name="T87" fmla="*/ 0 h 68"/>
                    <a:gd name="T88" fmla="*/ 1 w 63"/>
                    <a:gd name="T89" fmla="*/ 0 h 68"/>
                    <a:gd name="T90" fmla="*/ 1 w 63"/>
                    <a:gd name="T91" fmla="*/ 0 h 68"/>
                    <a:gd name="T92" fmla="*/ 1 w 63"/>
                    <a:gd name="T93" fmla="*/ 0 h 68"/>
                    <a:gd name="T94" fmla="*/ 1 w 63"/>
                    <a:gd name="T95" fmla="*/ 0 h 68"/>
                    <a:gd name="T96" fmla="*/ 1 w 63"/>
                    <a:gd name="T97" fmla="*/ 0 h 68"/>
                    <a:gd name="T98" fmla="*/ 1 w 63"/>
                    <a:gd name="T99" fmla="*/ 0 h 68"/>
                    <a:gd name="T100" fmla="*/ 1 w 63"/>
                    <a:gd name="T101" fmla="*/ 0 h 68"/>
                    <a:gd name="T102" fmla="*/ 1 w 63"/>
                    <a:gd name="T103" fmla="*/ 0 h 68"/>
                    <a:gd name="T104" fmla="*/ 1 w 63"/>
                    <a:gd name="T105" fmla="*/ 0 h 68"/>
                    <a:gd name="T106" fmla="*/ 1 w 63"/>
                    <a:gd name="T107" fmla="*/ 0 h 68"/>
                    <a:gd name="T108" fmla="*/ 1 w 63"/>
                    <a:gd name="T109" fmla="*/ 0 h 68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63"/>
                    <a:gd name="T166" fmla="*/ 0 h 68"/>
                    <a:gd name="T167" fmla="*/ 63 w 63"/>
                    <a:gd name="T168" fmla="*/ 68 h 68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63" h="68">
                      <a:moveTo>
                        <a:pt x="63" y="34"/>
                      </a:moveTo>
                      <a:lnTo>
                        <a:pt x="63" y="30"/>
                      </a:lnTo>
                      <a:lnTo>
                        <a:pt x="62" y="27"/>
                      </a:lnTo>
                      <a:lnTo>
                        <a:pt x="61" y="22"/>
                      </a:lnTo>
                      <a:lnTo>
                        <a:pt x="60" y="19"/>
                      </a:lnTo>
                      <a:lnTo>
                        <a:pt x="57" y="16"/>
                      </a:lnTo>
                      <a:lnTo>
                        <a:pt x="55" y="12"/>
                      </a:lnTo>
                      <a:lnTo>
                        <a:pt x="53" y="10"/>
                      </a:lnTo>
                      <a:lnTo>
                        <a:pt x="50" y="7"/>
                      </a:lnTo>
                      <a:lnTo>
                        <a:pt x="46" y="4"/>
                      </a:lnTo>
                      <a:lnTo>
                        <a:pt x="43" y="3"/>
                      </a:lnTo>
                      <a:lnTo>
                        <a:pt x="40" y="2"/>
                      </a:lnTo>
                      <a:lnTo>
                        <a:pt x="36" y="1"/>
                      </a:lnTo>
                      <a:lnTo>
                        <a:pt x="33" y="0"/>
                      </a:lnTo>
                      <a:lnTo>
                        <a:pt x="29" y="1"/>
                      </a:lnTo>
                      <a:lnTo>
                        <a:pt x="25" y="1"/>
                      </a:lnTo>
                      <a:lnTo>
                        <a:pt x="22" y="2"/>
                      </a:lnTo>
                      <a:lnTo>
                        <a:pt x="19" y="3"/>
                      </a:lnTo>
                      <a:lnTo>
                        <a:pt x="15" y="6"/>
                      </a:lnTo>
                      <a:lnTo>
                        <a:pt x="12" y="8"/>
                      </a:lnTo>
                      <a:lnTo>
                        <a:pt x="10" y="10"/>
                      </a:lnTo>
                      <a:lnTo>
                        <a:pt x="8" y="13"/>
                      </a:lnTo>
                      <a:lnTo>
                        <a:pt x="5" y="17"/>
                      </a:lnTo>
                      <a:lnTo>
                        <a:pt x="3" y="20"/>
                      </a:lnTo>
                      <a:lnTo>
                        <a:pt x="2" y="23"/>
                      </a:lnTo>
                      <a:lnTo>
                        <a:pt x="1" y="28"/>
                      </a:lnTo>
                      <a:lnTo>
                        <a:pt x="0" y="31"/>
                      </a:lnTo>
                      <a:lnTo>
                        <a:pt x="0" y="35"/>
                      </a:lnTo>
                      <a:lnTo>
                        <a:pt x="1" y="40"/>
                      </a:lnTo>
                      <a:lnTo>
                        <a:pt x="1" y="43"/>
                      </a:lnTo>
                      <a:lnTo>
                        <a:pt x="3" y="47"/>
                      </a:lnTo>
                      <a:lnTo>
                        <a:pt x="4" y="50"/>
                      </a:lnTo>
                      <a:lnTo>
                        <a:pt x="6" y="54"/>
                      </a:lnTo>
                      <a:lnTo>
                        <a:pt x="9" y="57"/>
                      </a:lnTo>
                      <a:lnTo>
                        <a:pt x="11" y="60"/>
                      </a:lnTo>
                      <a:lnTo>
                        <a:pt x="14" y="62"/>
                      </a:lnTo>
                      <a:lnTo>
                        <a:pt x="18" y="64"/>
                      </a:lnTo>
                      <a:lnTo>
                        <a:pt x="21" y="65"/>
                      </a:lnTo>
                      <a:lnTo>
                        <a:pt x="24" y="66"/>
                      </a:lnTo>
                      <a:lnTo>
                        <a:pt x="27" y="68"/>
                      </a:lnTo>
                      <a:lnTo>
                        <a:pt x="31" y="68"/>
                      </a:lnTo>
                      <a:lnTo>
                        <a:pt x="35" y="68"/>
                      </a:lnTo>
                      <a:lnTo>
                        <a:pt x="39" y="66"/>
                      </a:lnTo>
                      <a:lnTo>
                        <a:pt x="42" y="65"/>
                      </a:lnTo>
                      <a:lnTo>
                        <a:pt x="45" y="64"/>
                      </a:lnTo>
                      <a:lnTo>
                        <a:pt x="48" y="62"/>
                      </a:lnTo>
                      <a:lnTo>
                        <a:pt x="52" y="60"/>
                      </a:lnTo>
                      <a:lnTo>
                        <a:pt x="54" y="58"/>
                      </a:lnTo>
                      <a:lnTo>
                        <a:pt x="56" y="54"/>
                      </a:lnTo>
                      <a:lnTo>
                        <a:pt x="58" y="51"/>
                      </a:lnTo>
                      <a:lnTo>
                        <a:pt x="61" y="48"/>
                      </a:lnTo>
                      <a:lnTo>
                        <a:pt x="62" y="43"/>
                      </a:lnTo>
                      <a:lnTo>
                        <a:pt x="63" y="40"/>
                      </a:lnTo>
                      <a:lnTo>
                        <a:pt x="63" y="35"/>
                      </a:lnTo>
                      <a:lnTo>
                        <a:pt x="63" y="34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 sz="1100"/>
                </a:p>
              </p:txBody>
            </p:sp>
            <p:sp>
              <p:nvSpPr>
                <p:cNvPr id="115" name="Freeform 633"/>
                <p:cNvSpPr>
                  <a:spLocks/>
                </p:cNvSpPr>
                <p:nvPr/>
              </p:nvSpPr>
              <p:spPr bwMode="auto">
                <a:xfrm>
                  <a:off x="1123" y="3190"/>
                  <a:ext cx="24" cy="24"/>
                </a:xfrm>
                <a:custGeom>
                  <a:avLst/>
                  <a:gdLst>
                    <a:gd name="T0" fmla="*/ 0 w 50"/>
                    <a:gd name="T1" fmla="*/ 0 h 50"/>
                    <a:gd name="T2" fmla="*/ 0 w 50"/>
                    <a:gd name="T3" fmla="*/ 0 h 50"/>
                    <a:gd name="T4" fmla="*/ 0 w 50"/>
                    <a:gd name="T5" fmla="*/ 0 h 50"/>
                    <a:gd name="T6" fmla="*/ 0 w 50"/>
                    <a:gd name="T7" fmla="*/ 0 h 50"/>
                    <a:gd name="T8" fmla="*/ 0 w 50"/>
                    <a:gd name="T9" fmla="*/ 0 h 50"/>
                    <a:gd name="T10" fmla="*/ 0 w 50"/>
                    <a:gd name="T11" fmla="*/ 0 h 50"/>
                    <a:gd name="T12" fmla="*/ 0 w 50"/>
                    <a:gd name="T13" fmla="*/ 0 h 50"/>
                    <a:gd name="T14" fmla="*/ 0 w 50"/>
                    <a:gd name="T15" fmla="*/ 0 h 50"/>
                    <a:gd name="T16" fmla="*/ 0 w 50"/>
                    <a:gd name="T17" fmla="*/ 0 h 50"/>
                    <a:gd name="T18" fmla="*/ 0 w 50"/>
                    <a:gd name="T19" fmla="*/ 0 h 50"/>
                    <a:gd name="T20" fmla="*/ 0 w 50"/>
                    <a:gd name="T21" fmla="*/ 0 h 50"/>
                    <a:gd name="T22" fmla="*/ 0 w 50"/>
                    <a:gd name="T23" fmla="*/ 0 h 50"/>
                    <a:gd name="T24" fmla="*/ 0 w 50"/>
                    <a:gd name="T25" fmla="*/ 0 h 50"/>
                    <a:gd name="T26" fmla="*/ 0 w 50"/>
                    <a:gd name="T27" fmla="*/ 0 h 50"/>
                    <a:gd name="T28" fmla="*/ 0 w 50"/>
                    <a:gd name="T29" fmla="*/ 0 h 50"/>
                    <a:gd name="T30" fmla="*/ 0 w 50"/>
                    <a:gd name="T31" fmla="*/ 0 h 50"/>
                    <a:gd name="T32" fmla="*/ 0 w 50"/>
                    <a:gd name="T33" fmla="*/ 0 h 50"/>
                    <a:gd name="T34" fmla="*/ 0 w 50"/>
                    <a:gd name="T35" fmla="*/ 0 h 50"/>
                    <a:gd name="T36" fmla="*/ 0 w 50"/>
                    <a:gd name="T37" fmla="*/ 0 h 50"/>
                    <a:gd name="T38" fmla="*/ 0 w 50"/>
                    <a:gd name="T39" fmla="*/ 0 h 50"/>
                    <a:gd name="T40" fmla="*/ 0 w 50"/>
                    <a:gd name="T41" fmla="*/ 0 h 50"/>
                    <a:gd name="T42" fmla="*/ 0 w 50"/>
                    <a:gd name="T43" fmla="*/ 0 h 50"/>
                    <a:gd name="T44" fmla="*/ 0 w 50"/>
                    <a:gd name="T45" fmla="*/ 0 h 50"/>
                    <a:gd name="T46" fmla="*/ 0 w 50"/>
                    <a:gd name="T47" fmla="*/ 0 h 50"/>
                    <a:gd name="T48" fmla="*/ 0 w 50"/>
                    <a:gd name="T49" fmla="*/ 0 h 50"/>
                    <a:gd name="T50" fmla="*/ 0 w 50"/>
                    <a:gd name="T51" fmla="*/ 0 h 50"/>
                    <a:gd name="T52" fmla="*/ 0 w 50"/>
                    <a:gd name="T53" fmla="*/ 0 h 50"/>
                    <a:gd name="T54" fmla="*/ 0 w 50"/>
                    <a:gd name="T55" fmla="*/ 0 h 50"/>
                    <a:gd name="T56" fmla="*/ 0 w 50"/>
                    <a:gd name="T57" fmla="*/ 0 h 50"/>
                    <a:gd name="T58" fmla="*/ 0 w 50"/>
                    <a:gd name="T59" fmla="*/ 0 h 50"/>
                    <a:gd name="T60" fmla="*/ 0 w 50"/>
                    <a:gd name="T61" fmla="*/ 0 h 50"/>
                    <a:gd name="T62" fmla="*/ 0 w 50"/>
                    <a:gd name="T63" fmla="*/ 0 h 50"/>
                    <a:gd name="T64" fmla="*/ 0 w 50"/>
                    <a:gd name="T65" fmla="*/ 0 h 50"/>
                    <a:gd name="T66" fmla="*/ 0 w 50"/>
                    <a:gd name="T67" fmla="*/ 0 h 50"/>
                    <a:gd name="T68" fmla="*/ 0 w 50"/>
                    <a:gd name="T69" fmla="*/ 0 h 50"/>
                    <a:gd name="T70" fmla="*/ 0 w 50"/>
                    <a:gd name="T71" fmla="*/ 0 h 50"/>
                    <a:gd name="T72" fmla="*/ 0 w 50"/>
                    <a:gd name="T73" fmla="*/ 0 h 50"/>
                    <a:gd name="T74" fmla="*/ 0 w 50"/>
                    <a:gd name="T75" fmla="*/ 0 h 50"/>
                    <a:gd name="T76" fmla="*/ 0 w 50"/>
                    <a:gd name="T77" fmla="*/ 0 h 50"/>
                    <a:gd name="T78" fmla="*/ 0 w 50"/>
                    <a:gd name="T79" fmla="*/ 0 h 50"/>
                    <a:gd name="T80" fmla="*/ 0 w 50"/>
                    <a:gd name="T81" fmla="*/ 0 h 50"/>
                    <a:gd name="T82" fmla="*/ 0 w 50"/>
                    <a:gd name="T83" fmla="*/ 0 h 50"/>
                    <a:gd name="T84" fmla="*/ 0 w 50"/>
                    <a:gd name="T85" fmla="*/ 0 h 50"/>
                    <a:gd name="T86" fmla="*/ 0 w 50"/>
                    <a:gd name="T87" fmla="*/ 0 h 50"/>
                    <a:gd name="T88" fmla="*/ 0 w 50"/>
                    <a:gd name="T89" fmla="*/ 0 h 50"/>
                    <a:gd name="T90" fmla="*/ 0 w 50"/>
                    <a:gd name="T91" fmla="*/ 0 h 50"/>
                    <a:gd name="T92" fmla="*/ 0 w 50"/>
                    <a:gd name="T93" fmla="*/ 0 h 50"/>
                    <a:gd name="T94" fmla="*/ 0 w 50"/>
                    <a:gd name="T95" fmla="*/ 0 h 50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50"/>
                    <a:gd name="T145" fmla="*/ 0 h 50"/>
                    <a:gd name="T146" fmla="*/ 50 w 50"/>
                    <a:gd name="T147" fmla="*/ 50 h 50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50" h="50">
                      <a:moveTo>
                        <a:pt x="50" y="24"/>
                      </a:moveTo>
                      <a:lnTo>
                        <a:pt x="50" y="21"/>
                      </a:lnTo>
                      <a:lnTo>
                        <a:pt x="49" y="18"/>
                      </a:lnTo>
                      <a:lnTo>
                        <a:pt x="48" y="14"/>
                      </a:lnTo>
                      <a:lnTo>
                        <a:pt x="47" y="11"/>
                      </a:lnTo>
                      <a:lnTo>
                        <a:pt x="45" y="9"/>
                      </a:lnTo>
                      <a:lnTo>
                        <a:pt x="42" y="7"/>
                      </a:lnTo>
                      <a:lnTo>
                        <a:pt x="40" y="4"/>
                      </a:lnTo>
                      <a:lnTo>
                        <a:pt x="37" y="2"/>
                      </a:lnTo>
                      <a:lnTo>
                        <a:pt x="34" y="1"/>
                      </a:lnTo>
                      <a:lnTo>
                        <a:pt x="30" y="0"/>
                      </a:lnTo>
                      <a:lnTo>
                        <a:pt x="27" y="0"/>
                      </a:lnTo>
                      <a:lnTo>
                        <a:pt x="24" y="0"/>
                      </a:lnTo>
                      <a:lnTo>
                        <a:pt x="20" y="0"/>
                      </a:lnTo>
                      <a:lnTo>
                        <a:pt x="17" y="1"/>
                      </a:lnTo>
                      <a:lnTo>
                        <a:pt x="14" y="2"/>
                      </a:lnTo>
                      <a:lnTo>
                        <a:pt x="12" y="4"/>
                      </a:lnTo>
                      <a:lnTo>
                        <a:pt x="8" y="7"/>
                      </a:lnTo>
                      <a:lnTo>
                        <a:pt x="6" y="9"/>
                      </a:lnTo>
                      <a:lnTo>
                        <a:pt x="4" y="11"/>
                      </a:lnTo>
                      <a:lnTo>
                        <a:pt x="3" y="14"/>
                      </a:lnTo>
                      <a:lnTo>
                        <a:pt x="2" y="18"/>
                      </a:lnTo>
                      <a:lnTo>
                        <a:pt x="0" y="21"/>
                      </a:lnTo>
                      <a:lnTo>
                        <a:pt x="0" y="24"/>
                      </a:lnTo>
                      <a:lnTo>
                        <a:pt x="0" y="28"/>
                      </a:lnTo>
                      <a:lnTo>
                        <a:pt x="2" y="31"/>
                      </a:lnTo>
                      <a:lnTo>
                        <a:pt x="3" y="34"/>
                      </a:lnTo>
                      <a:lnTo>
                        <a:pt x="4" y="38"/>
                      </a:lnTo>
                      <a:lnTo>
                        <a:pt x="6" y="40"/>
                      </a:lnTo>
                      <a:lnTo>
                        <a:pt x="8" y="43"/>
                      </a:lnTo>
                      <a:lnTo>
                        <a:pt x="10" y="45"/>
                      </a:lnTo>
                      <a:lnTo>
                        <a:pt x="14" y="47"/>
                      </a:lnTo>
                      <a:lnTo>
                        <a:pt x="17" y="48"/>
                      </a:lnTo>
                      <a:lnTo>
                        <a:pt x="20" y="49"/>
                      </a:lnTo>
                      <a:lnTo>
                        <a:pt x="24" y="50"/>
                      </a:lnTo>
                      <a:lnTo>
                        <a:pt x="27" y="50"/>
                      </a:lnTo>
                      <a:lnTo>
                        <a:pt x="30" y="49"/>
                      </a:lnTo>
                      <a:lnTo>
                        <a:pt x="34" y="49"/>
                      </a:lnTo>
                      <a:lnTo>
                        <a:pt x="37" y="48"/>
                      </a:lnTo>
                      <a:lnTo>
                        <a:pt x="39" y="45"/>
                      </a:lnTo>
                      <a:lnTo>
                        <a:pt x="42" y="43"/>
                      </a:lnTo>
                      <a:lnTo>
                        <a:pt x="45" y="41"/>
                      </a:lnTo>
                      <a:lnTo>
                        <a:pt x="47" y="38"/>
                      </a:lnTo>
                      <a:lnTo>
                        <a:pt x="48" y="35"/>
                      </a:lnTo>
                      <a:lnTo>
                        <a:pt x="49" y="32"/>
                      </a:lnTo>
                      <a:lnTo>
                        <a:pt x="50" y="29"/>
                      </a:lnTo>
                      <a:lnTo>
                        <a:pt x="50" y="25"/>
                      </a:lnTo>
                      <a:lnTo>
                        <a:pt x="50" y="24"/>
                      </a:lnTo>
                      <a:close/>
                    </a:path>
                  </a:pathLst>
                </a:custGeom>
                <a:solidFill>
                  <a:srgbClr val="FFD4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 sz="1100"/>
                </a:p>
              </p:txBody>
            </p:sp>
            <p:sp>
              <p:nvSpPr>
                <p:cNvPr id="116" name="Freeform 634"/>
                <p:cNvSpPr>
                  <a:spLocks/>
                </p:cNvSpPr>
                <p:nvPr/>
              </p:nvSpPr>
              <p:spPr bwMode="auto">
                <a:xfrm>
                  <a:off x="1123" y="3190"/>
                  <a:ext cx="24" cy="24"/>
                </a:xfrm>
                <a:custGeom>
                  <a:avLst/>
                  <a:gdLst>
                    <a:gd name="T0" fmla="*/ 0 w 50"/>
                    <a:gd name="T1" fmla="*/ 0 h 50"/>
                    <a:gd name="T2" fmla="*/ 0 w 50"/>
                    <a:gd name="T3" fmla="*/ 0 h 50"/>
                    <a:gd name="T4" fmla="*/ 0 w 50"/>
                    <a:gd name="T5" fmla="*/ 0 h 50"/>
                    <a:gd name="T6" fmla="*/ 0 w 50"/>
                    <a:gd name="T7" fmla="*/ 0 h 50"/>
                    <a:gd name="T8" fmla="*/ 0 w 50"/>
                    <a:gd name="T9" fmla="*/ 0 h 50"/>
                    <a:gd name="T10" fmla="*/ 0 w 50"/>
                    <a:gd name="T11" fmla="*/ 0 h 50"/>
                    <a:gd name="T12" fmla="*/ 0 w 50"/>
                    <a:gd name="T13" fmla="*/ 0 h 50"/>
                    <a:gd name="T14" fmla="*/ 0 w 50"/>
                    <a:gd name="T15" fmla="*/ 0 h 50"/>
                    <a:gd name="T16" fmla="*/ 0 w 50"/>
                    <a:gd name="T17" fmla="*/ 0 h 50"/>
                    <a:gd name="T18" fmla="*/ 0 w 50"/>
                    <a:gd name="T19" fmla="*/ 0 h 50"/>
                    <a:gd name="T20" fmla="*/ 0 w 50"/>
                    <a:gd name="T21" fmla="*/ 0 h 50"/>
                    <a:gd name="T22" fmla="*/ 0 w 50"/>
                    <a:gd name="T23" fmla="*/ 0 h 50"/>
                    <a:gd name="T24" fmla="*/ 0 w 50"/>
                    <a:gd name="T25" fmla="*/ 0 h 50"/>
                    <a:gd name="T26" fmla="*/ 0 w 50"/>
                    <a:gd name="T27" fmla="*/ 0 h 50"/>
                    <a:gd name="T28" fmla="*/ 0 w 50"/>
                    <a:gd name="T29" fmla="*/ 0 h 50"/>
                    <a:gd name="T30" fmla="*/ 0 w 50"/>
                    <a:gd name="T31" fmla="*/ 0 h 50"/>
                    <a:gd name="T32" fmla="*/ 0 w 50"/>
                    <a:gd name="T33" fmla="*/ 0 h 50"/>
                    <a:gd name="T34" fmla="*/ 0 w 50"/>
                    <a:gd name="T35" fmla="*/ 0 h 50"/>
                    <a:gd name="T36" fmla="*/ 0 w 50"/>
                    <a:gd name="T37" fmla="*/ 0 h 50"/>
                    <a:gd name="T38" fmla="*/ 0 w 50"/>
                    <a:gd name="T39" fmla="*/ 0 h 50"/>
                    <a:gd name="T40" fmla="*/ 0 w 50"/>
                    <a:gd name="T41" fmla="*/ 0 h 50"/>
                    <a:gd name="T42" fmla="*/ 0 w 50"/>
                    <a:gd name="T43" fmla="*/ 0 h 50"/>
                    <a:gd name="T44" fmla="*/ 0 w 50"/>
                    <a:gd name="T45" fmla="*/ 0 h 50"/>
                    <a:gd name="T46" fmla="*/ 0 w 50"/>
                    <a:gd name="T47" fmla="*/ 0 h 50"/>
                    <a:gd name="T48" fmla="*/ 0 w 50"/>
                    <a:gd name="T49" fmla="*/ 0 h 50"/>
                    <a:gd name="T50" fmla="*/ 0 w 50"/>
                    <a:gd name="T51" fmla="*/ 0 h 50"/>
                    <a:gd name="T52" fmla="*/ 0 w 50"/>
                    <a:gd name="T53" fmla="*/ 0 h 50"/>
                    <a:gd name="T54" fmla="*/ 0 w 50"/>
                    <a:gd name="T55" fmla="*/ 0 h 50"/>
                    <a:gd name="T56" fmla="*/ 0 w 50"/>
                    <a:gd name="T57" fmla="*/ 0 h 50"/>
                    <a:gd name="T58" fmla="*/ 0 w 50"/>
                    <a:gd name="T59" fmla="*/ 0 h 50"/>
                    <a:gd name="T60" fmla="*/ 0 w 50"/>
                    <a:gd name="T61" fmla="*/ 0 h 50"/>
                    <a:gd name="T62" fmla="*/ 0 w 50"/>
                    <a:gd name="T63" fmla="*/ 0 h 50"/>
                    <a:gd name="T64" fmla="*/ 0 w 50"/>
                    <a:gd name="T65" fmla="*/ 0 h 50"/>
                    <a:gd name="T66" fmla="*/ 0 w 50"/>
                    <a:gd name="T67" fmla="*/ 0 h 50"/>
                    <a:gd name="T68" fmla="*/ 0 w 50"/>
                    <a:gd name="T69" fmla="*/ 0 h 50"/>
                    <a:gd name="T70" fmla="*/ 0 w 50"/>
                    <a:gd name="T71" fmla="*/ 0 h 50"/>
                    <a:gd name="T72" fmla="*/ 0 w 50"/>
                    <a:gd name="T73" fmla="*/ 0 h 50"/>
                    <a:gd name="T74" fmla="*/ 0 w 50"/>
                    <a:gd name="T75" fmla="*/ 0 h 50"/>
                    <a:gd name="T76" fmla="*/ 0 w 50"/>
                    <a:gd name="T77" fmla="*/ 0 h 50"/>
                    <a:gd name="T78" fmla="*/ 0 w 50"/>
                    <a:gd name="T79" fmla="*/ 0 h 50"/>
                    <a:gd name="T80" fmla="*/ 0 w 50"/>
                    <a:gd name="T81" fmla="*/ 0 h 50"/>
                    <a:gd name="T82" fmla="*/ 0 w 50"/>
                    <a:gd name="T83" fmla="*/ 0 h 50"/>
                    <a:gd name="T84" fmla="*/ 0 w 50"/>
                    <a:gd name="T85" fmla="*/ 0 h 50"/>
                    <a:gd name="T86" fmla="*/ 0 w 50"/>
                    <a:gd name="T87" fmla="*/ 0 h 50"/>
                    <a:gd name="T88" fmla="*/ 0 w 50"/>
                    <a:gd name="T89" fmla="*/ 0 h 50"/>
                    <a:gd name="T90" fmla="*/ 0 w 50"/>
                    <a:gd name="T91" fmla="*/ 0 h 50"/>
                    <a:gd name="T92" fmla="*/ 0 w 50"/>
                    <a:gd name="T93" fmla="*/ 0 h 50"/>
                    <a:gd name="T94" fmla="*/ 0 w 50"/>
                    <a:gd name="T95" fmla="*/ 0 h 50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50"/>
                    <a:gd name="T145" fmla="*/ 0 h 50"/>
                    <a:gd name="T146" fmla="*/ 50 w 50"/>
                    <a:gd name="T147" fmla="*/ 50 h 50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50" h="50">
                      <a:moveTo>
                        <a:pt x="50" y="24"/>
                      </a:moveTo>
                      <a:lnTo>
                        <a:pt x="50" y="21"/>
                      </a:lnTo>
                      <a:lnTo>
                        <a:pt x="49" y="18"/>
                      </a:lnTo>
                      <a:lnTo>
                        <a:pt x="48" y="14"/>
                      </a:lnTo>
                      <a:lnTo>
                        <a:pt x="47" y="11"/>
                      </a:lnTo>
                      <a:lnTo>
                        <a:pt x="45" y="9"/>
                      </a:lnTo>
                      <a:lnTo>
                        <a:pt x="42" y="7"/>
                      </a:lnTo>
                      <a:lnTo>
                        <a:pt x="40" y="4"/>
                      </a:lnTo>
                      <a:lnTo>
                        <a:pt x="37" y="2"/>
                      </a:lnTo>
                      <a:lnTo>
                        <a:pt x="34" y="1"/>
                      </a:lnTo>
                      <a:lnTo>
                        <a:pt x="30" y="0"/>
                      </a:lnTo>
                      <a:lnTo>
                        <a:pt x="27" y="0"/>
                      </a:lnTo>
                      <a:lnTo>
                        <a:pt x="24" y="0"/>
                      </a:lnTo>
                      <a:lnTo>
                        <a:pt x="20" y="0"/>
                      </a:lnTo>
                      <a:lnTo>
                        <a:pt x="17" y="1"/>
                      </a:lnTo>
                      <a:lnTo>
                        <a:pt x="14" y="2"/>
                      </a:lnTo>
                      <a:lnTo>
                        <a:pt x="12" y="4"/>
                      </a:lnTo>
                      <a:lnTo>
                        <a:pt x="8" y="7"/>
                      </a:lnTo>
                      <a:lnTo>
                        <a:pt x="6" y="9"/>
                      </a:lnTo>
                      <a:lnTo>
                        <a:pt x="4" y="11"/>
                      </a:lnTo>
                      <a:lnTo>
                        <a:pt x="3" y="14"/>
                      </a:lnTo>
                      <a:lnTo>
                        <a:pt x="2" y="18"/>
                      </a:lnTo>
                      <a:lnTo>
                        <a:pt x="0" y="21"/>
                      </a:lnTo>
                      <a:lnTo>
                        <a:pt x="0" y="24"/>
                      </a:lnTo>
                      <a:lnTo>
                        <a:pt x="0" y="28"/>
                      </a:lnTo>
                      <a:lnTo>
                        <a:pt x="2" y="31"/>
                      </a:lnTo>
                      <a:lnTo>
                        <a:pt x="3" y="34"/>
                      </a:lnTo>
                      <a:lnTo>
                        <a:pt x="4" y="38"/>
                      </a:lnTo>
                      <a:lnTo>
                        <a:pt x="6" y="40"/>
                      </a:lnTo>
                      <a:lnTo>
                        <a:pt x="8" y="43"/>
                      </a:lnTo>
                      <a:lnTo>
                        <a:pt x="10" y="45"/>
                      </a:lnTo>
                      <a:lnTo>
                        <a:pt x="14" y="47"/>
                      </a:lnTo>
                      <a:lnTo>
                        <a:pt x="17" y="48"/>
                      </a:lnTo>
                      <a:lnTo>
                        <a:pt x="20" y="49"/>
                      </a:lnTo>
                      <a:lnTo>
                        <a:pt x="24" y="50"/>
                      </a:lnTo>
                      <a:lnTo>
                        <a:pt x="27" y="50"/>
                      </a:lnTo>
                      <a:lnTo>
                        <a:pt x="30" y="49"/>
                      </a:lnTo>
                      <a:lnTo>
                        <a:pt x="34" y="49"/>
                      </a:lnTo>
                      <a:lnTo>
                        <a:pt x="37" y="48"/>
                      </a:lnTo>
                      <a:lnTo>
                        <a:pt x="39" y="45"/>
                      </a:lnTo>
                      <a:lnTo>
                        <a:pt x="42" y="43"/>
                      </a:lnTo>
                      <a:lnTo>
                        <a:pt x="45" y="41"/>
                      </a:lnTo>
                      <a:lnTo>
                        <a:pt x="47" y="38"/>
                      </a:lnTo>
                      <a:lnTo>
                        <a:pt x="48" y="35"/>
                      </a:lnTo>
                      <a:lnTo>
                        <a:pt x="49" y="32"/>
                      </a:lnTo>
                      <a:lnTo>
                        <a:pt x="50" y="29"/>
                      </a:lnTo>
                      <a:lnTo>
                        <a:pt x="50" y="25"/>
                      </a:lnTo>
                      <a:lnTo>
                        <a:pt x="50" y="24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 sz="1100"/>
                </a:p>
              </p:txBody>
            </p:sp>
            <p:sp>
              <p:nvSpPr>
                <p:cNvPr id="117" name="Freeform 635"/>
                <p:cNvSpPr>
                  <a:spLocks/>
                </p:cNvSpPr>
                <p:nvPr/>
              </p:nvSpPr>
              <p:spPr bwMode="auto">
                <a:xfrm>
                  <a:off x="1260" y="3190"/>
                  <a:ext cx="26" cy="24"/>
                </a:xfrm>
                <a:custGeom>
                  <a:avLst/>
                  <a:gdLst>
                    <a:gd name="T0" fmla="*/ 1 w 50"/>
                    <a:gd name="T1" fmla="*/ 0 h 50"/>
                    <a:gd name="T2" fmla="*/ 1 w 50"/>
                    <a:gd name="T3" fmla="*/ 0 h 50"/>
                    <a:gd name="T4" fmla="*/ 1 w 50"/>
                    <a:gd name="T5" fmla="*/ 0 h 50"/>
                    <a:gd name="T6" fmla="*/ 1 w 50"/>
                    <a:gd name="T7" fmla="*/ 0 h 50"/>
                    <a:gd name="T8" fmla="*/ 1 w 50"/>
                    <a:gd name="T9" fmla="*/ 0 h 50"/>
                    <a:gd name="T10" fmla="*/ 1 w 50"/>
                    <a:gd name="T11" fmla="*/ 0 h 50"/>
                    <a:gd name="T12" fmla="*/ 1 w 50"/>
                    <a:gd name="T13" fmla="*/ 0 h 50"/>
                    <a:gd name="T14" fmla="*/ 1 w 50"/>
                    <a:gd name="T15" fmla="*/ 0 h 50"/>
                    <a:gd name="T16" fmla="*/ 1 w 50"/>
                    <a:gd name="T17" fmla="*/ 0 h 50"/>
                    <a:gd name="T18" fmla="*/ 1 w 50"/>
                    <a:gd name="T19" fmla="*/ 0 h 50"/>
                    <a:gd name="T20" fmla="*/ 1 w 50"/>
                    <a:gd name="T21" fmla="*/ 0 h 50"/>
                    <a:gd name="T22" fmla="*/ 1 w 50"/>
                    <a:gd name="T23" fmla="*/ 0 h 50"/>
                    <a:gd name="T24" fmla="*/ 1 w 50"/>
                    <a:gd name="T25" fmla="*/ 0 h 50"/>
                    <a:gd name="T26" fmla="*/ 1 w 50"/>
                    <a:gd name="T27" fmla="*/ 0 h 50"/>
                    <a:gd name="T28" fmla="*/ 1 w 50"/>
                    <a:gd name="T29" fmla="*/ 0 h 50"/>
                    <a:gd name="T30" fmla="*/ 1 w 50"/>
                    <a:gd name="T31" fmla="*/ 0 h 50"/>
                    <a:gd name="T32" fmla="*/ 1 w 50"/>
                    <a:gd name="T33" fmla="*/ 0 h 50"/>
                    <a:gd name="T34" fmla="*/ 1 w 50"/>
                    <a:gd name="T35" fmla="*/ 0 h 50"/>
                    <a:gd name="T36" fmla="*/ 1 w 50"/>
                    <a:gd name="T37" fmla="*/ 0 h 50"/>
                    <a:gd name="T38" fmla="*/ 1 w 50"/>
                    <a:gd name="T39" fmla="*/ 0 h 50"/>
                    <a:gd name="T40" fmla="*/ 1 w 50"/>
                    <a:gd name="T41" fmla="*/ 0 h 50"/>
                    <a:gd name="T42" fmla="*/ 1 w 50"/>
                    <a:gd name="T43" fmla="*/ 0 h 50"/>
                    <a:gd name="T44" fmla="*/ 0 w 50"/>
                    <a:gd name="T45" fmla="*/ 0 h 50"/>
                    <a:gd name="T46" fmla="*/ 0 w 50"/>
                    <a:gd name="T47" fmla="*/ 0 h 50"/>
                    <a:gd name="T48" fmla="*/ 0 w 50"/>
                    <a:gd name="T49" fmla="*/ 0 h 50"/>
                    <a:gd name="T50" fmla="*/ 1 w 50"/>
                    <a:gd name="T51" fmla="*/ 0 h 50"/>
                    <a:gd name="T52" fmla="*/ 1 w 50"/>
                    <a:gd name="T53" fmla="*/ 0 h 50"/>
                    <a:gd name="T54" fmla="*/ 1 w 50"/>
                    <a:gd name="T55" fmla="*/ 0 h 50"/>
                    <a:gd name="T56" fmla="*/ 1 w 50"/>
                    <a:gd name="T57" fmla="*/ 0 h 50"/>
                    <a:gd name="T58" fmla="*/ 1 w 50"/>
                    <a:gd name="T59" fmla="*/ 0 h 50"/>
                    <a:gd name="T60" fmla="*/ 1 w 50"/>
                    <a:gd name="T61" fmla="*/ 0 h 50"/>
                    <a:gd name="T62" fmla="*/ 1 w 50"/>
                    <a:gd name="T63" fmla="*/ 0 h 50"/>
                    <a:gd name="T64" fmla="*/ 1 w 50"/>
                    <a:gd name="T65" fmla="*/ 0 h 50"/>
                    <a:gd name="T66" fmla="*/ 1 w 50"/>
                    <a:gd name="T67" fmla="*/ 0 h 50"/>
                    <a:gd name="T68" fmla="*/ 1 w 50"/>
                    <a:gd name="T69" fmla="*/ 0 h 50"/>
                    <a:gd name="T70" fmla="*/ 1 w 50"/>
                    <a:gd name="T71" fmla="*/ 0 h 50"/>
                    <a:gd name="T72" fmla="*/ 1 w 50"/>
                    <a:gd name="T73" fmla="*/ 0 h 50"/>
                    <a:gd name="T74" fmla="*/ 1 w 50"/>
                    <a:gd name="T75" fmla="*/ 0 h 50"/>
                    <a:gd name="T76" fmla="*/ 1 w 50"/>
                    <a:gd name="T77" fmla="*/ 0 h 50"/>
                    <a:gd name="T78" fmla="*/ 1 w 50"/>
                    <a:gd name="T79" fmla="*/ 0 h 50"/>
                    <a:gd name="T80" fmla="*/ 1 w 50"/>
                    <a:gd name="T81" fmla="*/ 0 h 50"/>
                    <a:gd name="T82" fmla="*/ 1 w 50"/>
                    <a:gd name="T83" fmla="*/ 0 h 50"/>
                    <a:gd name="T84" fmla="*/ 1 w 50"/>
                    <a:gd name="T85" fmla="*/ 0 h 50"/>
                    <a:gd name="T86" fmla="*/ 1 w 50"/>
                    <a:gd name="T87" fmla="*/ 0 h 50"/>
                    <a:gd name="T88" fmla="*/ 1 w 50"/>
                    <a:gd name="T89" fmla="*/ 0 h 50"/>
                    <a:gd name="T90" fmla="*/ 1 w 50"/>
                    <a:gd name="T91" fmla="*/ 0 h 50"/>
                    <a:gd name="T92" fmla="*/ 1 w 50"/>
                    <a:gd name="T93" fmla="*/ 0 h 50"/>
                    <a:gd name="T94" fmla="*/ 1 w 50"/>
                    <a:gd name="T95" fmla="*/ 0 h 50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50"/>
                    <a:gd name="T145" fmla="*/ 0 h 50"/>
                    <a:gd name="T146" fmla="*/ 50 w 50"/>
                    <a:gd name="T147" fmla="*/ 50 h 50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50" h="50">
                      <a:moveTo>
                        <a:pt x="50" y="24"/>
                      </a:moveTo>
                      <a:lnTo>
                        <a:pt x="50" y="21"/>
                      </a:lnTo>
                      <a:lnTo>
                        <a:pt x="49" y="18"/>
                      </a:lnTo>
                      <a:lnTo>
                        <a:pt x="48" y="14"/>
                      </a:lnTo>
                      <a:lnTo>
                        <a:pt x="47" y="11"/>
                      </a:lnTo>
                      <a:lnTo>
                        <a:pt x="45" y="9"/>
                      </a:lnTo>
                      <a:lnTo>
                        <a:pt x="42" y="7"/>
                      </a:lnTo>
                      <a:lnTo>
                        <a:pt x="40" y="4"/>
                      </a:lnTo>
                      <a:lnTo>
                        <a:pt x="37" y="2"/>
                      </a:lnTo>
                      <a:lnTo>
                        <a:pt x="34" y="1"/>
                      </a:lnTo>
                      <a:lnTo>
                        <a:pt x="30" y="0"/>
                      </a:lnTo>
                      <a:lnTo>
                        <a:pt x="27" y="0"/>
                      </a:lnTo>
                      <a:lnTo>
                        <a:pt x="24" y="0"/>
                      </a:lnTo>
                      <a:lnTo>
                        <a:pt x="20" y="0"/>
                      </a:lnTo>
                      <a:lnTo>
                        <a:pt x="17" y="1"/>
                      </a:lnTo>
                      <a:lnTo>
                        <a:pt x="14" y="2"/>
                      </a:lnTo>
                      <a:lnTo>
                        <a:pt x="11" y="4"/>
                      </a:lnTo>
                      <a:lnTo>
                        <a:pt x="8" y="7"/>
                      </a:lnTo>
                      <a:lnTo>
                        <a:pt x="6" y="9"/>
                      </a:lnTo>
                      <a:lnTo>
                        <a:pt x="4" y="11"/>
                      </a:lnTo>
                      <a:lnTo>
                        <a:pt x="3" y="14"/>
                      </a:lnTo>
                      <a:lnTo>
                        <a:pt x="1" y="18"/>
                      </a:lnTo>
                      <a:lnTo>
                        <a:pt x="0" y="21"/>
                      </a:lnTo>
                      <a:lnTo>
                        <a:pt x="0" y="24"/>
                      </a:lnTo>
                      <a:lnTo>
                        <a:pt x="0" y="28"/>
                      </a:lnTo>
                      <a:lnTo>
                        <a:pt x="1" y="31"/>
                      </a:lnTo>
                      <a:lnTo>
                        <a:pt x="3" y="34"/>
                      </a:lnTo>
                      <a:lnTo>
                        <a:pt x="4" y="38"/>
                      </a:lnTo>
                      <a:lnTo>
                        <a:pt x="6" y="40"/>
                      </a:lnTo>
                      <a:lnTo>
                        <a:pt x="8" y="43"/>
                      </a:lnTo>
                      <a:lnTo>
                        <a:pt x="10" y="45"/>
                      </a:lnTo>
                      <a:lnTo>
                        <a:pt x="14" y="47"/>
                      </a:lnTo>
                      <a:lnTo>
                        <a:pt x="17" y="48"/>
                      </a:lnTo>
                      <a:lnTo>
                        <a:pt x="20" y="49"/>
                      </a:lnTo>
                      <a:lnTo>
                        <a:pt x="24" y="50"/>
                      </a:lnTo>
                      <a:lnTo>
                        <a:pt x="27" y="50"/>
                      </a:lnTo>
                      <a:lnTo>
                        <a:pt x="30" y="49"/>
                      </a:lnTo>
                      <a:lnTo>
                        <a:pt x="34" y="49"/>
                      </a:lnTo>
                      <a:lnTo>
                        <a:pt x="37" y="48"/>
                      </a:lnTo>
                      <a:lnTo>
                        <a:pt x="39" y="45"/>
                      </a:lnTo>
                      <a:lnTo>
                        <a:pt x="42" y="43"/>
                      </a:lnTo>
                      <a:lnTo>
                        <a:pt x="45" y="41"/>
                      </a:lnTo>
                      <a:lnTo>
                        <a:pt x="47" y="38"/>
                      </a:lnTo>
                      <a:lnTo>
                        <a:pt x="48" y="35"/>
                      </a:lnTo>
                      <a:lnTo>
                        <a:pt x="49" y="32"/>
                      </a:lnTo>
                      <a:lnTo>
                        <a:pt x="50" y="29"/>
                      </a:lnTo>
                      <a:lnTo>
                        <a:pt x="50" y="25"/>
                      </a:lnTo>
                      <a:lnTo>
                        <a:pt x="50" y="24"/>
                      </a:lnTo>
                      <a:close/>
                    </a:path>
                  </a:pathLst>
                </a:custGeom>
                <a:solidFill>
                  <a:srgbClr val="FFD4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 sz="1100"/>
                </a:p>
              </p:txBody>
            </p:sp>
            <p:sp>
              <p:nvSpPr>
                <p:cNvPr id="118" name="Freeform 636"/>
                <p:cNvSpPr>
                  <a:spLocks/>
                </p:cNvSpPr>
                <p:nvPr/>
              </p:nvSpPr>
              <p:spPr bwMode="auto">
                <a:xfrm>
                  <a:off x="1260" y="3190"/>
                  <a:ext cx="26" cy="24"/>
                </a:xfrm>
                <a:custGeom>
                  <a:avLst/>
                  <a:gdLst>
                    <a:gd name="T0" fmla="*/ 1 w 50"/>
                    <a:gd name="T1" fmla="*/ 0 h 50"/>
                    <a:gd name="T2" fmla="*/ 1 w 50"/>
                    <a:gd name="T3" fmla="*/ 0 h 50"/>
                    <a:gd name="T4" fmla="*/ 1 w 50"/>
                    <a:gd name="T5" fmla="*/ 0 h 50"/>
                    <a:gd name="T6" fmla="*/ 1 w 50"/>
                    <a:gd name="T7" fmla="*/ 0 h 50"/>
                    <a:gd name="T8" fmla="*/ 1 w 50"/>
                    <a:gd name="T9" fmla="*/ 0 h 50"/>
                    <a:gd name="T10" fmla="*/ 1 w 50"/>
                    <a:gd name="T11" fmla="*/ 0 h 50"/>
                    <a:gd name="T12" fmla="*/ 1 w 50"/>
                    <a:gd name="T13" fmla="*/ 0 h 50"/>
                    <a:gd name="T14" fmla="*/ 1 w 50"/>
                    <a:gd name="T15" fmla="*/ 0 h 50"/>
                    <a:gd name="T16" fmla="*/ 1 w 50"/>
                    <a:gd name="T17" fmla="*/ 0 h 50"/>
                    <a:gd name="T18" fmla="*/ 1 w 50"/>
                    <a:gd name="T19" fmla="*/ 0 h 50"/>
                    <a:gd name="T20" fmla="*/ 1 w 50"/>
                    <a:gd name="T21" fmla="*/ 0 h 50"/>
                    <a:gd name="T22" fmla="*/ 1 w 50"/>
                    <a:gd name="T23" fmla="*/ 0 h 50"/>
                    <a:gd name="T24" fmla="*/ 1 w 50"/>
                    <a:gd name="T25" fmla="*/ 0 h 50"/>
                    <a:gd name="T26" fmla="*/ 1 w 50"/>
                    <a:gd name="T27" fmla="*/ 0 h 50"/>
                    <a:gd name="T28" fmla="*/ 1 w 50"/>
                    <a:gd name="T29" fmla="*/ 0 h 50"/>
                    <a:gd name="T30" fmla="*/ 1 w 50"/>
                    <a:gd name="T31" fmla="*/ 0 h 50"/>
                    <a:gd name="T32" fmla="*/ 1 w 50"/>
                    <a:gd name="T33" fmla="*/ 0 h 50"/>
                    <a:gd name="T34" fmla="*/ 1 w 50"/>
                    <a:gd name="T35" fmla="*/ 0 h 50"/>
                    <a:gd name="T36" fmla="*/ 1 w 50"/>
                    <a:gd name="T37" fmla="*/ 0 h 50"/>
                    <a:gd name="T38" fmla="*/ 1 w 50"/>
                    <a:gd name="T39" fmla="*/ 0 h 50"/>
                    <a:gd name="T40" fmla="*/ 1 w 50"/>
                    <a:gd name="T41" fmla="*/ 0 h 50"/>
                    <a:gd name="T42" fmla="*/ 1 w 50"/>
                    <a:gd name="T43" fmla="*/ 0 h 50"/>
                    <a:gd name="T44" fmla="*/ 0 w 50"/>
                    <a:gd name="T45" fmla="*/ 0 h 50"/>
                    <a:gd name="T46" fmla="*/ 0 w 50"/>
                    <a:gd name="T47" fmla="*/ 0 h 50"/>
                    <a:gd name="T48" fmla="*/ 0 w 50"/>
                    <a:gd name="T49" fmla="*/ 0 h 50"/>
                    <a:gd name="T50" fmla="*/ 1 w 50"/>
                    <a:gd name="T51" fmla="*/ 0 h 50"/>
                    <a:gd name="T52" fmla="*/ 1 w 50"/>
                    <a:gd name="T53" fmla="*/ 0 h 50"/>
                    <a:gd name="T54" fmla="*/ 1 w 50"/>
                    <a:gd name="T55" fmla="*/ 0 h 50"/>
                    <a:gd name="T56" fmla="*/ 1 w 50"/>
                    <a:gd name="T57" fmla="*/ 0 h 50"/>
                    <a:gd name="T58" fmla="*/ 1 w 50"/>
                    <a:gd name="T59" fmla="*/ 0 h 50"/>
                    <a:gd name="T60" fmla="*/ 1 w 50"/>
                    <a:gd name="T61" fmla="*/ 0 h 50"/>
                    <a:gd name="T62" fmla="*/ 1 w 50"/>
                    <a:gd name="T63" fmla="*/ 0 h 50"/>
                    <a:gd name="T64" fmla="*/ 1 w 50"/>
                    <a:gd name="T65" fmla="*/ 0 h 50"/>
                    <a:gd name="T66" fmla="*/ 1 w 50"/>
                    <a:gd name="T67" fmla="*/ 0 h 50"/>
                    <a:gd name="T68" fmla="*/ 1 w 50"/>
                    <a:gd name="T69" fmla="*/ 0 h 50"/>
                    <a:gd name="T70" fmla="*/ 1 w 50"/>
                    <a:gd name="T71" fmla="*/ 0 h 50"/>
                    <a:gd name="T72" fmla="*/ 1 w 50"/>
                    <a:gd name="T73" fmla="*/ 0 h 50"/>
                    <a:gd name="T74" fmla="*/ 1 w 50"/>
                    <a:gd name="T75" fmla="*/ 0 h 50"/>
                    <a:gd name="T76" fmla="*/ 1 w 50"/>
                    <a:gd name="T77" fmla="*/ 0 h 50"/>
                    <a:gd name="T78" fmla="*/ 1 w 50"/>
                    <a:gd name="T79" fmla="*/ 0 h 50"/>
                    <a:gd name="T80" fmla="*/ 1 w 50"/>
                    <a:gd name="T81" fmla="*/ 0 h 50"/>
                    <a:gd name="T82" fmla="*/ 1 w 50"/>
                    <a:gd name="T83" fmla="*/ 0 h 50"/>
                    <a:gd name="T84" fmla="*/ 1 w 50"/>
                    <a:gd name="T85" fmla="*/ 0 h 50"/>
                    <a:gd name="T86" fmla="*/ 1 w 50"/>
                    <a:gd name="T87" fmla="*/ 0 h 50"/>
                    <a:gd name="T88" fmla="*/ 1 w 50"/>
                    <a:gd name="T89" fmla="*/ 0 h 50"/>
                    <a:gd name="T90" fmla="*/ 1 w 50"/>
                    <a:gd name="T91" fmla="*/ 0 h 50"/>
                    <a:gd name="T92" fmla="*/ 1 w 50"/>
                    <a:gd name="T93" fmla="*/ 0 h 50"/>
                    <a:gd name="T94" fmla="*/ 1 w 50"/>
                    <a:gd name="T95" fmla="*/ 0 h 50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50"/>
                    <a:gd name="T145" fmla="*/ 0 h 50"/>
                    <a:gd name="T146" fmla="*/ 50 w 50"/>
                    <a:gd name="T147" fmla="*/ 50 h 50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50" h="50">
                      <a:moveTo>
                        <a:pt x="50" y="24"/>
                      </a:moveTo>
                      <a:lnTo>
                        <a:pt x="50" y="21"/>
                      </a:lnTo>
                      <a:lnTo>
                        <a:pt x="49" y="18"/>
                      </a:lnTo>
                      <a:lnTo>
                        <a:pt x="48" y="14"/>
                      </a:lnTo>
                      <a:lnTo>
                        <a:pt x="47" y="11"/>
                      </a:lnTo>
                      <a:lnTo>
                        <a:pt x="45" y="9"/>
                      </a:lnTo>
                      <a:lnTo>
                        <a:pt x="42" y="7"/>
                      </a:lnTo>
                      <a:lnTo>
                        <a:pt x="40" y="4"/>
                      </a:lnTo>
                      <a:lnTo>
                        <a:pt x="37" y="2"/>
                      </a:lnTo>
                      <a:lnTo>
                        <a:pt x="34" y="1"/>
                      </a:lnTo>
                      <a:lnTo>
                        <a:pt x="30" y="0"/>
                      </a:lnTo>
                      <a:lnTo>
                        <a:pt x="27" y="0"/>
                      </a:lnTo>
                      <a:lnTo>
                        <a:pt x="24" y="0"/>
                      </a:lnTo>
                      <a:lnTo>
                        <a:pt x="20" y="0"/>
                      </a:lnTo>
                      <a:lnTo>
                        <a:pt x="17" y="1"/>
                      </a:lnTo>
                      <a:lnTo>
                        <a:pt x="14" y="2"/>
                      </a:lnTo>
                      <a:lnTo>
                        <a:pt x="11" y="4"/>
                      </a:lnTo>
                      <a:lnTo>
                        <a:pt x="8" y="7"/>
                      </a:lnTo>
                      <a:lnTo>
                        <a:pt x="6" y="9"/>
                      </a:lnTo>
                      <a:lnTo>
                        <a:pt x="4" y="11"/>
                      </a:lnTo>
                      <a:lnTo>
                        <a:pt x="3" y="14"/>
                      </a:lnTo>
                      <a:lnTo>
                        <a:pt x="1" y="18"/>
                      </a:lnTo>
                      <a:lnTo>
                        <a:pt x="0" y="21"/>
                      </a:lnTo>
                      <a:lnTo>
                        <a:pt x="0" y="24"/>
                      </a:lnTo>
                      <a:lnTo>
                        <a:pt x="0" y="28"/>
                      </a:lnTo>
                      <a:lnTo>
                        <a:pt x="1" y="31"/>
                      </a:lnTo>
                      <a:lnTo>
                        <a:pt x="3" y="34"/>
                      </a:lnTo>
                      <a:lnTo>
                        <a:pt x="4" y="38"/>
                      </a:lnTo>
                      <a:lnTo>
                        <a:pt x="6" y="40"/>
                      </a:lnTo>
                      <a:lnTo>
                        <a:pt x="8" y="43"/>
                      </a:lnTo>
                      <a:lnTo>
                        <a:pt x="10" y="45"/>
                      </a:lnTo>
                      <a:lnTo>
                        <a:pt x="14" y="47"/>
                      </a:lnTo>
                      <a:lnTo>
                        <a:pt x="17" y="48"/>
                      </a:lnTo>
                      <a:lnTo>
                        <a:pt x="20" y="49"/>
                      </a:lnTo>
                      <a:lnTo>
                        <a:pt x="24" y="50"/>
                      </a:lnTo>
                      <a:lnTo>
                        <a:pt x="27" y="50"/>
                      </a:lnTo>
                      <a:lnTo>
                        <a:pt x="30" y="49"/>
                      </a:lnTo>
                      <a:lnTo>
                        <a:pt x="34" y="49"/>
                      </a:lnTo>
                      <a:lnTo>
                        <a:pt x="37" y="48"/>
                      </a:lnTo>
                      <a:lnTo>
                        <a:pt x="39" y="45"/>
                      </a:lnTo>
                      <a:lnTo>
                        <a:pt x="42" y="43"/>
                      </a:lnTo>
                      <a:lnTo>
                        <a:pt x="45" y="41"/>
                      </a:lnTo>
                      <a:lnTo>
                        <a:pt x="47" y="38"/>
                      </a:lnTo>
                      <a:lnTo>
                        <a:pt x="48" y="35"/>
                      </a:lnTo>
                      <a:lnTo>
                        <a:pt x="49" y="32"/>
                      </a:lnTo>
                      <a:lnTo>
                        <a:pt x="50" y="29"/>
                      </a:lnTo>
                      <a:lnTo>
                        <a:pt x="50" y="25"/>
                      </a:lnTo>
                      <a:lnTo>
                        <a:pt x="50" y="24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 sz="1100"/>
                </a:p>
              </p:txBody>
            </p:sp>
            <p:sp>
              <p:nvSpPr>
                <p:cNvPr id="119" name="Freeform 637"/>
                <p:cNvSpPr>
                  <a:spLocks/>
                </p:cNvSpPr>
                <p:nvPr/>
              </p:nvSpPr>
              <p:spPr bwMode="auto">
                <a:xfrm>
                  <a:off x="1106" y="3015"/>
                  <a:ext cx="15" cy="97"/>
                </a:xfrm>
                <a:custGeom>
                  <a:avLst/>
                  <a:gdLst>
                    <a:gd name="T0" fmla="*/ 1 w 30"/>
                    <a:gd name="T1" fmla="*/ 1 h 194"/>
                    <a:gd name="T2" fmla="*/ 0 w 30"/>
                    <a:gd name="T3" fmla="*/ 0 h 194"/>
                    <a:gd name="T4" fmla="*/ 1 w 30"/>
                    <a:gd name="T5" fmla="*/ 0 h 194"/>
                    <a:gd name="T6" fmla="*/ 1 w 30"/>
                    <a:gd name="T7" fmla="*/ 1 h 194"/>
                    <a:gd name="T8" fmla="*/ 1 w 30"/>
                    <a:gd name="T9" fmla="*/ 1 h 19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"/>
                    <a:gd name="T16" fmla="*/ 0 h 194"/>
                    <a:gd name="T17" fmla="*/ 30 w 30"/>
                    <a:gd name="T18" fmla="*/ 194 h 19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" h="194">
                      <a:moveTo>
                        <a:pt x="1" y="194"/>
                      </a:moveTo>
                      <a:lnTo>
                        <a:pt x="0" y="0"/>
                      </a:lnTo>
                      <a:lnTo>
                        <a:pt x="29" y="0"/>
                      </a:lnTo>
                      <a:lnTo>
                        <a:pt x="30" y="194"/>
                      </a:lnTo>
                      <a:lnTo>
                        <a:pt x="1" y="194"/>
                      </a:lnTo>
                      <a:close/>
                    </a:path>
                  </a:pathLst>
                </a:custGeom>
                <a:solidFill>
                  <a:srgbClr val="F2B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 sz="1100"/>
                </a:p>
              </p:txBody>
            </p:sp>
            <p:sp>
              <p:nvSpPr>
                <p:cNvPr id="120" name="Freeform 638"/>
                <p:cNvSpPr>
                  <a:spLocks/>
                </p:cNvSpPr>
                <p:nvPr/>
              </p:nvSpPr>
              <p:spPr bwMode="auto">
                <a:xfrm>
                  <a:off x="1106" y="3015"/>
                  <a:ext cx="15" cy="97"/>
                </a:xfrm>
                <a:custGeom>
                  <a:avLst/>
                  <a:gdLst>
                    <a:gd name="T0" fmla="*/ 1 w 30"/>
                    <a:gd name="T1" fmla="*/ 1 h 194"/>
                    <a:gd name="T2" fmla="*/ 0 w 30"/>
                    <a:gd name="T3" fmla="*/ 0 h 194"/>
                    <a:gd name="T4" fmla="*/ 1 w 30"/>
                    <a:gd name="T5" fmla="*/ 0 h 194"/>
                    <a:gd name="T6" fmla="*/ 1 w 30"/>
                    <a:gd name="T7" fmla="*/ 1 h 194"/>
                    <a:gd name="T8" fmla="*/ 1 w 30"/>
                    <a:gd name="T9" fmla="*/ 1 h 19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"/>
                    <a:gd name="T16" fmla="*/ 0 h 194"/>
                    <a:gd name="T17" fmla="*/ 30 w 30"/>
                    <a:gd name="T18" fmla="*/ 194 h 19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" h="194">
                      <a:moveTo>
                        <a:pt x="1" y="194"/>
                      </a:moveTo>
                      <a:lnTo>
                        <a:pt x="0" y="0"/>
                      </a:lnTo>
                      <a:lnTo>
                        <a:pt x="29" y="0"/>
                      </a:lnTo>
                      <a:lnTo>
                        <a:pt x="30" y="194"/>
                      </a:lnTo>
                      <a:lnTo>
                        <a:pt x="1" y="194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 sz="1100"/>
                </a:p>
              </p:txBody>
            </p:sp>
            <p:sp>
              <p:nvSpPr>
                <p:cNvPr id="121" name="Rectangle 639"/>
                <p:cNvSpPr>
                  <a:spLocks noChangeArrowheads="1"/>
                </p:cNvSpPr>
                <p:nvPr/>
              </p:nvSpPr>
              <p:spPr bwMode="auto">
                <a:xfrm>
                  <a:off x="1100" y="3006"/>
                  <a:ext cx="148" cy="9"/>
                </a:xfrm>
                <a:prstGeom prst="rect">
                  <a:avLst/>
                </a:prstGeom>
                <a:solidFill>
                  <a:srgbClr val="F2BF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ko-KR" altLang="en-US" sz="1100">
                    <a:latin typeface="가을체" pitchFamily="18" charset="-127"/>
                    <a:ea typeface="가을체" pitchFamily="18" charset="-127"/>
                  </a:endParaRPr>
                </a:p>
              </p:txBody>
            </p:sp>
            <p:sp>
              <p:nvSpPr>
                <p:cNvPr id="122" name="Rectangle 640"/>
                <p:cNvSpPr>
                  <a:spLocks noChangeArrowheads="1"/>
                </p:cNvSpPr>
                <p:nvPr/>
              </p:nvSpPr>
              <p:spPr bwMode="auto">
                <a:xfrm>
                  <a:off x="1100" y="3006"/>
                  <a:ext cx="148" cy="9"/>
                </a:xfrm>
                <a:prstGeom prst="rect">
                  <a:avLst/>
                </a:prstGeom>
                <a:noFill/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ko-KR" altLang="en-US" sz="1100">
                    <a:latin typeface="가을체" pitchFamily="18" charset="-127"/>
                    <a:ea typeface="가을체" pitchFamily="18" charset="-127"/>
                  </a:endParaRPr>
                </a:p>
              </p:txBody>
            </p:sp>
            <p:sp>
              <p:nvSpPr>
                <p:cNvPr id="123" name="Rectangle 641"/>
                <p:cNvSpPr>
                  <a:spLocks noChangeArrowheads="1"/>
                </p:cNvSpPr>
                <p:nvPr/>
              </p:nvSpPr>
              <p:spPr bwMode="auto">
                <a:xfrm>
                  <a:off x="1283" y="3003"/>
                  <a:ext cx="24" cy="12"/>
                </a:xfrm>
                <a:prstGeom prst="rect">
                  <a:avLst/>
                </a:prstGeom>
                <a:solidFill>
                  <a:srgbClr val="F2BF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ko-KR" altLang="en-US" sz="1100">
                    <a:latin typeface="가을체" pitchFamily="18" charset="-127"/>
                    <a:ea typeface="가을체" pitchFamily="18" charset="-127"/>
                  </a:endParaRPr>
                </a:p>
              </p:txBody>
            </p:sp>
            <p:sp>
              <p:nvSpPr>
                <p:cNvPr id="124" name="Rectangle 642"/>
                <p:cNvSpPr>
                  <a:spLocks noChangeArrowheads="1"/>
                </p:cNvSpPr>
                <p:nvPr/>
              </p:nvSpPr>
              <p:spPr bwMode="auto">
                <a:xfrm>
                  <a:off x="1283" y="3003"/>
                  <a:ext cx="24" cy="12"/>
                </a:xfrm>
                <a:prstGeom prst="rect">
                  <a:avLst/>
                </a:prstGeom>
                <a:noFill/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ko-KR" altLang="en-US" sz="1100">
                    <a:latin typeface="가을체" pitchFamily="18" charset="-127"/>
                    <a:ea typeface="가을체" pitchFamily="18" charset="-127"/>
                  </a:endParaRPr>
                </a:p>
              </p:txBody>
            </p:sp>
            <p:sp>
              <p:nvSpPr>
                <p:cNvPr id="125" name="Rectangle 643"/>
                <p:cNvSpPr>
                  <a:spLocks noChangeArrowheads="1"/>
                </p:cNvSpPr>
                <p:nvPr/>
              </p:nvSpPr>
              <p:spPr bwMode="auto">
                <a:xfrm>
                  <a:off x="1367" y="2970"/>
                  <a:ext cx="41" cy="4"/>
                </a:xfrm>
                <a:prstGeom prst="rect">
                  <a:avLst/>
                </a:prstGeom>
                <a:solidFill>
                  <a:srgbClr val="F2BF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ko-KR" altLang="en-US" sz="1100">
                    <a:latin typeface="가을체" pitchFamily="18" charset="-127"/>
                    <a:ea typeface="가을체" pitchFamily="18" charset="-127"/>
                  </a:endParaRPr>
                </a:p>
              </p:txBody>
            </p:sp>
            <p:sp>
              <p:nvSpPr>
                <p:cNvPr id="126" name="Rectangle 644"/>
                <p:cNvSpPr>
                  <a:spLocks noChangeArrowheads="1"/>
                </p:cNvSpPr>
                <p:nvPr/>
              </p:nvSpPr>
              <p:spPr bwMode="auto">
                <a:xfrm>
                  <a:off x="1266" y="3015"/>
                  <a:ext cx="41" cy="6"/>
                </a:xfrm>
                <a:prstGeom prst="rect">
                  <a:avLst/>
                </a:prstGeom>
                <a:noFill/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ko-KR" altLang="en-US" sz="1100">
                    <a:latin typeface="가을체" pitchFamily="18" charset="-127"/>
                    <a:ea typeface="가을체" pitchFamily="18" charset="-127"/>
                  </a:endParaRPr>
                </a:p>
              </p:txBody>
            </p:sp>
          </p:grpSp>
          <p:grpSp>
            <p:nvGrpSpPr>
              <p:cNvPr id="58" name="Group 645"/>
              <p:cNvGrpSpPr>
                <a:grpSpLocks/>
              </p:cNvGrpSpPr>
              <p:nvPr/>
            </p:nvGrpSpPr>
            <p:grpSpPr bwMode="auto">
              <a:xfrm>
                <a:off x="1786" y="2585"/>
                <a:ext cx="170" cy="166"/>
                <a:chOff x="2750" y="2755"/>
                <a:chExt cx="269" cy="211"/>
              </a:xfrm>
            </p:grpSpPr>
            <p:sp>
              <p:nvSpPr>
                <p:cNvPr id="59" name="AutoShape 646"/>
                <p:cNvSpPr>
                  <a:spLocks noChangeArrowheads="1"/>
                </p:cNvSpPr>
                <p:nvPr/>
              </p:nvSpPr>
              <p:spPr bwMode="auto">
                <a:xfrm>
                  <a:off x="2783" y="2835"/>
                  <a:ext cx="129" cy="103"/>
                </a:xfrm>
                <a:prstGeom prst="cube">
                  <a:avLst>
                    <a:gd name="adj" fmla="val 25000"/>
                  </a:avLst>
                </a:prstGeom>
                <a:solidFill>
                  <a:srgbClr val="DDDDDD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54000" tIns="36000" rIns="54000" bIns="36000" anchor="ctr"/>
                <a:lstStyle/>
                <a:p>
                  <a:endParaRPr lang="ko-KR" altLang="en-US" sz="1100">
                    <a:latin typeface="가을체" pitchFamily="18" charset="-127"/>
                    <a:ea typeface="가을체" pitchFamily="18" charset="-127"/>
                  </a:endParaRPr>
                </a:p>
              </p:txBody>
            </p:sp>
            <p:sp>
              <p:nvSpPr>
                <p:cNvPr id="60" name="AutoShape 647"/>
                <p:cNvSpPr>
                  <a:spLocks noChangeArrowheads="1"/>
                </p:cNvSpPr>
                <p:nvPr/>
              </p:nvSpPr>
              <p:spPr bwMode="auto">
                <a:xfrm>
                  <a:off x="2779" y="2755"/>
                  <a:ext cx="129" cy="103"/>
                </a:xfrm>
                <a:prstGeom prst="cube">
                  <a:avLst>
                    <a:gd name="adj" fmla="val 25000"/>
                  </a:avLst>
                </a:prstGeom>
                <a:solidFill>
                  <a:srgbClr val="DDDDDD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54000" tIns="36000" rIns="54000" bIns="36000" anchor="ctr"/>
                <a:lstStyle/>
                <a:p>
                  <a:endParaRPr lang="ko-KR" altLang="en-US" sz="1100">
                    <a:latin typeface="가을체" pitchFamily="18" charset="-127"/>
                    <a:ea typeface="가을체" pitchFamily="18" charset="-127"/>
                  </a:endParaRPr>
                </a:p>
              </p:txBody>
            </p:sp>
            <p:sp>
              <p:nvSpPr>
                <p:cNvPr id="61" name="AutoShape 648"/>
                <p:cNvSpPr>
                  <a:spLocks noChangeArrowheads="1"/>
                </p:cNvSpPr>
                <p:nvPr/>
              </p:nvSpPr>
              <p:spPr bwMode="auto">
                <a:xfrm>
                  <a:off x="2892" y="2834"/>
                  <a:ext cx="127" cy="103"/>
                </a:xfrm>
                <a:prstGeom prst="cube">
                  <a:avLst>
                    <a:gd name="adj" fmla="val 25000"/>
                  </a:avLst>
                </a:prstGeom>
                <a:solidFill>
                  <a:srgbClr val="DDDDDD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54000" tIns="36000" rIns="54000" bIns="36000" anchor="ctr"/>
                <a:lstStyle/>
                <a:p>
                  <a:endParaRPr lang="ko-KR" altLang="en-US" sz="1100">
                    <a:latin typeface="가을체" pitchFamily="18" charset="-127"/>
                    <a:ea typeface="가을체" pitchFamily="18" charset="-127"/>
                  </a:endParaRPr>
                </a:p>
              </p:txBody>
            </p:sp>
            <p:sp>
              <p:nvSpPr>
                <p:cNvPr id="62" name="AutoShape 649"/>
                <p:cNvSpPr>
                  <a:spLocks noChangeArrowheads="1"/>
                </p:cNvSpPr>
                <p:nvPr/>
              </p:nvSpPr>
              <p:spPr bwMode="auto">
                <a:xfrm>
                  <a:off x="2892" y="2755"/>
                  <a:ext cx="127" cy="103"/>
                </a:xfrm>
                <a:prstGeom prst="cube">
                  <a:avLst>
                    <a:gd name="adj" fmla="val 25000"/>
                  </a:avLst>
                </a:prstGeom>
                <a:solidFill>
                  <a:srgbClr val="DDDDDD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54000" tIns="36000" rIns="54000" bIns="36000" anchor="ctr"/>
                <a:lstStyle/>
                <a:p>
                  <a:endParaRPr lang="ko-KR" altLang="en-US" sz="1100">
                    <a:latin typeface="가을체" pitchFamily="18" charset="-127"/>
                    <a:ea typeface="가을체" pitchFamily="18" charset="-127"/>
                  </a:endParaRPr>
                </a:p>
              </p:txBody>
            </p:sp>
            <p:sp>
              <p:nvSpPr>
                <p:cNvPr id="63" name="AutoShape 650"/>
                <p:cNvSpPr>
                  <a:spLocks noChangeArrowheads="1"/>
                </p:cNvSpPr>
                <p:nvPr/>
              </p:nvSpPr>
              <p:spPr bwMode="auto">
                <a:xfrm>
                  <a:off x="2754" y="2864"/>
                  <a:ext cx="129" cy="103"/>
                </a:xfrm>
                <a:prstGeom prst="cube">
                  <a:avLst>
                    <a:gd name="adj" fmla="val 25000"/>
                  </a:avLst>
                </a:prstGeom>
                <a:solidFill>
                  <a:srgbClr val="DDDDDD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54000" tIns="36000" rIns="54000" bIns="36000" anchor="ctr"/>
                <a:lstStyle/>
                <a:p>
                  <a:endParaRPr lang="ko-KR" altLang="en-US" sz="1100">
                    <a:latin typeface="가을체" pitchFamily="18" charset="-127"/>
                    <a:ea typeface="가을체" pitchFamily="18" charset="-127"/>
                  </a:endParaRPr>
                </a:p>
              </p:txBody>
            </p:sp>
            <p:sp>
              <p:nvSpPr>
                <p:cNvPr id="64" name="AutoShape 651"/>
                <p:cNvSpPr>
                  <a:spLocks noChangeArrowheads="1"/>
                </p:cNvSpPr>
                <p:nvPr/>
              </p:nvSpPr>
              <p:spPr bwMode="auto">
                <a:xfrm>
                  <a:off x="2750" y="2784"/>
                  <a:ext cx="129" cy="103"/>
                </a:xfrm>
                <a:prstGeom prst="cube">
                  <a:avLst>
                    <a:gd name="adj" fmla="val 25000"/>
                  </a:avLst>
                </a:prstGeom>
                <a:solidFill>
                  <a:srgbClr val="DDDDDD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54000" tIns="36000" rIns="54000" bIns="36000" anchor="ctr"/>
                <a:lstStyle/>
                <a:p>
                  <a:endParaRPr lang="ko-KR" altLang="en-US" sz="1100">
                    <a:latin typeface="가을체" pitchFamily="18" charset="-127"/>
                    <a:ea typeface="가을체" pitchFamily="18" charset="-127"/>
                  </a:endParaRPr>
                </a:p>
              </p:txBody>
            </p:sp>
            <p:sp>
              <p:nvSpPr>
                <p:cNvPr id="65" name="AutoShape 652"/>
                <p:cNvSpPr>
                  <a:spLocks noChangeArrowheads="1"/>
                </p:cNvSpPr>
                <p:nvPr/>
              </p:nvSpPr>
              <p:spPr bwMode="auto">
                <a:xfrm>
                  <a:off x="2863" y="2864"/>
                  <a:ext cx="127" cy="101"/>
                </a:xfrm>
                <a:prstGeom prst="cube">
                  <a:avLst>
                    <a:gd name="adj" fmla="val 25000"/>
                  </a:avLst>
                </a:prstGeom>
                <a:solidFill>
                  <a:srgbClr val="DDDDDD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54000" tIns="36000" rIns="54000" bIns="36000" anchor="ctr"/>
                <a:lstStyle/>
                <a:p>
                  <a:endParaRPr lang="ko-KR" altLang="en-US" sz="1100">
                    <a:latin typeface="가을체" pitchFamily="18" charset="-127"/>
                    <a:ea typeface="가을체" pitchFamily="18" charset="-127"/>
                  </a:endParaRPr>
                </a:p>
              </p:txBody>
            </p:sp>
            <p:sp>
              <p:nvSpPr>
                <p:cNvPr id="66" name="AutoShape 653"/>
                <p:cNvSpPr>
                  <a:spLocks noChangeArrowheads="1"/>
                </p:cNvSpPr>
                <p:nvPr/>
              </p:nvSpPr>
              <p:spPr bwMode="auto">
                <a:xfrm>
                  <a:off x="2863" y="2784"/>
                  <a:ext cx="127" cy="103"/>
                </a:xfrm>
                <a:prstGeom prst="cube">
                  <a:avLst>
                    <a:gd name="adj" fmla="val 25000"/>
                  </a:avLst>
                </a:prstGeom>
                <a:solidFill>
                  <a:srgbClr val="DDDDDD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54000" tIns="36000" rIns="54000" bIns="36000" anchor="ctr"/>
                <a:lstStyle/>
                <a:p>
                  <a:endParaRPr lang="ko-KR" altLang="en-US" sz="1100">
                    <a:latin typeface="가을체" pitchFamily="18" charset="-127"/>
                    <a:ea typeface="가을체" pitchFamily="18" charset="-127"/>
                  </a:endParaRPr>
                </a:p>
              </p:txBody>
            </p:sp>
          </p:grpSp>
        </p:grpSp>
        <p:pic>
          <p:nvPicPr>
            <p:cNvPr id="42" name="Picture 689" descr="2_01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357659" y="4146473"/>
              <a:ext cx="1294044" cy="684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" name="Picture 735" descr="warehouse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606285" y="3555584"/>
              <a:ext cx="1223962" cy="503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" name="Picture 739"/>
            <p:cNvPicPr>
              <a:picLocks noChangeAspect="1" noChangeArrowheads="1"/>
            </p:cNvPicPr>
            <p:nvPr/>
          </p:nvPicPr>
          <p:blipFill>
            <a:blip r:embed="rId9" cstate="print"/>
            <a:srcRect r="19164" b="3723"/>
            <a:stretch>
              <a:fillRect/>
            </a:stretch>
          </p:blipFill>
          <p:spPr bwMode="auto">
            <a:xfrm>
              <a:off x="895896" y="4116732"/>
              <a:ext cx="939800" cy="69947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cxnSp>
          <p:nvCxnSpPr>
            <p:cNvPr id="45" name="AutoShape 740"/>
            <p:cNvCxnSpPr>
              <a:cxnSpLocks noChangeShapeType="1"/>
              <a:stCxn id="31" idx="2"/>
              <a:endCxn id="44" idx="0"/>
            </p:cNvCxnSpPr>
            <p:nvPr/>
          </p:nvCxnSpPr>
          <p:spPr bwMode="auto">
            <a:xfrm flipH="1">
              <a:off x="1365796" y="3712010"/>
              <a:ext cx="5871" cy="404722"/>
            </a:xfrm>
            <a:prstGeom prst="straightConnector1">
              <a:avLst/>
            </a:prstGeom>
            <a:noFill/>
            <a:ln w="12700">
              <a:solidFill>
                <a:srgbClr val="336699"/>
              </a:solidFill>
              <a:prstDash val="sysDot"/>
              <a:round/>
              <a:headEnd/>
              <a:tailEnd type="triangle" w="med" len="med"/>
            </a:ln>
          </p:spPr>
        </p:cxnSp>
        <p:graphicFrame>
          <p:nvGraphicFramePr>
            <p:cNvPr id="46" name="Object 2"/>
            <p:cNvGraphicFramePr>
              <a:graphicFrameLocks noChangeAspect="1"/>
            </p:cNvGraphicFramePr>
            <p:nvPr>
              <p:extLst/>
            </p:nvPr>
          </p:nvGraphicFramePr>
          <p:xfrm>
            <a:off x="7822979" y="2836447"/>
            <a:ext cx="719138" cy="684212"/>
          </p:xfrm>
          <a:graphic>
            <a:graphicData uri="http://schemas.openxmlformats.org/presentationml/2006/ole">
              <p:oleObj spid="_x0000_s2050" name="Visio" r:id="rId10" imgW="794461" imgH="827280" progId="">
                <p:embed/>
              </p:oleObj>
            </a:graphicData>
          </a:graphic>
        </p:graphicFrame>
        <p:sp>
          <p:nvSpPr>
            <p:cNvPr id="47" name="Freeform 666"/>
            <p:cNvSpPr>
              <a:spLocks/>
            </p:cNvSpPr>
            <p:nvPr/>
          </p:nvSpPr>
          <p:spPr bwMode="auto">
            <a:xfrm rot="10501740" flipH="1" flipV="1">
              <a:off x="4966807" y="3705583"/>
              <a:ext cx="248231" cy="261610"/>
            </a:xfrm>
            <a:custGeom>
              <a:avLst/>
              <a:gdLst>
                <a:gd name="T0" fmla="*/ 2147483647 w 1875"/>
                <a:gd name="T1" fmla="*/ 0 h 987"/>
                <a:gd name="T2" fmla="*/ 2147483647 w 1875"/>
                <a:gd name="T3" fmla="*/ 0 h 987"/>
                <a:gd name="T4" fmla="*/ 2147483647 w 1875"/>
                <a:gd name="T5" fmla="*/ 2147483647 h 987"/>
                <a:gd name="T6" fmla="*/ 2147483647 w 1875"/>
                <a:gd name="T7" fmla="*/ 2147483647 h 987"/>
                <a:gd name="T8" fmla="*/ 2147483647 w 1875"/>
                <a:gd name="T9" fmla="*/ 2147483647 h 987"/>
                <a:gd name="T10" fmla="*/ 2147483647 w 1875"/>
                <a:gd name="T11" fmla="*/ 2147483647 h 987"/>
                <a:gd name="T12" fmla="*/ 2147483647 w 1875"/>
                <a:gd name="T13" fmla="*/ 2147483647 h 987"/>
                <a:gd name="T14" fmla="*/ 2147483647 w 1875"/>
                <a:gd name="T15" fmla="*/ 2147483647 h 987"/>
                <a:gd name="T16" fmla="*/ 2147483647 w 1875"/>
                <a:gd name="T17" fmla="*/ 2147483647 h 987"/>
                <a:gd name="T18" fmla="*/ 2147483647 w 1875"/>
                <a:gd name="T19" fmla="*/ 2147483647 h 987"/>
                <a:gd name="T20" fmla="*/ 2147483647 w 1875"/>
                <a:gd name="T21" fmla="*/ 2147483647 h 987"/>
                <a:gd name="T22" fmla="*/ 2147483647 w 1875"/>
                <a:gd name="T23" fmla="*/ 2147483647 h 987"/>
                <a:gd name="T24" fmla="*/ 2147483647 w 1875"/>
                <a:gd name="T25" fmla="*/ 2147483647 h 987"/>
                <a:gd name="T26" fmla="*/ 2147483647 w 1875"/>
                <a:gd name="T27" fmla="*/ 2147483647 h 987"/>
                <a:gd name="T28" fmla="*/ 2147483647 w 1875"/>
                <a:gd name="T29" fmla="*/ 2147483647 h 987"/>
                <a:gd name="T30" fmla="*/ 2147483647 w 1875"/>
                <a:gd name="T31" fmla="*/ 2147483647 h 987"/>
                <a:gd name="T32" fmla="*/ 2147483647 w 1875"/>
                <a:gd name="T33" fmla="*/ 2147483647 h 987"/>
                <a:gd name="T34" fmla="*/ 2147483647 w 1875"/>
                <a:gd name="T35" fmla="*/ 2147483647 h 987"/>
                <a:gd name="T36" fmla="*/ 2147483647 w 1875"/>
                <a:gd name="T37" fmla="*/ 2147483647 h 987"/>
                <a:gd name="T38" fmla="*/ 2147483647 w 1875"/>
                <a:gd name="T39" fmla="*/ 2147483647 h 987"/>
                <a:gd name="T40" fmla="*/ 2147483647 w 1875"/>
                <a:gd name="T41" fmla="*/ 2147483647 h 987"/>
                <a:gd name="T42" fmla="*/ 2147483647 w 1875"/>
                <a:gd name="T43" fmla="*/ 2147483647 h 987"/>
                <a:gd name="T44" fmla="*/ 2147483647 w 1875"/>
                <a:gd name="T45" fmla="*/ 2147483647 h 987"/>
                <a:gd name="T46" fmla="*/ 2147483647 w 1875"/>
                <a:gd name="T47" fmla="*/ 2147483647 h 987"/>
                <a:gd name="T48" fmla="*/ 2147483647 w 1875"/>
                <a:gd name="T49" fmla="*/ 2147483647 h 987"/>
                <a:gd name="T50" fmla="*/ 2147483647 w 1875"/>
                <a:gd name="T51" fmla="*/ 2147483647 h 987"/>
                <a:gd name="T52" fmla="*/ 2147483647 w 1875"/>
                <a:gd name="T53" fmla="*/ 2147483647 h 987"/>
                <a:gd name="T54" fmla="*/ 2147483647 w 1875"/>
                <a:gd name="T55" fmla="*/ 2147483647 h 987"/>
                <a:gd name="T56" fmla="*/ 2147483647 w 1875"/>
                <a:gd name="T57" fmla="*/ 2147483647 h 987"/>
                <a:gd name="T58" fmla="*/ 2147483647 w 1875"/>
                <a:gd name="T59" fmla="*/ 2147483647 h 987"/>
                <a:gd name="T60" fmla="*/ 2147483647 w 1875"/>
                <a:gd name="T61" fmla="*/ 2147483647 h 987"/>
                <a:gd name="T62" fmla="*/ 2147483647 w 1875"/>
                <a:gd name="T63" fmla="*/ 2147483647 h 987"/>
                <a:gd name="T64" fmla="*/ 2147483647 w 1875"/>
                <a:gd name="T65" fmla="*/ 2147483647 h 987"/>
                <a:gd name="T66" fmla="*/ 2147483647 w 1875"/>
                <a:gd name="T67" fmla="*/ 2147483647 h 987"/>
                <a:gd name="T68" fmla="*/ 2147483647 w 1875"/>
                <a:gd name="T69" fmla="*/ 2147483647 h 987"/>
                <a:gd name="T70" fmla="*/ 2147483647 w 1875"/>
                <a:gd name="T71" fmla="*/ 2147483647 h 987"/>
                <a:gd name="T72" fmla="*/ 2147483647 w 1875"/>
                <a:gd name="T73" fmla="*/ 2147483647 h 987"/>
                <a:gd name="T74" fmla="*/ 2147483647 w 1875"/>
                <a:gd name="T75" fmla="*/ 2147483647 h 987"/>
                <a:gd name="T76" fmla="*/ 2147483647 w 1875"/>
                <a:gd name="T77" fmla="*/ 2147483647 h 987"/>
                <a:gd name="T78" fmla="*/ 2147483647 w 1875"/>
                <a:gd name="T79" fmla="*/ 2147483647 h 987"/>
                <a:gd name="T80" fmla="*/ 2147483647 w 1875"/>
                <a:gd name="T81" fmla="*/ 2147483647 h 98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875"/>
                <a:gd name="T124" fmla="*/ 0 h 987"/>
                <a:gd name="T125" fmla="*/ 1875 w 1875"/>
                <a:gd name="T126" fmla="*/ 987 h 98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875" h="987">
                  <a:moveTo>
                    <a:pt x="0" y="8"/>
                  </a:moveTo>
                  <a:lnTo>
                    <a:pt x="102" y="0"/>
                  </a:lnTo>
                  <a:lnTo>
                    <a:pt x="154" y="0"/>
                  </a:lnTo>
                  <a:lnTo>
                    <a:pt x="215" y="0"/>
                  </a:lnTo>
                  <a:lnTo>
                    <a:pt x="273" y="4"/>
                  </a:lnTo>
                  <a:lnTo>
                    <a:pt x="331" y="8"/>
                  </a:lnTo>
                  <a:lnTo>
                    <a:pt x="388" y="15"/>
                  </a:lnTo>
                  <a:lnTo>
                    <a:pt x="440" y="26"/>
                  </a:lnTo>
                  <a:lnTo>
                    <a:pt x="497" y="36"/>
                  </a:lnTo>
                  <a:lnTo>
                    <a:pt x="565" y="54"/>
                  </a:lnTo>
                  <a:lnTo>
                    <a:pt x="627" y="76"/>
                  </a:lnTo>
                  <a:lnTo>
                    <a:pt x="685" y="94"/>
                  </a:lnTo>
                  <a:lnTo>
                    <a:pt x="750" y="119"/>
                  </a:lnTo>
                  <a:lnTo>
                    <a:pt x="811" y="148"/>
                  </a:lnTo>
                  <a:lnTo>
                    <a:pt x="873" y="177"/>
                  </a:lnTo>
                  <a:lnTo>
                    <a:pt x="924" y="204"/>
                  </a:lnTo>
                  <a:lnTo>
                    <a:pt x="982" y="233"/>
                  </a:lnTo>
                  <a:lnTo>
                    <a:pt x="1031" y="261"/>
                  </a:lnTo>
                  <a:lnTo>
                    <a:pt x="1086" y="293"/>
                  </a:lnTo>
                  <a:lnTo>
                    <a:pt x="1141" y="325"/>
                  </a:lnTo>
                  <a:lnTo>
                    <a:pt x="1196" y="365"/>
                  </a:lnTo>
                  <a:lnTo>
                    <a:pt x="1243" y="397"/>
                  </a:lnTo>
                  <a:lnTo>
                    <a:pt x="1295" y="440"/>
                  </a:lnTo>
                  <a:lnTo>
                    <a:pt x="1343" y="480"/>
                  </a:lnTo>
                  <a:lnTo>
                    <a:pt x="1387" y="519"/>
                  </a:lnTo>
                  <a:lnTo>
                    <a:pt x="1424" y="563"/>
                  </a:lnTo>
                  <a:lnTo>
                    <a:pt x="1454" y="600"/>
                  </a:lnTo>
                  <a:lnTo>
                    <a:pt x="1478" y="639"/>
                  </a:lnTo>
                  <a:lnTo>
                    <a:pt x="1875" y="587"/>
                  </a:lnTo>
                  <a:lnTo>
                    <a:pt x="1819" y="614"/>
                  </a:lnTo>
                  <a:lnTo>
                    <a:pt x="1754" y="643"/>
                  </a:lnTo>
                  <a:lnTo>
                    <a:pt x="1703" y="668"/>
                  </a:lnTo>
                  <a:lnTo>
                    <a:pt x="1664" y="687"/>
                  </a:lnTo>
                  <a:lnTo>
                    <a:pt x="1622" y="711"/>
                  </a:lnTo>
                  <a:lnTo>
                    <a:pt x="1588" y="733"/>
                  </a:lnTo>
                  <a:lnTo>
                    <a:pt x="1555" y="756"/>
                  </a:lnTo>
                  <a:lnTo>
                    <a:pt x="1522" y="783"/>
                  </a:lnTo>
                  <a:lnTo>
                    <a:pt x="1490" y="811"/>
                  </a:lnTo>
                  <a:lnTo>
                    <a:pt x="1451" y="846"/>
                  </a:lnTo>
                  <a:lnTo>
                    <a:pt x="1413" y="883"/>
                  </a:lnTo>
                  <a:lnTo>
                    <a:pt x="1380" y="914"/>
                  </a:lnTo>
                  <a:lnTo>
                    <a:pt x="1343" y="955"/>
                  </a:lnTo>
                  <a:lnTo>
                    <a:pt x="1312" y="987"/>
                  </a:lnTo>
                  <a:lnTo>
                    <a:pt x="1281" y="973"/>
                  </a:lnTo>
                  <a:lnTo>
                    <a:pt x="1250" y="955"/>
                  </a:lnTo>
                  <a:lnTo>
                    <a:pt x="1217" y="939"/>
                  </a:lnTo>
                  <a:lnTo>
                    <a:pt x="1178" y="922"/>
                  </a:lnTo>
                  <a:lnTo>
                    <a:pt x="1139" y="905"/>
                  </a:lnTo>
                  <a:lnTo>
                    <a:pt x="1102" y="892"/>
                  </a:lnTo>
                  <a:lnTo>
                    <a:pt x="1067" y="882"/>
                  </a:lnTo>
                  <a:lnTo>
                    <a:pt x="1027" y="868"/>
                  </a:lnTo>
                  <a:lnTo>
                    <a:pt x="985" y="858"/>
                  </a:lnTo>
                  <a:lnTo>
                    <a:pt x="941" y="846"/>
                  </a:lnTo>
                  <a:lnTo>
                    <a:pt x="901" y="835"/>
                  </a:lnTo>
                  <a:lnTo>
                    <a:pt x="863" y="824"/>
                  </a:lnTo>
                  <a:lnTo>
                    <a:pt x="820" y="817"/>
                  </a:lnTo>
                  <a:lnTo>
                    <a:pt x="781" y="807"/>
                  </a:lnTo>
                  <a:lnTo>
                    <a:pt x="743" y="799"/>
                  </a:lnTo>
                  <a:lnTo>
                    <a:pt x="699" y="789"/>
                  </a:lnTo>
                  <a:lnTo>
                    <a:pt x="638" y="782"/>
                  </a:lnTo>
                  <a:lnTo>
                    <a:pt x="1048" y="708"/>
                  </a:lnTo>
                  <a:lnTo>
                    <a:pt x="1021" y="650"/>
                  </a:lnTo>
                  <a:lnTo>
                    <a:pt x="989" y="607"/>
                  </a:lnTo>
                  <a:lnTo>
                    <a:pt x="931" y="527"/>
                  </a:lnTo>
                  <a:lnTo>
                    <a:pt x="897" y="491"/>
                  </a:lnTo>
                  <a:lnTo>
                    <a:pt x="863" y="455"/>
                  </a:lnTo>
                  <a:lnTo>
                    <a:pt x="801" y="394"/>
                  </a:lnTo>
                  <a:lnTo>
                    <a:pt x="763" y="358"/>
                  </a:lnTo>
                  <a:lnTo>
                    <a:pt x="719" y="314"/>
                  </a:lnTo>
                  <a:lnTo>
                    <a:pt x="678" y="282"/>
                  </a:lnTo>
                  <a:lnTo>
                    <a:pt x="644" y="253"/>
                  </a:lnTo>
                  <a:lnTo>
                    <a:pt x="610" y="226"/>
                  </a:lnTo>
                  <a:lnTo>
                    <a:pt x="569" y="197"/>
                  </a:lnTo>
                  <a:lnTo>
                    <a:pt x="524" y="169"/>
                  </a:lnTo>
                  <a:lnTo>
                    <a:pt x="480" y="148"/>
                  </a:lnTo>
                  <a:lnTo>
                    <a:pt x="436" y="123"/>
                  </a:lnTo>
                  <a:lnTo>
                    <a:pt x="382" y="101"/>
                  </a:lnTo>
                  <a:lnTo>
                    <a:pt x="331" y="83"/>
                  </a:lnTo>
                  <a:lnTo>
                    <a:pt x="273" y="69"/>
                  </a:lnTo>
                  <a:lnTo>
                    <a:pt x="219" y="54"/>
                  </a:lnTo>
                  <a:lnTo>
                    <a:pt x="160" y="40"/>
                  </a:lnTo>
                  <a:lnTo>
                    <a:pt x="99" y="29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E7746B"/>
            </a:solidFill>
            <a:ln w="12700">
              <a:solidFill>
                <a:srgbClr val="F19485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ko-KR" altLang="en-US" sz="1100"/>
            </a:p>
          </p:txBody>
        </p:sp>
        <p:grpSp>
          <p:nvGrpSpPr>
            <p:cNvPr id="48" name="Group 680"/>
            <p:cNvGrpSpPr>
              <a:grpSpLocks/>
            </p:cNvGrpSpPr>
            <p:nvPr/>
          </p:nvGrpSpPr>
          <p:grpSpPr bwMode="auto">
            <a:xfrm>
              <a:off x="4618154" y="3369844"/>
              <a:ext cx="259778" cy="405653"/>
              <a:chOff x="-2033" y="-57"/>
              <a:chExt cx="391" cy="1621"/>
            </a:xfrm>
          </p:grpSpPr>
          <p:sp>
            <p:nvSpPr>
              <p:cNvPr id="55" name="Oval 681"/>
              <p:cNvSpPr>
                <a:spLocks noChangeArrowheads="1"/>
              </p:cNvSpPr>
              <p:nvPr/>
            </p:nvSpPr>
            <p:spPr bwMode="auto">
              <a:xfrm>
                <a:off x="-2033" y="94"/>
                <a:ext cx="391" cy="1470"/>
              </a:xfrm>
              <a:prstGeom prst="ellipse">
                <a:avLst/>
              </a:prstGeom>
              <a:gradFill rotWithShape="0">
                <a:gsLst>
                  <a:gs pos="0">
                    <a:srgbClr val="B2B2B2"/>
                  </a:gs>
                  <a:gs pos="50000">
                    <a:srgbClr val="777777"/>
                  </a:gs>
                  <a:gs pos="100000">
                    <a:srgbClr val="B2B2B2"/>
                  </a:gs>
                </a:gsLst>
                <a:lin ang="0" scaled="1"/>
              </a:gradFill>
              <a:ln w="2540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>
                <a:spAutoFit/>
              </a:bodyPr>
              <a:lstStyle/>
              <a:p>
                <a:endParaRPr lang="ko-KR" altLang="en-US" sz="1100">
                  <a:latin typeface="가을체" pitchFamily="18" charset="-127"/>
                  <a:ea typeface="가을체" pitchFamily="18" charset="-127"/>
                </a:endParaRPr>
              </a:p>
            </p:txBody>
          </p:sp>
          <p:sp>
            <p:nvSpPr>
              <p:cNvPr id="56" name="Oval 683"/>
              <p:cNvSpPr>
                <a:spLocks noChangeArrowheads="1"/>
              </p:cNvSpPr>
              <p:nvPr/>
            </p:nvSpPr>
            <p:spPr bwMode="auto">
              <a:xfrm>
                <a:off x="-2033" y="-57"/>
                <a:ext cx="391" cy="1470"/>
              </a:xfrm>
              <a:prstGeom prst="ellipse">
                <a:avLst/>
              </a:prstGeom>
              <a:gradFill rotWithShape="0">
                <a:gsLst>
                  <a:gs pos="0">
                    <a:srgbClr val="DDDDDD"/>
                  </a:gs>
                  <a:gs pos="100000">
                    <a:srgbClr val="B2B2B2"/>
                  </a:gs>
                </a:gsLst>
                <a:lin ang="18900000" scaled="1"/>
              </a:gradFill>
              <a:ln w="2540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>
                <a:spAutoFit/>
              </a:bodyPr>
              <a:lstStyle/>
              <a:p>
                <a:endParaRPr lang="ko-KR" altLang="en-US" sz="1100">
                  <a:latin typeface="가을체" pitchFamily="18" charset="-127"/>
                  <a:ea typeface="가을체" pitchFamily="18" charset="-127"/>
                </a:endParaRPr>
              </a:p>
            </p:txBody>
          </p:sp>
        </p:grpSp>
        <p:pic>
          <p:nvPicPr>
            <p:cNvPr id="49" name="Picture 684" descr="Store1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4657647" y="3286692"/>
              <a:ext cx="330599" cy="3470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0" name="Text Box 685"/>
            <p:cNvSpPr txBox="1">
              <a:spLocks noChangeArrowheads="1"/>
            </p:cNvSpPr>
            <p:nvPr/>
          </p:nvSpPr>
          <p:spPr bwMode="auto">
            <a:xfrm>
              <a:off x="4320720" y="3016003"/>
              <a:ext cx="939681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ko-KR" altLang="en-US" sz="1100" b="1" dirty="0" err="1">
                  <a:solidFill>
                    <a:schemeClr val="accent2"/>
                  </a:solidFill>
                  <a:latin typeface="+mn-ea"/>
                </a:rPr>
                <a:t>뉴져지</a:t>
              </a:r>
              <a:r>
                <a:rPr lang="ko-KR" altLang="en-US" sz="1100" b="1" dirty="0">
                  <a:solidFill>
                    <a:schemeClr val="accent2"/>
                  </a:solidFill>
                  <a:latin typeface="+mn-ea"/>
                </a:rPr>
                <a:t> 센터</a:t>
              </a:r>
            </a:p>
          </p:txBody>
        </p:sp>
        <p:sp>
          <p:nvSpPr>
            <p:cNvPr id="51" name="Freeform 731"/>
            <p:cNvSpPr>
              <a:spLocks/>
            </p:cNvSpPr>
            <p:nvPr/>
          </p:nvSpPr>
          <p:spPr bwMode="auto">
            <a:xfrm rot="10585866" flipV="1">
              <a:off x="4357513" y="3720106"/>
              <a:ext cx="273054" cy="261610"/>
            </a:xfrm>
            <a:custGeom>
              <a:avLst/>
              <a:gdLst>
                <a:gd name="T0" fmla="*/ 2147483647 w 1875"/>
                <a:gd name="T1" fmla="*/ 0 h 987"/>
                <a:gd name="T2" fmla="*/ 2147483647 w 1875"/>
                <a:gd name="T3" fmla="*/ 0 h 987"/>
                <a:gd name="T4" fmla="*/ 2147483647 w 1875"/>
                <a:gd name="T5" fmla="*/ 2147483647 h 987"/>
                <a:gd name="T6" fmla="*/ 2147483647 w 1875"/>
                <a:gd name="T7" fmla="*/ 2147483647 h 987"/>
                <a:gd name="T8" fmla="*/ 2147483647 w 1875"/>
                <a:gd name="T9" fmla="*/ 2147483647 h 987"/>
                <a:gd name="T10" fmla="*/ 2147483647 w 1875"/>
                <a:gd name="T11" fmla="*/ 2147483647 h 987"/>
                <a:gd name="T12" fmla="*/ 2147483647 w 1875"/>
                <a:gd name="T13" fmla="*/ 2147483647 h 987"/>
                <a:gd name="T14" fmla="*/ 2147483647 w 1875"/>
                <a:gd name="T15" fmla="*/ 2147483647 h 987"/>
                <a:gd name="T16" fmla="*/ 2147483647 w 1875"/>
                <a:gd name="T17" fmla="*/ 2147483647 h 987"/>
                <a:gd name="T18" fmla="*/ 2147483647 w 1875"/>
                <a:gd name="T19" fmla="*/ 2147483647 h 987"/>
                <a:gd name="T20" fmla="*/ 2147483647 w 1875"/>
                <a:gd name="T21" fmla="*/ 2147483647 h 987"/>
                <a:gd name="T22" fmla="*/ 2147483647 w 1875"/>
                <a:gd name="T23" fmla="*/ 2147483647 h 987"/>
                <a:gd name="T24" fmla="*/ 2147483647 w 1875"/>
                <a:gd name="T25" fmla="*/ 2147483647 h 987"/>
                <a:gd name="T26" fmla="*/ 2147483647 w 1875"/>
                <a:gd name="T27" fmla="*/ 2147483647 h 987"/>
                <a:gd name="T28" fmla="*/ 2147483647 w 1875"/>
                <a:gd name="T29" fmla="*/ 2147483647 h 987"/>
                <a:gd name="T30" fmla="*/ 2147483647 w 1875"/>
                <a:gd name="T31" fmla="*/ 2147483647 h 987"/>
                <a:gd name="T32" fmla="*/ 2147483647 w 1875"/>
                <a:gd name="T33" fmla="*/ 2147483647 h 987"/>
                <a:gd name="T34" fmla="*/ 2147483647 w 1875"/>
                <a:gd name="T35" fmla="*/ 2147483647 h 987"/>
                <a:gd name="T36" fmla="*/ 2147483647 w 1875"/>
                <a:gd name="T37" fmla="*/ 2147483647 h 987"/>
                <a:gd name="T38" fmla="*/ 2147483647 w 1875"/>
                <a:gd name="T39" fmla="*/ 2147483647 h 987"/>
                <a:gd name="T40" fmla="*/ 2147483647 w 1875"/>
                <a:gd name="T41" fmla="*/ 2147483647 h 987"/>
                <a:gd name="T42" fmla="*/ 2147483647 w 1875"/>
                <a:gd name="T43" fmla="*/ 2147483647 h 987"/>
                <a:gd name="T44" fmla="*/ 2147483647 w 1875"/>
                <a:gd name="T45" fmla="*/ 2147483647 h 987"/>
                <a:gd name="T46" fmla="*/ 2147483647 w 1875"/>
                <a:gd name="T47" fmla="*/ 2147483647 h 987"/>
                <a:gd name="T48" fmla="*/ 2147483647 w 1875"/>
                <a:gd name="T49" fmla="*/ 2147483647 h 987"/>
                <a:gd name="T50" fmla="*/ 2147483647 w 1875"/>
                <a:gd name="T51" fmla="*/ 2147483647 h 987"/>
                <a:gd name="T52" fmla="*/ 2147483647 w 1875"/>
                <a:gd name="T53" fmla="*/ 2147483647 h 987"/>
                <a:gd name="T54" fmla="*/ 2147483647 w 1875"/>
                <a:gd name="T55" fmla="*/ 2147483647 h 987"/>
                <a:gd name="T56" fmla="*/ 2147483647 w 1875"/>
                <a:gd name="T57" fmla="*/ 2147483647 h 987"/>
                <a:gd name="T58" fmla="*/ 2147483647 w 1875"/>
                <a:gd name="T59" fmla="*/ 2147483647 h 987"/>
                <a:gd name="T60" fmla="*/ 2147483647 w 1875"/>
                <a:gd name="T61" fmla="*/ 2147483647 h 987"/>
                <a:gd name="T62" fmla="*/ 2147483647 w 1875"/>
                <a:gd name="T63" fmla="*/ 2147483647 h 987"/>
                <a:gd name="T64" fmla="*/ 2147483647 w 1875"/>
                <a:gd name="T65" fmla="*/ 2147483647 h 987"/>
                <a:gd name="T66" fmla="*/ 2147483647 w 1875"/>
                <a:gd name="T67" fmla="*/ 2147483647 h 987"/>
                <a:gd name="T68" fmla="*/ 2147483647 w 1875"/>
                <a:gd name="T69" fmla="*/ 2147483647 h 987"/>
                <a:gd name="T70" fmla="*/ 2147483647 w 1875"/>
                <a:gd name="T71" fmla="*/ 2147483647 h 987"/>
                <a:gd name="T72" fmla="*/ 2147483647 w 1875"/>
                <a:gd name="T73" fmla="*/ 2147483647 h 987"/>
                <a:gd name="T74" fmla="*/ 2147483647 w 1875"/>
                <a:gd name="T75" fmla="*/ 2147483647 h 987"/>
                <a:gd name="T76" fmla="*/ 2147483647 w 1875"/>
                <a:gd name="T77" fmla="*/ 2147483647 h 987"/>
                <a:gd name="T78" fmla="*/ 2147483647 w 1875"/>
                <a:gd name="T79" fmla="*/ 2147483647 h 987"/>
                <a:gd name="T80" fmla="*/ 2147483647 w 1875"/>
                <a:gd name="T81" fmla="*/ 2147483647 h 98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875"/>
                <a:gd name="T124" fmla="*/ 0 h 987"/>
                <a:gd name="T125" fmla="*/ 1875 w 1875"/>
                <a:gd name="T126" fmla="*/ 987 h 98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875" h="987">
                  <a:moveTo>
                    <a:pt x="0" y="8"/>
                  </a:moveTo>
                  <a:lnTo>
                    <a:pt x="102" y="0"/>
                  </a:lnTo>
                  <a:lnTo>
                    <a:pt x="154" y="0"/>
                  </a:lnTo>
                  <a:lnTo>
                    <a:pt x="215" y="0"/>
                  </a:lnTo>
                  <a:lnTo>
                    <a:pt x="273" y="4"/>
                  </a:lnTo>
                  <a:lnTo>
                    <a:pt x="331" y="8"/>
                  </a:lnTo>
                  <a:lnTo>
                    <a:pt x="388" y="15"/>
                  </a:lnTo>
                  <a:lnTo>
                    <a:pt x="440" y="26"/>
                  </a:lnTo>
                  <a:lnTo>
                    <a:pt x="497" y="36"/>
                  </a:lnTo>
                  <a:lnTo>
                    <a:pt x="565" y="54"/>
                  </a:lnTo>
                  <a:lnTo>
                    <a:pt x="627" y="76"/>
                  </a:lnTo>
                  <a:lnTo>
                    <a:pt x="685" y="94"/>
                  </a:lnTo>
                  <a:lnTo>
                    <a:pt x="750" y="119"/>
                  </a:lnTo>
                  <a:lnTo>
                    <a:pt x="811" y="148"/>
                  </a:lnTo>
                  <a:lnTo>
                    <a:pt x="873" y="177"/>
                  </a:lnTo>
                  <a:lnTo>
                    <a:pt x="924" y="204"/>
                  </a:lnTo>
                  <a:lnTo>
                    <a:pt x="982" y="233"/>
                  </a:lnTo>
                  <a:lnTo>
                    <a:pt x="1031" y="261"/>
                  </a:lnTo>
                  <a:lnTo>
                    <a:pt x="1086" y="293"/>
                  </a:lnTo>
                  <a:lnTo>
                    <a:pt x="1141" y="325"/>
                  </a:lnTo>
                  <a:lnTo>
                    <a:pt x="1196" y="365"/>
                  </a:lnTo>
                  <a:lnTo>
                    <a:pt x="1243" y="397"/>
                  </a:lnTo>
                  <a:lnTo>
                    <a:pt x="1295" y="440"/>
                  </a:lnTo>
                  <a:lnTo>
                    <a:pt x="1343" y="480"/>
                  </a:lnTo>
                  <a:lnTo>
                    <a:pt x="1387" y="519"/>
                  </a:lnTo>
                  <a:lnTo>
                    <a:pt x="1424" y="563"/>
                  </a:lnTo>
                  <a:lnTo>
                    <a:pt x="1454" y="600"/>
                  </a:lnTo>
                  <a:lnTo>
                    <a:pt x="1478" y="639"/>
                  </a:lnTo>
                  <a:lnTo>
                    <a:pt x="1875" y="587"/>
                  </a:lnTo>
                  <a:lnTo>
                    <a:pt x="1819" y="614"/>
                  </a:lnTo>
                  <a:lnTo>
                    <a:pt x="1754" y="643"/>
                  </a:lnTo>
                  <a:lnTo>
                    <a:pt x="1703" y="668"/>
                  </a:lnTo>
                  <a:lnTo>
                    <a:pt x="1664" y="687"/>
                  </a:lnTo>
                  <a:lnTo>
                    <a:pt x="1622" y="711"/>
                  </a:lnTo>
                  <a:lnTo>
                    <a:pt x="1588" y="733"/>
                  </a:lnTo>
                  <a:lnTo>
                    <a:pt x="1555" y="756"/>
                  </a:lnTo>
                  <a:lnTo>
                    <a:pt x="1522" y="783"/>
                  </a:lnTo>
                  <a:lnTo>
                    <a:pt x="1490" y="811"/>
                  </a:lnTo>
                  <a:lnTo>
                    <a:pt x="1451" y="846"/>
                  </a:lnTo>
                  <a:lnTo>
                    <a:pt x="1413" y="883"/>
                  </a:lnTo>
                  <a:lnTo>
                    <a:pt x="1380" y="914"/>
                  </a:lnTo>
                  <a:lnTo>
                    <a:pt x="1343" y="955"/>
                  </a:lnTo>
                  <a:lnTo>
                    <a:pt x="1312" y="987"/>
                  </a:lnTo>
                  <a:lnTo>
                    <a:pt x="1281" y="973"/>
                  </a:lnTo>
                  <a:lnTo>
                    <a:pt x="1250" y="955"/>
                  </a:lnTo>
                  <a:lnTo>
                    <a:pt x="1217" y="939"/>
                  </a:lnTo>
                  <a:lnTo>
                    <a:pt x="1178" y="922"/>
                  </a:lnTo>
                  <a:lnTo>
                    <a:pt x="1139" y="905"/>
                  </a:lnTo>
                  <a:lnTo>
                    <a:pt x="1102" y="892"/>
                  </a:lnTo>
                  <a:lnTo>
                    <a:pt x="1067" y="882"/>
                  </a:lnTo>
                  <a:lnTo>
                    <a:pt x="1027" y="868"/>
                  </a:lnTo>
                  <a:lnTo>
                    <a:pt x="985" y="858"/>
                  </a:lnTo>
                  <a:lnTo>
                    <a:pt x="941" y="846"/>
                  </a:lnTo>
                  <a:lnTo>
                    <a:pt x="901" y="835"/>
                  </a:lnTo>
                  <a:lnTo>
                    <a:pt x="863" y="824"/>
                  </a:lnTo>
                  <a:lnTo>
                    <a:pt x="820" y="817"/>
                  </a:lnTo>
                  <a:lnTo>
                    <a:pt x="781" y="807"/>
                  </a:lnTo>
                  <a:lnTo>
                    <a:pt x="743" y="799"/>
                  </a:lnTo>
                  <a:lnTo>
                    <a:pt x="699" y="789"/>
                  </a:lnTo>
                  <a:lnTo>
                    <a:pt x="638" y="782"/>
                  </a:lnTo>
                  <a:lnTo>
                    <a:pt x="1048" y="708"/>
                  </a:lnTo>
                  <a:lnTo>
                    <a:pt x="1021" y="650"/>
                  </a:lnTo>
                  <a:lnTo>
                    <a:pt x="989" y="607"/>
                  </a:lnTo>
                  <a:lnTo>
                    <a:pt x="931" y="527"/>
                  </a:lnTo>
                  <a:lnTo>
                    <a:pt x="897" y="491"/>
                  </a:lnTo>
                  <a:lnTo>
                    <a:pt x="863" y="455"/>
                  </a:lnTo>
                  <a:lnTo>
                    <a:pt x="801" y="394"/>
                  </a:lnTo>
                  <a:lnTo>
                    <a:pt x="763" y="358"/>
                  </a:lnTo>
                  <a:lnTo>
                    <a:pt x="719" y="314"/>
                  </a:lnTo>
                  <a:lnTo>
                    <a:pt x="678" y="282"/>
                  </a:lnTo>
                  <a:lnTo>
                    <a:pt x="644" y="253"/>
                  </a:lnTo>
                  <a:lnTo>
                    <a:pt x="610" y="226"/>
                  </a:lnTo>
                  <a:lnTo>
                    <a:pt x="569" y="197"/>
                  </a:lnTo>
                  <a:lnTo>
                    <a:pt x="524" y="169"/>
                  </a:lnTo>
                  <a:lnTo>
                    <a:pt x="480" y="148"/>
                  </a:lnTo>
                  <a:lnTo>
                    <a:pt x="436" y="123"/>
                  </a:lnTo>
                  <a:lnTo>
                    <a:pt x="382" y="101"/>
                  </a:lnTo>
                  <a:lnTo>
                    <a:pt x="331" y="83"/>
                  </a:lnTo>
                  <a:lnTo>
                    <a:pt x="273" y="69"/>
                  </a:lnTo>
                  <a:lnTo>
                    <a:pt x="219" y="54"/>
                  </a:lnTo>
                  <a:lnTo>
                    <a:pt x="160" y="40"/>
                  </a:lnTo>
                  <a:lnTo>
                    <a:pt x="99" y="29"/>
                  </a:lnTo>
                  <a:lnTo>
                    <a:pt x="0" y="8"/>
                  </a:lnTo>
                  <a:close/>
                </a:path>
              </a:pathLst>
            </a:custGeom>
            <a:gradFill rotWithShape="0">
              <a:gsLst>
                <a:gs pos="0">
                  <a:srgbClr val="939B7A"/>
                </a:gs>
                <a:gs pos="50000">
                  <a:srgbClr val="E8F4C0"/>
                </a:gs>
                <a:gs pos="100000">
                  <a:srgbClr val="939B7A"/>
                </a:gs>
              </a:gsLst>
              <a:lin ang="5400000" scaled="1"/>
            </a:gradFill>
            <a:ln w="12700">
              <a:solidFill>
                <a:srgbClr val="D4EA8C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ko-KR" altLang="en-US" sz="1100"/>
            </a:p>
          </p:txBody>
        </p:sp>
        <p:pic>
          <p:nvPicPr>
            <p:cNvPr id="52" name="Picture 268" descr="truck2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4789661" y="4176951"/>
              <a:ext cx="664581" cy="4952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53" name="Object 3"/>
            <p:cNvGraphicFramePr>
              <a:graphicFrameLocks noChangeAspect="1"/>
            </p:cNvGraphicFramePr>
            <p:nvPr>
              <p:extLst/>
            </p:nvPr>
          </p:nvGraphicFramePr>
          <p:xfrm>
            <a:off x="4211960" y="4075290"/>
            <a:ext cx="577701" cy="592538"/>
          </p:xfrm>
          <a:graphic>
            <a:graphicData uri="http://schemas.openxmlformats.org/presentationml/2006/ole">
              <p:oleObj spid="_x0000_s2051" name="Visio" r:id="rId13" imgW="811479" imgH="828900" progId="">
                <p:embed/>
              </p:oleObj>
            </a:graphicData>
          </a:graphic>
        </p:graphicFrame>
        <p:pic>
          <p:nvPicPr>
            <p:cNvPr id="54" name="Picture 336" descr="eastern coast map3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5947652" y="3063220"/>
              <a:ext cx="1136280" cy="1680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65" name="그룹 464"/>
          <p:cNvGrpSpPr/>
          <p:nvPr/>
        </p:nvGrpSpPr>
        <p:grpSpPr>
          <a:xfrm>
            <a:off x="551269" y="4768645"/>
            <a:ext cx="8345859" cy="1111012"/>
            <a:chOff x="611560" y="5301208"/>
            <a:chExt cx="8345859" cy="1111012"/>
          </a:xfrm>
        </p:grpSpPr>
        <p:sp>
          <p:nvSpPr>
            <p:cNvPr id="458" name="직사각형 241"/>
            <p:cNvSpPr>
              <a:spLocks noChangeArrowheads="1"/>
            </p:cNvSpPr>
            <p:nvPr/>
          </p:nvSpPr>
          <p:spPr bwMode="auto">
            <a:xfrm>
              <a:off x="611560" y="5301208"/>
              <a:ext cx="1512168" cy="1107996"/>
            </a:xfrm>
            <a:prstGeom prst="rect">
              <a:avLst/>
            </a:prstGeom>
            <a:noFill/>
            <a:ln w="3175">
              <a:solidFill>
                <a:schemeClr val="tx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0" latinLnBrk="1" hangingPunct="0">
                <a:lnSpc>
                  <a:spcPct val="120000"/>
                </a:lnSpc>
              </a:pPr>
              <a:endParaRPr kumimoji="0" lang="en-US" altLang="ko-KR" sz="1100" b="1" dirty="0" smtClean="0">
                <a:solidFill>
                  <a:srgbClr val="000000"/>
                </a:solidFill>
                <a:latin typeface="+mn-ea"/>
              </a:endParaRPr>
            </a:p>
            <a:p>
              <a:pPr algn="ctr" eaLnBrk="0" latinLnBrk="1" hangingPunct="0">
                <a:lnSpc>
                  <a:spcPct val="120000"/>
                </a:lnSpc>
              </a:pPr>
              <a:r>
                <a:rPr kumimoji="0" lang="ko-KR" altLang="en-US" sz="1100" b="1" dirty="0" smtClean="0">
                  <a:solidFill>
                    <a:srgbClr val="000000"/>
                  </a:solidFill>
                  <a:latin typeface="+mn-ea"/>
                </a:rPr>
                <a:t>주문</a:t>
              </a:r>
              <a:r>
                <a:rPr kumimoji="0" lang="en-US" altLang="ko-KR" sz="1100" b="1" dirty="0" smtClean="0">
                  <a:solidFill>
                    <a:srgbClr val="000000"/>
                  </a:solidFill>
                  <a:latin typeface="+mn-ea"/>
                </a:rPr>
                <a:t>(S/O)</a:t>
              </a:r>
              <a:r>
                <a:rPr kumimoji="0" lang="ko-KR" altLang="en-US" sz="1100" b="1" dirty="0" smtClean="0">
                  <a:solidFill>
                    <a:srgbClr val="000000"/>
                  </a:solidFill>
                  <a:latin typeface="+mn-ea"/>
                </a:rPr>
                <a:t>과</a:t>
              </a:r>
              <a:r>
                <a:rPr lang="en-US" altLang="ko-KR" sz="1100" b="1" dirty="0" smtClean="0">
                  <a:solidFill>
                    <a:srgbClr val="000000"/>
                  </a:solidFill>
                  <a:latin typeface="+mn-ea"/>
                </a:rPr>
                <a:t> </a:t>
              </a:r>
              <a:r>
                <a:rPr kumimoji="0" lang="ko-KR" altLang="en-US" sz="1100" b="1" dirty="0" smtClean="0">
                  <a:solidFill>
                    <a:srgbClr val="000000"/>
                  </a:solidFill>
                  <a:latin typeface="+mn-ea"/>
                </a:rPr>
                <a:t>동시에</a:t>
              </a:r>
              <a:endParaRPr kumimoji="0" lang="en-US" altLang="ko-KR" sz="1100" b="1" dirty="0" smtClean="0">
                <a:solidFill>
                  <a:srgbClr val="000000"/>
                </a:solidFill>
                <a:latin typeface="+mn-ea"/>
              </a:endParaRPr>
            </a:p>
            <a:p>
              <a:pPr algn="ctr" eaLnBrk="0" latinLnBrk="1" hangingPunct="0">
                <a:lnSpc>
                  <a:spcPct val="120000"/>
                </a:lnSpc>
              </a:pPr>
              <a:r>
                <a:rPr kumimoji="0" lang="ko-KR" altLang="en-US" sz="1100" b="1" dirty="0" smtClean="0">
                  <a:solidFill>
                    <a:srgbClr val="000000"/>
                  </a:solidFill>
                  <a:latin typeface="+mn-ea"/>
                </a:rPr>
                <a:t> </a:t>
              </a:r>
              <a:r>
                <a:rPr kumimoji="0" lang="en-US" altLang="ko-KR" sz="1100" b="1" dirty="0" smtClean="0">
                  <a:solidFill>
                    <a:srgbClr val="000000"/>
                  </a:solidFill>
                  <a:latin typeface="+mn-ea"/>
                </a:rPr>
                <a:t/>
              </a:r>
              <a:br>
                <a:rPr kumimoji="0" lang="en-US" altLang="ko-KR" sz="1100" b="1" dirty="0" smtClean="0">
                  <a:solidFill>
                    <a:srgbClr val="000000"/>
                  </a:solidFill>
                  <a:latin typeface="+mn-ea"/>
                </a:rPr>
              </a:br>
              <a:r>
                <a:rPr kumimoji="0" lang="ko-KR" altLang="en-US" sz="1100" b="1" dirty="0" err="1" smtClean="0">
                  <a:solidFill>
                    <a:srgbClr val="000000"/>
                  </a:solidFill>
                  <a:latin typeface="+mn-ea"/>
                </a:rPr>
                <a:t>픽킹</a:t>
              </a:r>
              <a:r>
                <a:rPr kumimoji="0" lang="ko-KR" altLang="en-US" sz="1100" b="1" dirty="0" smtClean="0">
                  <a:solidFill>
                    <a:srgbClr val="000000"/>
                  </a:solidFill>
                  <a:latin typeface="+mn-ea"/>
                </a:rPr>
                <a:t> </a:t>
              </a:r>
              <a:r>
                <a:rPr kumimoji="0" lang="ko-KR" altLang="en-US" sz="1100" b="1" dirty="0">
                  <a:solidFill>
                    <a:srgbClr val="000000"/>
                  </a:solidFill>
                  <a:latin typeface="+mn-ea"/>
                </a:rPr>
                <a:t>오더 할당 </a:t>
              </a:r>
              <a:r>
                <a:rPr kumimoji="0" lang="ko-KR" altLang="en-US" sz="1100" b="1" dirty="0" smtClean="0">
                  <a:solidFill>
                    <a:srgbClr val="000000"/>
                  </a:solidFill>
                  <a:latin typeface="+mn-ea"/>
                </a:rPr>
                <a:t>개시</a:t>
              </a:r>
              <a:endParaRPr kumimoji="0" lang="en-US" altLang="ko-KR" sz="1100" b="1" dirty="0" smtClean="0">
                <a:solidFill>
                  <a:srgbClr val="000000"/>
                </a:solidFill>
                <a:latin typeface="+mn-ea"/>
              </a:endParaRPr>
            </a:p>
            <a:p>
              <a:pPr algn="ctr" eaLnBrk="0" latinLnBrk="1" hangingPunct="0">
                <a:lnSpc>
                  <a:spcPct val="120000"/>
                </a:lnSpc>
              </a:pPr>
              <a:endParaRPr kumimoji="0" lang="en-US" altLang="ko-KR" sz="1100" b="1" dirty="0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459" name="직사각형 241"/>
            <p:cNvSpPr>
              <a:spLocks noChangeArrowheads="1"/>
            </p:cNvSpPr>
            <p:nvPr/>
          </p:nvSpPr>
          <p:spPr bwMode="auto">
            <a:xfrm>
              <a:off x="2296331" y="5301208"/>
              <a:ext cx="1478306" cy="1107996"/>
            </a:xfrm>
            <a:prstGeom prst="rect">
              <a:avLst/>
            </a:prstGeom>
            <a:noFill/>
            <a:ln w="3175">
              <a:solidFill>
                <a:schemeClr val="tx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0" hangingPunct="0">
                <a:lnSpc>
                  <a:spcPct val="120000"/>
                </a:lnSpc>
              </a:pPr>
              <a:r>
                <a:rPr lang="en-US" altLang="ko-KR" sz="1100" b="1" dirty="0">
                  <a:solidFill>
                    <a:srgbClr val="000000"/>
                  </a:solidFill>
                  <a:latin typeface="+mn-ea"/>
                </a:rPr>
                <a:t> </a:t>
              </a:r>
              <a:r>
                <a:rPr lang="ko-KR" altLang="en-US" sz="1100" b="1" dirty="0" err="1" smtClean="0">
                  <a:solidFill>
                    <a:srgbClr val="000000"/>
                  </a:solidFill>
                  <a:latin typeface="+mn-ea"/>
                </a:rPr>
                <a:t>픽킹</a:t>
              </a:r>
              <a:r>
                <a:rPr lang="ko-KR" altLang="en-US" sz="1100" b="1" dirty="0" smtClean="0">
                  <a:solidFill>
                    <a:srgbClr val="000000"/>
                  </a:solidFill>
                  <a:latin typeface="+mn-ea"/>
                </a:rPr>
                <a:t> 오더</a:t>
              </a:r>
              <a:endParaRPr lang="en-US" altLang="ko-KR" sz="1100" b="1" dirty="0" smtClean="0">
                <a:solidFill>
                  <a:srgbClr val="000000"/>
                </a:solidFill>
                <a:latin typeface="+mn-ea"/>
              </a:endParaRPr>
            </a:p>
            <a:p>
              <a:pPr algn="ctr" eaLnBrk="0" hangingPunct="0">
                <a:lnSpc>
                  <a:spcPct val="120000"/>
                </a:lnSpc>
              </a:pPr>
              <a:r>
                <a:rPr lang="ko-KR" altLang="en-US" sz="1100" b="1" dirty="0">
                  <a:solidFill>
                    <a:srgbClr val="000000"/>
                  </a:solidFill>
                  <a:latin typeface="+mn-ea"/>
                </a:rPr>
                <a:t>▼</a:t>
              </a:r>
              <a:r>
                <a:rPr lang="en-US" altLang="ko-KR" sz="1100" b="1" dirty="0" smtClean="0">
                  <a:solidFill>
                    <a:srgbClr val="000000"/>
                  </a:solidFill>
                  <a:latin typeface="+mn-ea"/>
                </a:rPr>
                <a:t/>
              </a:r>
              <a:br>
                <a:rPr lang="en-US" altLang="ko-KR" sz="1100" b="1" dirty="0" smtClean="0">
                  <a:solidFill>
                    <a:srgbClr val="000000"/>
                  </a:solidFill>
                  <a:latin typeface="+mn-ea"/>
                </a:rPr>
              </a:br>
              <a:r>
                <a:rPr lang="ko-KR" altLang="en-US" sz="1100" b="1" dirty="0" smtClean="0">
                  <a:solidFill>
                    <a:srgbClr val="000000"/>
                  </a:solidFill>
                  <a:latin typeface="+mn-ea"/>
                </a:rPr>
                <a:t>출고 </a:t>
              </a:r>
              <a:r>
                <a:rPr lang="ko-KR" altLang="en-US" sz="1100" b="1" dirty="0">
                  <a:solidFill>
                    <a:srgbClr val="000000"/>
                  </a:solidFill>
                  <a:latin typeface="+mn-ea"/>
                </a:rPr>
                <a:t>대기 </a:t>
              </a:r>
              <a:r>
                <a:rPr lang="ko-KR" altLang="en-US" sz="1100" b="1" dirty="0" smtClean="0">
                  <a:solidFill>
                    <a:srgbClr val="000000"/>
                  </a:solidFill>
                  <a:latin typeface="+mn-ea"/>
                </a:rPr>
                <a:t>전환</a:t>
              </a:r>
              <a:endParaRPr lang="en-US" altLang="ko-KR" sz="1100" b="1" dirty="0" smtClean="0">
                <a:solidFill>
                  <a:srgbClr val="000000"/>
                </a:solidFill>
                <a:latin typeface="+mn-ea"/>
              </a:endParaRPr>
            </a:p>
            <a:p>
              <a:pPr algn="ctr" eaLnBrk="0" hangingPunct="0">
                <a:lnSpc>
                  <a:spcPct val="120000"/>
                </a:lnSpc>
              </a:pPr>
              <a:r>
                <a:rPr lang="ko-KR" altLang="en-US" sz="1100" b="1" dirty="0">
                  <a:solidFill>
                    <a:srgbClr val="000000"/>
                  </a:solidFill>
                  <a:latin typeface="+mn-ea"/>
                </a:rPr>
                <a:t>▼</a:t>
              </a:r>
              <a:r>
                <a:rPr lang="en-US" altLang="ko-KR" sz="1100" b="1" dirty="0">
                  <a:solidFill>
                    <a:srgbClr val="000000"/>
                  </a:solidFill>
                  <a:latin typeface="+mn-ea"/>
                </a:rPr>
                <a:t/>
              </a:r>
              <a:br>
                <a:rPr lang="en-US" altLang="ko-KR" sz="1100" b="1" dirty="0">
                  <a:solidFill>
                    <a:srgbClr val="000000"/>
                  </a:solidFill>
                  <a:latin typeface="+mn-ea"/>
                </a:rPr>
              </a:br>
              <a:r>
                <a:rPr lang="ko-KR" altLang="en-US" sz="1100" b="1" dirty="0" smtClean="0">
                  <a:solidFill>
                    <a:srgbClr val="000000"/>
                  </a:solidFill>
                  <a:latin typeface="+mn-ea"/>
                </a:rPr>
                <a:t>주문서와 </a:t>
              </a:r>
              <a:r>
                <a:rPr lang="ko-KR" altLang="en-US" sz="1100" b="1" dirty="0">
                  <a:solidFill>
                    <a:srgbClr val="000000"/>
                  </a:solidFill>
                  <a:latin typeface="+mn-ea"/>
                </a:rPr>
                <a:t>재확인</a:t>
              </a:r>
              <a:endParaRPr lang="en-US" altLang="ko-KR" sz="1100" b="1" dirty="0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460" name="직사각형 241"/>
            <p:cNvSpPr>
              <a:spLocks noChangeArrowheads="1"/>
            </p:cNvSpPr>
            <p:nvPr/>
          </p:nvSpPr>
          <p:spPr bwMode="auto">
            <a:xfrm>
              <a:off x="4067944" y="5301208"/>
              <a:ext cx="1502208" cy="1107996"/>
            </a:xfrm>
            <a:prstGeom prst="rect">
              <a:avLst/>
            </a:prstGeom>
            <a:noFill/>
            <a:ln w="3175">
              <a:solidFill>
                <a:schemeClr val="tx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>
                <a:lnSpc>
                  <a:spcPct val="120000"/>
                </a:lnSpc>
              </a:pPr>
              <a:endParaRPr lang="en-US" altLang="ko-KR" sz="1100" b="1" dirty="0" smtClean="0">
                <a:solidFill>
                  <a:srgbClr val="000000"/>
                </a:solidFill>
                <a:latin typeface="+mn-ea"/>
              </a:endParaRPr>
            </a:p>
            <a:p>
              <a:pPr eaLnBrk="0" hangingPunct="0">
                <a:lnSpc>
                  <a:spcPct val="120000"/>
                </a:lnSpc>
              </a:pPr>
              <a:r>
                <a:rPr lang="en-US" altLang="ko-KR" sz="1100" b="1" dirty="0" smtClean="0">
                  <a:solidFill>
                    <a:srgbClr val="000000"/>
                  </a:solidFill>
                  <a:latin typeface="+mn-ea"/>
                </a:rPr>
                <a:t> </a:t>
              </a:r>
              <a:r>
                <a:rPr lang="ko-KR" altLang="en-US" sz="1100" b="1" dirty="0" smtClean="0">
                  <a:solidFill>
                    <a:srgbClr val="000000"/>
                  </a:solidFill>
                  <a:latin typeface="+mn-ea"/>
                </a:rPr>
                <a:t>출고 </a:t>
              </a:r>
              <a:r>
                <a:rPr lang="ko-KR" altLang="en-US" sz="1100" b="1" dirty="0">
                  <a:solidFill>
                    <a:srgbClr val="000000"/>
                  </a:solidFill>
                  <a:latin typeface="+mn-ea"/>
                </a:rPr>
                <a:t>차량 </a:t>
              </a:r>
              <a:r>
                <a:rPr lang="ko-KR" altLang="en-US" sz="1100" b="1" dirty="0" smtClean="0">
                  <a:solidFill>
                    <a:srgbClr val="000000"/>
                  </a:solidFill>
                  <a:latin typeface="+mn-ea"/>
                </a:rPr>
                <a:t>상차</a:t>
              </a:r>
              <a:endParaRPr lang="en-US" altLang="ko-KR" sz="1100" b="1" dirty="0">
                <a:solidFill>
                  <a:srgbClr val="000000"/>
                </a:solidFill>
                <a:latin typeface="+mn-ea"/>
              </a:endParaRPr>
            </a:p>
            <a:p>
              <a:pPr eaLnBrk="0" hangingPunct="0">
                <a:lnSpc>
                  <a:spcPct val="120000"/>
                </a:lnSpc>
              </a:pPr>
              <a:r>
                <a:rPr lang="en-US" altLang="ko-KR" sz="1100" b="1" dirty="0" smtClean="0">
                  <a:solidFill>
                    <a:srgbClr val="000000"/>
                  </a:solidFill>
                  <a:latin typeface="+mn-ea"/>
                </a:rPr>
                <a:t> Packing </a:t>
              </a:r>
              <a:r>
                <a:rPr lang="en-US" altLang="ko-KR" sz="1100" b="1" dirty="0">
                  <a:solidFill>
                    <a:srgbClr val="000000"/>
                  </a:solidFill>
                  <a:latin typeface="+mn-ea"/>
                </a:rPr>
                <a:t>List </a:t>
              </a:r>
              <a:r>
                <a:rPr lang="ko-KR" altLang="en-US" sz="1100" b="1" dirty="0" smtClean="0">
                  <a:solidFill>
                    <a:srgbClr val="000000"/>
                  </a:solidFill>
                  <a:latin typeface="+mn-ea"/>
                </a:rPr>
                <a:t>출력</a:t>
              </a:r>
              <a:endParaRPr lang="en-US" altLang="ko-KR" sz="1100" b="1" dirty="0">
                <a:solidFill>
                  <a:srgbClr val="000000"/>
                </a:solidFill>
                <a:latin typeface="+mn-ea"/>
              </a:endParaRPr>
            </a:p>
            <a:p>
              <a:pPr eaLnBrk="0" hangingPunct="0">
                <a:lnSpc>
                  <a:spcPct val="120000"/>
                </a:lnSpc>
              </a:pPr>
              <a:r>
                <a:rPr lang="en-US" altLang="ko-KR" sz="1100" b="1" dirty="0" smtClean="0">
                  <a:solidFill>
                    <a:srgbClr val="000000"/>
                  </a:solidFill>
                  <a:latin typeface="+mn-ea"/>
                </a:rPr>
                <a:t> </a:t>
              </a:r>
              <a:r>
                <a:rPr lang="ko-KR" altLang="en-US" sz="1100" b="1" dirty="0" smtClean="0">
                  <a:solidFill>
                    <a:srgbClr val="000000"/>
                  </a:solidFill>
                  <a:latin typeface="+mn-ea"/>
                </a:rPr>
                <a:t>근접지역 우선 배송</a:t>
              </a:r>
              <a:endParaRPr lang="en-US" altLang="ko-KR" sz="1100" b="1" dirty="0" smtClean="0">
                <a:solidFill>
                  <a:srgbClr val="000000"/>
                </a:solidFill>
                <a:latin typeface="+mn-ea"/>
              </a:endParaRPr>
            </a:p>
            <a:p>
              <a:pPr eaLnBrk="0" hangingPunct="0">
                <a:lnSpc>
                  <a:spcPct val="120000"/>
                </a:lnSpc>
              </a:pPr>
              <a:r>
                <a:rPr lang="ko-KR" altLang="en-US" sz="1100" b="1" dirty="0" smtClean="0">
                  <a:solidFill>
                    <a:srgbClr val="000000"/>
                  </a:solidFill>
                  <a:latin typeface="+mn-ea"/>
                </a:rPr>
                <a:t> </a:t>
              </a:r>
              <a:endParaRPr lang="en-US" altLang="ko-KR" sz="1100" b="1" dirty="0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462" name="직사각형 241"/>
            <p:cNvSpPr>
              <a:spLocks noChangeArrowheads="1"/>
            </p:cNvSpPr>
            <p:nvPr/>
          </p:nvSpPr>
          <p:spPr bwMode="auto">
            <a:xfrm>
              <a:off x="5776639" y="5304224"/>
              <a:ext cx="1478306" cy="1107996"/>
            </a:xfrm>
            <a:prstGeom prst="rect">
              <a:avLst/>
            </a:prstGeom>
            <a:noFill/>
            <a:ln w="3175">
              <a:solidFill>
                <a:schemeClr val="tx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0" hangingPunct="0">
                <a:lnSpc>
                  <a:spcPct val="120000"/>
                </a:lnSpc>
              </a:pPr>
              <a:endParaRPr lang="en-US" altLang="ko-KR" sz="1100" b="1" dirty="0" smtClean="0">
                <a:solidFill>
                  <a:srgbClr val="000000"/>
                </a:solidFill>
                <a:latin typeface="+mn-ea"/>
              </a:endParaRPr>
            </a:p>
            <a:p>
              <a:pPr algn="ctr" eaLnBrk="0" hangingPunct="0">
                <a:lnSpc>
                  <a:spcPct val="120000"/>
                </a:lnSpc>
              </a:pPr>
              <a:r>
                <a:rPr lang="ko-KR" altLang="en-US" sz="1100" b="1" dirty="0" smtClean="0">
                  <a:solidFill>
                    <a:srgbClr val="000000"/>
                  </a:solidFill>
                  <a:latin typeface="+mn-ea"/>
                </a:rPr>
                <a:t>미 전역배송</a:t>
              </a:r>
              <a:endParaRPr lang="en-US" altLang="ko-KR" sz="1100" b="1" dirty="0" smtClean="0">
                <a:solidFill>
                  <a:srgbClr val="000000"/>
                </a:solidFill>
                <a:latin typeface="+mn-ea"/>
              </a:endParaRPr>
            </a:p>
            <a:p>
              <a:pPr algn="ctr" eaLnBrk="0" hangingPunct="0">
                <a:lnSpc>
                  <a:spcPct val="120000"/>
                </a:lnSpc>
              </a:pPr>
              <a:r>
                <a:rPr lang="en-US" altLang="ko-KR" sz="1100" b="1" dirty="0" smtClean="0">
                  <a:solidFill>
                    <a:srgbClr val="000000"/>
                  </a:solidFill>
                  <a:latin typeface="+mn-ea"/>
                </a:rPr>
                <a:t>FEDEX/UPS </a:t>
              </a:r>
              <a:r>
                <a:rPr lang="ko-KR" altLang="en-US" sz="1100" b="1" dirty="0" smtClean="0">
                  <a:solidFill>
                    <a:srgbClr val="000000"/>
                  </a:solidFill>
                  <a:latin typeface="+mn-ea"/>
                </a:rPr>
                <a:t>이용</a:t>
              </a:r>
              <a:endParaRPr lang="en-US" altLang="ko-KR" sz="1100" b="1" dirty="0" smtClean="0">
                <a:solidFill>
                  <a:srgbClr val="000000"/>
                </a:solidFill>
                <a:latin typeface="+mn-ea"/>
              </a:endParaRPr>
            </a:p>
            <a:p>
              <a:pPr algn="ctr" eaLnBrk="0" hangingPunct="0">
                <a:lnSpc>
                  <a:spcPct val="120000"/>
                </a:lnSpc>
              </a:pPr>
              <a:r>
                <a:rPr kumimoji="0" lang="en-US" altLang="ko-KR" sz="1100" b="1" dirty="0" smtClean="0">
                  <a:solidFill>
                    <a:srgbClr val="000000"/>
                  </a:solidFill>
                  <a:latin typeface="+mn-ea"/>
                </a:rPr>
                <a:t>LTL/TRUCK LOAD</a:t>
              </a:r>
            </a:p>
            <a:p>
              <a:pPr algn="ctr" eaLnBrk="0" hangingPunct="0">
                <a:lnSpc>
                  <a:spcPct val="120000"/>
                </a:lnSpc>
              </a:pPr>
              <a:r>
                <a:rPr lang="ko-KR" altLang="en-US" sz="1100" b="1" dirty="0" smtClean="0">
                  <a:solidFill>
                    <a:srgbClr val="000000"/>
                  </a:solidFill>
                  <a:latin typeface="+mn-ea"/>
                </a:rPr>
                <a:t>최저가 운송</a:t>
              </a:r>
              <a:endParaRPr kumimoji="0" lang="en-US" altLang="ko-KR" sz="1100" b="1" dirty="0" smtClean="0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463" name="직사각형 241"/>
            <p:cNvSpPr>
              <a:spLocks noChangeArrowheads="1"/>
            </p:cNvSpPr>
            <p:nvPr/>
          </p:nvSpPr>
          <p:spPr bwMode="auto">
            <a:xfrm>
              <a:off x="7479113" y="5304224"/>
              <a:ext cx="1478306" cy="1107996"/>
            </a:xfrm>
            <a:prstGeom prst="rect">
              <a:avLst/>
            </a:prstGeom>
            <a:noFill/>
            <a:ln w="3175">
              <a:solidFill>
                <a:schemeClr val="tx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>
                <a:lnSpc>
                  <a:spcPct val="120000"/>
                </a:lnSpc>
              </a:pPr>
              <a:endParaRPr lang="en-US" altLang="ko-KR" sz="1100" b="1" dirty="0" smtClean="0">
                <a:solidFill>
                  <a:srgbClr val="000000"/>
                </a:solidFill>
                <a:latin typeface="+mn-ea"/>
              </a:endParaRPr>
            </a:p>
            <a:p>
              <a:pPr eaLnBrk="0" hangingPunct="0">
                <a:lnSpc>
                  <a:spcPct val="120000"/>
                </a:lnSpc>
              </a:pPr>
              <a:r>
                <a:rPr lang="ko-KR" altLang="en-US" sz="1100" b="1" dirty="0" smtClean="0">
                  <a:solidFill>
                    <a:srgbClr val="000000"/>
                  </a:solidFill>
                  <a:latin typeface="+mn-ea"/>
                </a:rPr>
                <a:t>   정보 </a:t>
              </a:r>
              <a:r>
                <a:rPr lang="en-US" altLang="ko-KR" sz="1100" b="1" dirty="0">
                  <a:solidFill>
                    <a:srgbClr val="000000"/>
                  </a:solidFill>
                  <a:latin typeface="+mn-ea"/>
                </a:rPr>
                <a:t>WMS </a:t>
              </a:r>
              <a:r>
                <a:rPr lang="ko-KR" altLang="en-US" sz="1100" b="1" dirty="0" smtClean="0">
                  <a:solidFill>
                    <a:srgbClr val="000000"/>
                  </a:solidFill>
                  <a:latin typeface="+mn-ea"/>
                </a:rPr>
                <a:t>입력</a:t>
              </a:r>
              <a:endParaRPr lang="en-US" altLang="ko-KR" sz="1100" b="1" dirty="0" smtClean="0">
                <a:solidFill>
                  <a:srgbClr val="000000"/>
                </a:solidFill>
                <a:latin typeface="+mn-ea"/>
              </a:endParaRPr>
            </a:p>
            <a:p>
              <a:pPr eaLnBrk="0" hangingPunct="0">
                <a:lnSpc>
                  <a:spcPct val="120000"/>
                </a:lnSpc>
              </a:pPr>
              <a:endParaRPr lang="en-US" altLang="ko-KR" sz="1100" b="1" dirty="0">
                <a:solidFill>
                  <a:srgbClr val="000000"/>
                </a:solidFill>
                <a:latin typeface="+mn-ea"/>
              </a:endParaRPr>
            </a:p>
            <a:p>
              <a:pPr eaLnBrk="0" hangingPunct="0">
                <a:lnSpc>
                  <a:spcPct val="120000"/>
                </a:lnSpc>
              </a:pPr>
              <a:r>
                <a:rPr lang="en-US" altLang="ko-KR" sz="1100" b="1" dirty="0" smtClean="0">
                  <a:solidFill>
                    <a:srgbClr val="000000"/>
                  </a:solidFill>
                  <a:latin typeface="+mn-ea"/>
                </a:rPr>
                <a:t>     Call </a:t>
              </a:r>
              <a:r>
                <a:rPr lang="en-US" altLang="ko-KR" sz="1100" b="1" dirty="0">
                  <a:solidFill>
                    <a:srgbClr val="000000"/>
                  </a:solidFill>
                  <a:latin typeface="+mn-ea"/>
                </a:rPr>
                <a:t>Service </a:t>
              </a:r>
            </a:p>
            <a:p>
              <a:pPr algn="ctr" eaLnBrk="0" hangingPunct="0">
                <a:lnSpc>
                  <a:spcPct val="120000"/>
                </a:lnSpc>
              </a:pPr>
              <a:endParaRPr kumimoji="0" lang="en-US" altLang="ko-KR" sz="1100" b="1" dirty="0">
                <a:solidFill>
                  <a:srgbClr val="000000"/>
                </a:solidFill>
                <a:latin typeface="+mn-ea"/>
              </a:endParaRPr>
            </a:p>
          </p:txBody>
        </p:sp>
      </p:grpSp>
      <p:sp>
        <p:nvSpPr>
          <p:cNvPr id="464" name="직사각형 463"/>
          <p:cNvSpPr/>
          <p:nvPr/>
        </p:nvSpPr>
        <p:spPr>
          <a:xfrm>
            <a:off x="4659820" y="646830"/>
            <a:ext cx="3786142" cy="307777"/>
          </a:xfrm>
          <a:prstGeom prst="rect">
            <a:avLst/>
          </a:prstGeom>
          <a:solidFill>
            <a:srgbClr val="019591"/>
          </a:solidFill>
        </p:spPr>
        <p:txBody>
          <a:bodyPr wrap="square">
            <a:spAutoFit/>
          </a:bodyPr>
          <a:lstStyle/>
          <a:p>
            <a:r>
              <a:rPr lang="ko-KR" altLang="en-US" sz="1400" b="1" spc="-150" dirty="0" smtClean="0">
                <a:solidFill>
                  <a:schemeClr val="bg1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</a:rPr>
              <a:t>판매 물류 흐름도 </a:t>
            </a:r>
            <a:endParaRPr lang="en-US" altLang="ko-KR" sz="1400" b="1" dirty="0">
              <a:solidFill>
                <a:schemeClr val="bg1"/>
              </a:solidFill>
              <a:latin typeface="Noto Sans CJK KR Medium" panose="020B0600000000000000" pitchFamily="34" charset="-127"/>
              <a:ea typeface="Noto Sans CJK KR Medium" panose="020B0600000000000000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119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폭발 1 13"/>
          <p:cNvSpPr/>
          <p:nvPr/>
        </p:nvSpPr>
        <p:spPr>
          <a:xfrm>
            <a:off x="7002274" y="2184617"/>
            <a:ext cx="1937445" cy="2775046"/>
          </a:xfrm>
          <a:prstGeom prst="irregularSeal1">
            <a:avLst/>
          </a:prstGeom>
          <a:solidFill>
            <a:srgbClr val="019591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-60738" y="0"/>
            <a:ext cx="4594578" cy="6858000"/>
          </a:xfrm>
          <a:prstGeom prst="rect">
            <a:avLst/>
          </a:prstGeom>
          <a:solidFill>
            <a:srgbClr val="01B1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340099" y="285815"/>
            <a:ext cx="2892758" cy="319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100" b="1" dirty="0">
                <a:solidFill>
                  <a:srgbClr val="FF0000"/>
                </a:solidFill>
                <a:latin typeface="Noto Sans CJK KR Black" panose="020B0A00000000000000" pitchFamily="34" charset="-127"/>
                <a:ea typeface="Noto Sans CJK KR Black" panose="020B0A00000000000000" pitchFamily="34" charset="-127"/>
              </a:rPr>
              <a:t>사업강점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314699" y="557511"/>
            <a:ext cx="688022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3000" spc="-150" dirty="0" smtClean="0">
                <a:solidFill>
                  <a:schemeClr val="bg1"/>
                </a:solidFill>
                <a:latin typeface="Noto Sans CJK KR Light" panose="020B0300000000000000" pitchFamily="34" charset="-127"/>
                <a:ea typeface="Noto Sans CJK KR Light" panose="020B0300000000000000" pitchFamily="34" charset="-127"/>
              </a:rPr>
              <a:t>FEDEX  </a:t>
            </a:r>
            <a:r>
              <a:rPr lang="ko-KR" altLang="en-US" spc="-150" smtClean="0">
                <a:solidFill>
                  <a:schemeClr val="bg1"/>
                </a:solidFill>
                <a:latin typeface="Noto Sans CJK KR Light" panose="020B0300000000000000" pitchFamily="34" charset="-127"/>
                <a:ea typeface="Noto Sans CJK KR Light" panose="020B0300000000000000" pitchFamily="34" charset="-127"/>
              </a:rPr>
              <a:t>최대 </a:t>
            </a:r>
            <a:r>
              <a:rPr lang="en-US" altLang="ko-KR" spc="-150" dirty="0" smtClean="0">
                <a:solidFill>
                  <a:schemeClr val="bg1"/>
                </a:solidFill>
                <a:latin typeface="Noto Sans CJK KR Light" panose="020B0300000000000000" pitchFamily="34" charset="-127"/>
                <a:ea typeface="Noto Sans CJK KR Light" panose="020B0300000000000000" pitchFamily="34" charset="-127"/>
              </a:rPr>
              <a:t>50%  Discount </a:t>
            </a:r>
            <a:endParaRPr lang="ko-KR" altLang="en-US" spc="-150" dirty="0">
              <a:solidFill>
                <a:schemeClr val="bg1"/>
              </a:solidFill>
              <a:latin typeface="Noto Sans CJK KR Light" panose="020B0300000000000000" pitchFamily="34" charset="-127"/>
              <a:ea typeface="Noto Sans CJK KR Light" panose="020B0300000000000000" pitchFamily="34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200968" y="1370311"/>
            <a:ext cx="4260500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ko-KR" altLang="en-US" sz="1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</a:rPr>
              <a:t>미국내</a:t>
            </a:r>
            <a:r>
              <a:rPr lang="ko-KR" alt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</a:rPr>
              <a:t> </a:t>
            </a:r>
            <a:r>
              <a:rPr lang="ko-KR" altLang="en-US" sz="1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</a:rPr>
              <a:t>배송비</a:t>
            </a:r>
            <a:r>
              <a:rPr lang="ko-KR" alt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</a:rPr>
              <a:t> 경쟁력 확보</a:t>
            </a:r>
            <a:r>
              <a:rPr lang="en-US" altLang="ko-KR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</a:rPr>
              <a:t>, FEDEX </a:t>
            </a:r>
            <a:r>
              <a:rPr lang="ko-KR" alt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</a:rPr>
              <a:t>최대 할인</a:t>
            </a:r>
            <a:endParaRPr lang="en-US" altLang="ko-KR" sz="1400" b="1" dirty="0">
              <a:solidFill>
                <a:schemeClr val="tx1">
                  <a:lumMod val="85000"/>
                  <a:lumOff val="15000"/>
                </a:schemeClr>
              </a:solidFill>
              <a:latin typeface="Noto Sans CJK KR Medium" panose="020B0600000000000000" pitchFamily="34" charset="-127"/>
              <a:ea typeface="Noto Sans CJK KR Medium" panose="020B0600000000000000" pitchFamily="34" charset="-127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1562330" y="5366478"/>
            <a:ext cx="13484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1400" spc="-150" dirty="0" smtClean="0">
                <a:solidFill>
                  <a:srgbClr val="292926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</a:rPr>
              <a:t>미국 내 </a:t>
            </a:r>
            <a:r>
              <a:rPr lang="ko-KR" altLang="en-US" sz="1400" spc="-150" dirty="0" err="1" smtClean="0">
                <a:solidFill>
                  <a:srgbClr val="292926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</a:rPr>
              <a:t>운송요율</a:t>
            </a:r>
            <a:endParaRPr lang="en-US" altLang="ko-KR" sz="1400" spc="-150" dirty="0" smtClean="0">
              <a:solidFill>
                <a:srgbClr val="292926"/>
              </a:solidFill>
              <a:latin typeface="Noto Sans CJK KR Medium" panose="020B0600000000000000" pitchFamily="34" charset="-127"/>
              <a:ea typeface="Noto Sans CJK KR Medium" panose="020B0600000000000000" pitchFamily="34" charset="-127"/>
            </a:endParaRPr>
          </a:p>
          <a:p>
            <a:pPr algn="ctr"/>
            <a:r>
              <a:rPr lang="en-US" altLang="ko-KR" sz="1400" spc="-150" dirty="0" smtClean="0">
                <a:solidFill>
                  <a:srgbClr val="292926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</a:rPr>
              <a:t>45~50% </a:t>
            </a:r>
            <a:r>
              <a:rPr lang="ko-KR" altLang="en-US" sz="1400" spc="-150" smtClean="0">
                <a:solidFill>
                  <a:srgbClr val="292926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</a:rPr>
              <a:t>할인</a:t>
            </a:r>
            <a:endParaRPr lang="en-US" altLang="ko-KR" sz="1400" spc="-150" dirty="0" smtClean="0">
              <a:solidFill>
                <a:srgbClr val="292926"/>
              </a:solidFill>
              <a:latin typeface="Noto Sans CJK KR Medium" panose="020B0600000000000000" pitchFamily="34" charset="-127"/>
              <a:ea typeface="Noto Sans CJK KR Medium" panose="020B0600000000000000" pitchFamily="34" charset="-127"/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4541177" y="763857"/>
            <a:ext cx="416331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spc="-150" dirty="0" smtClean="0">
                <a:solidFill>
                  <a:srgbClr val="292926"/>
                </a:solidFill>
                <a:latin typeface="Noto Sans Korean Regular" panose="020B0500000000000000" pitchFamily="34" charset="-127"/>
                <a:ea typeface="Noto Sans Korean Regular" panose="020B0500000000000000" pitchFamily="34" charset="-127"/>
              </a:rPr>
              <a:t>- </a:t>
            </a:r>
            <a:r>
              <a:rPr lang="ko-KR" altLang="en-US" sz="1400" spc="-150" dirty="0" smtClean="0">
                <a:solidFill>
                  <a:srgbClr val="292926"/>
                </a:solidFill>
                <a:latin typeface="Noto Sans Korean Regular" panose="020B0500000000000000" pitchFamily="34" charset="-127"/>
                <a:ea typeface="Noto Sans Korean Regular" panose="020B0500000000000000" pitchFamily="34" charset="-127"/>
              </a:rPr>
              <a:t>제품별 최적 사이즈 적용</a:t>
            </a:r>
            <a:r>
              <a:rPr lang="en-US" altLang="ko-KR" sz="1400" spc="-150" dirty="0" smtClean="0">
                <a:solidFill>
                  <a:srgbClr val="292926"/>
                </a:solidFill>
                <a:latin typeface="Noto Sans Korean Regular" panose="020B0500000000000000" pitchFamily="34" charset="-127"/>
                <a:ea typeface="Noto Sans Korean Regular" panose="020B0500000000000000" pitchFamily="34" charset="-127"/>
              </a:rPr>
              <a:t>(</a:t>
            </a:r>
            <a:r>
              <a:rPr lang="ko-KR" altLang="en-US" sz="1400" spc="-150" dirty="0" smtClean="0">
                <a:solidFill>
                  <a:srgbClr val="292926"/>
                </a:solidFill>
                <a:latin typeface="Noto Sans Korean Regular" panose="020B0500000000000000" pitchFamily="34" charset="-127"/>
                <a:ea typeface="Noto Sans Korean Regular" panose="020B0500000000000000" pitchFamily="34" charset="-127"/>
              </a:rPr>
              <a:t>매트리스 일반 운송 가능</a:t>
            </a:r>
            <a:r>
              <a:rPr lang="en-US" altLang="ko-KR" sz="1400" spc="-150" dirty="0" smtClean="0">
                <a:solidFill>
                  <a:srgbClr val="292926"/>
                </a:solidFill>
                <a:latin typeface="Noto Sans Korean Regular" panose="020B0500000000000000" pitchFamily="34" charset="-127"/>
                <a:ea typeface="Noto Sans Korean Regular" panose="020B0500000000000000" pitchFamily="34" charset="-127"/>
              </a:rPr>
              <a:t>)</a:t>
            </a:r>
          </a:p>
          <a:p>
            <a:r>
              <a:rPr lang="en-US" altLang="ko-KR" sz="1400" spc="-150" dirty="0" smtClean="0">
                <a:solidFill>
                  <a:srgbClr val="292926"/>
                </a:solidFill>
                <a:latin typeface="Noto Sans Korean Regular" panose="020B0500000000000000" pitchFamily="34" charset="-127"/>
                <a:ea typeface="Noto Sans Korean Regular" panose="020B0500000000000000" pitchFamily="34" charset="-127"/>
              </a:rPr>
              <a:t>- </a:t>
            </a:r>
            <a:r>
              <a:rPr lang="ko-KR" altLang="en-US" sz="1400" spc="-150" dirty="0" smtClean="0">
                <a:solidFill>
                  <a:srgbClr val="292926"/>
                </a:solidFill>
                <a:latin typeface="Noto Sans Korean Regular" panose="020B0500000000000000" pitchFamily="34" charset="-127"/>
                <a:ea typeface="Noto Sans Korean Regular" panose="020B0500000000000000" pitchFamily="34" charset="-127"/>
              </a:rPr>
              <a:t>제품 패킹  사이즈 제안  </a:t>
            </a:r>
            <a:r>
              <a:rPr lang="en-US" altLang="ko-KR" sz="1400" spc="-150" dirty="0" smtClean="0">
                <a:solidFill>
                  <a:srgbClr val="292926"/>
                </a:solidFill>
                <a:latin typeface="Noto Sans Korean Regular" panose="020B0500000000000000" pitchFamily="34" charset="-127"/>
                <a:ea typeface="Noto Sans Korean Regular" panose="020B0500000000000000" pitchFamily="34" charset="-127"/>
              </a:rPr>
              <a:t>‘</a:t>
            </a:r>
            <a:r>
              <a:rPr lang="ko-KR" altLang="en-US" sz="1400" spc="-150" dirty="0" smtClean="0">
                <a:solidFill>
                  <a:srgbClr val="292926"/>
                </a:solidFill>
                <a:latin typeface="Noto Sans Korean Regular" panose="020B0500000000000000" pitchFamily="34" charset="-127"/>
                <a:ea typeface="Noto Sans Korean Regular" panose="020B0500000000000000" pitchFamily="34" charset="-127"/>
              </a:rPr>
              <a:t>비용절감</a:t>
            </a:r>
            <a:r>
              <a:rPr lang="en-US" altLang="ko-KR" sz="1400" spc="-150" dirty="0" smtClean="0">
                <a:solidFill>
                  <a:srgbClr val="292926"/>
                </a:solidFill>
                <a:latin typeface="Noto Sans Korean Regular" panose="020B0500000000000000" pitchFamily="34" charset="-127"/>
                <a:ea typeface="Noto Sans Korean Regular" panose="020B0500000000000000" pitchFamily="34" charset="-127"/>
              </a:rPr>
              <a:t>’  </a:t>
            </a:r>
            <a:r>
              <a:rPr lang="ko-KR" altLang="en-US" sz="1400" spc="-150" dirty="0" smtClean="0">
                <a:solidFill>
                  <a:srgbClr val="292926"/>
                </a:solidFill>
                <a:latin typeface="Noto Sans Korean Regular" panose="020B0500000000000000" pitchFamily="34" charset="-127"/>
                <a:ea typeface="Noto Sans Korean Regular" panose="020B0500000000000000" pitchFamily="34" charset="-127"/>
              </a:rPr>
              <a:t> </a:t>
            </a:r>
            <a:endParaRPr lang="en-US" altLang="ko-KR" sz="1400" spc="-150" dirty="0" smtClean="0">
              <a:solidFill>
                <a:srgbClr val="292926"/>
              </a:solidFill>
              <a:latin typeface="Noto Sans Korean Regular" panose="020B0500000000000000" pitchFamily="34" charset="-127"/>
              <a:ea typeface="Noto Sans Korean Regular" panose="020B0500000000000000" pitchFamily="34" charset="-127"/>
            </a:endParaRPr>
          </a:p>
          <a:p>
            <a:r>
              <a:rPr lang="en-US" altLang="ko-KR" sz="1400" spc="-150" dirty="0">
                <a:solidFill>
                  <a:srgbClr val="292926"/>
                </a:solidFill>
                <a:latin typeface="Noto Sans Korean Regular" panose="020B0500000000000000" pitchFamily="34" charset="-127"/>
                <a:ea typeface="Noto Sans Korean Regular" panose="020B0500000000000000" pitchFamily="34" charset="-127"/>
              </a:rPr>
              <a:t> </a:t>
            </a:r>
            <a:r>
              <a:rPr lang="en-US" altLang="ko-KR" sz="1400" spc="-150" dirty="0" smtClean="0">
                <a:solidFill>
                  <a:srgbClr val="292926"/>
                </a:solidFill>
                <a:latin typeface="Noto Sans Korean Regular" panose="020B0500000000000000" pitchFamily="34" charset="-127"/>
                <a:ea typeface="Noto Sans Korean Regular" panose="020B0500000000000000" pitchFamily="34" charset="-127"/>
              </a:rPr>
              <a:t>- </a:t>
            </a:r>
            <a:r>
              <a:rPr lang="ko-KR" altLang="en-US" sz="1400" spc="-150" dirty="0" smtClean="0">
                <a:solidFill>
                  <a:srgbClr val="292926"/>
                </a:solidFill>
                <a:latin typeface="Noto Sans Korean Regular" panose="020B0500000000000000" pitchFamily="34" charset="-127"/>
                <a:ea typeface="Noto Sans Korean Regular" panose="020B0500000000000000" pitchFamily="34" charset="-127"/>
              </a:rPr>
              <a:t>파트너 </a:t>
            </a:r>
            <a:r>
              <a:rPr lang="ko-KR" altLang="en-US" sz="1400" spc="-150" dirty="0" err="1" smtClean="0">
                <a:solidFill>
                  <a:srgbClr val="292926"/>
                </a:solidFill>
                <a:latin typeface="Noto Sans Korean Regular" panose="020B0500000000000000" pitchFamily="34" charset="-127"/>
                <a:ea typeface="Noto Sans Korean Regular" panose="020B0500000000000000" pitchFamily="34" charset="-127"/>
              </a:rPr>
              <a:t>쉽</a:t>
            </a:r>
            <a:r>
              <a:rPr lang="ko-KR" altLang="en-US" sz="1400" spc="-150" dirty="0" smtClean="0">
                <a:solidFill>
                  <a:srgbClr val="292926"/>
                </a:solidFill>
                <a:latin typeface="Noto Sans Korean Regular" panose="020B0500000000000000" pitchFamily="34" charset="-127"/>
                <a:ea typeface="Noto Sans Korean Regular" panose="020B0500000000000000" pitchFamily="34" charset="-127"/>
              </a:rPr>
              <a:t> 경영으로 </a:t>
            </a:r>
            <a:r>
              <a:rPr lang="ko-KR" altLang="en-US" sz="1400" spc="-150" dirty="0" err="1" smtClean="0">
                <a:solidFill>
                  <a:srgbClr val="292926"/>
                </a:solidFill>
                <a:latin typeface="Noto Sans Korean Regular" panose="020B0500000000000000" pitchFamily="34" charset="-127"/>
                <a:ea typeface="Noto Sans Korean Regular" panose="020B0500000000000000" pitchFamily="34" charset="-127"/>
              </a:rPr>
              <a:t>고객사</a:t>
            </a:r>
            <a:r>
              <a:rPr lang="ko-KR" altLang="en-US" sz="1400" spc="-150" dirty="0" smtClean="0">
                <a:solidFill>
                  <a:srgbClr val="292926"/>
                </a:solidFill>
                <a:latin typeface="Noto Sans Korean Regular" panose="020B0500000000000000" pitchFamily="34" charset="-127"/>
                <a:ea typeface="Noto Sans Korean Regular" panose="020B0500000000000000" pitchFamily="34" charset="-127"/>
              </a:rPr>
              <a:t> </a:t>
            </a:r>
            <a:r>
              <a:rPr lang="ko-KR" altLang="en-US" sz="1400" spc="-150" dirty="0" smtClean="0">
                <a:solidFill>
                  <a:schemeClr val="tx2"/>
                </a:solidFill>
                <a:latin typeface="Noto Sans Korean Regular" panose="020B0500000000000000" pitchFamily="34" charset="-127"/>
                <a:ea typeface="Noto Sans Korean Regular" panose="020B0500000000000000" pitchFamily="34" charset="-127"/>
              </a:rPr>
              <a:t>시행착오 </a:t>
            </a:r>
            <a:r>
              <a:rPr lang="ko-KR" altLang="en-US" sz="1400" spc="-150" dirty="0" smtClean="0">
                <a:solidFill>
                  <a:srgbClr val="FF0000"/>
                </a:solidFill>
                <a:latin typeface="Noto Sans Korean Regular" panose="020B0500000000000000" pitchFamily="34" charset="-127"/>
                <a:ea typeface="Noto Sans Korean Regular" panose="020B0500000000000000" pitchFamily="34" charset="-127"/>
              </a:rPr>
              <a:t>최소화 </a:t>
            </a:r>
            <a:r>
              <a:rPr lang="en-US" altLang="ko-KR" sz="1400" spc="-150" dirty="0" smtClean="0">
                <a:solidFill>
                  <a:srgbClr val="FF0000"/>
                </a:solidFill>
                <a:latin typeface="Noto Sans Korean Regular" panose="020B0500000000000000" pitchFamily="34" charset="-127"/>
                <a:ea typeface="Noto Sans Korean Regular" panose="020B0500000000000000" pitchFamily="34" charset="-127"/>
              </a:rPr>
              <a:t>/ </a:t>
            </a:r>
            <a:r>
              <a:rPr lang="ko-KR" altLang="en-US" sz="1400" spc="-150" dirty="0" smtClean="0">
                <a:solidFill>
                  <a:srgbClr val="292926"/>
                </a:solidFill>
                <a:latin typeface="Noto Sans Korean Regular" panose="020B0500000000000000" pitchFamily="34" charset="-127"/>
                <a:ea typeface="Noto Sans Korean Regular" panose="020B0500000000000000" pitchFamily="34" charset="-127"/>
              </a:rPr>
              <a:t> 판매 극대화</a:t>
            </a:r>
            <a:endParaRPr lang="en-US" altLang="ko-KR" sz="1400" spc="-150" dirty="0" smtClean="0">
              <a:solidFill>
                <a:srgbClr val="292926"/>
              </a:solidFill>
              <a:latin typeface="Noto Sans Korean Regular" panose="020B0500000000000000" pitchFamily="34" charset="-127"/>
              <a:ea typeface="Noto Sans Korean Regular" panose="020B0500000000000000" pitchFamily="34" charset="-127"/>
            </a:endParaRPr>
          </a:p>
          <a:p>
            <a:r>
              <a:rPr lang="en-US" altLang="ko-KR" sz="1400" spc="-150" dirty="0" smtClean="0">
                <a:solidFill>
                  <a:srgbClr val="292926"/>
                </a:solidFill>
                <a:latin typeface="Noto Sans Korean Regular" panose="020B0500000000000000" pitchFamily="34" charset="-127"/>
                <a:ea typeface="Noto Sans Korean Regular" panose="020B0500000000000000" pitchFamily="34" charset="-127"/>
              </a:rPr>
              <a:t>-  </a:t>
            </a:r>
            <a:r>
              <a:rPr lang="en-US" altLang="ko-KR" sz="1400" spc="-150" dirty="0" smtClean="0">
                <a:solidFill>
                  <a:srgbClr val="FF0000"/>
                </a:solidFill>
                <a:latin typeface="Noto Sans Korean Regular" panose="020B0500000000000000" pitchFamily="34" charset="-127"/>
                <a:ea typeface="Noto Sans Korean Regular" panose="020B0500000000000000" pitchFamily="34" charset="-127"/>
              </a:rPr>
              <a:t>10 LB </a:t>
            </a:r>
            <a:r>
              <a:rPr lang="ko-KR" altLang="en-US" sz="1400" spc="-150" dirty="0" smtClean="0">
                <a:solidFill>
                  <a:srgbClr val="FF0000"/>
                </a:solidFill>
                <a:latin typeface="Noto Sans Korean Regular" panose="020B0500000000000000" pitchFamily="34" charset="-127"/>
                <a:ea typeface="Noto Sans Korean Regular" panose="020B0500000000000000" pitchFamily="34" charset="-127"/>
              </a:rPr>
              <a:t>미만 </a:t>
            </a:r>
            <a:r>
              <a:rPr lang="en-US" altLang="ko-KR" sz="1400" dirty="0" smtClean="0">
                <a:solidFill>
                  <a:srgbClr val="FF0000"/>
                </a:solidFill>
              </a:rPr>
              <a:t>SMART POST </a:t>
            </a:r>
            <a:r>
              <a:rPr lang="ko-KR" altLang="en-US" sz="1400" dirty="0" err="1" smtClean="0">
                <a:solidFill>
                  <a:srgbClr val="FF0000"/>
                </a:solidFill>
              </a:rPr>
              <a:t>요율</a:t>
            </a:r>
            <a:r>
              <a:rPr lang="ko-KR" altLang="en-US" sz="1400" dirty="0" smtClean="0">
                <a:solidFill>
                  <a:srgbClr val="FF0000"/>
                </a:solidFill>
              </a:rPr>
              <a:t> 적용</a:t>
            </a:r>
            <a:r>
              <a:rPr lang="ko-KR" altLang="en-US" sz="1400" spc="-150" dirty="0" smtClean="0">
                <a:solidFill>
                  <a:srgbClr val="FF0000"/>
                </a:solidFill>
                <a:latin typeface="Noto Sans Korean Regular" panose="020B0500000000000000" pitchFamily="34" charset="-127"/>
                <a:ea typeface="Noto Sans Korean Regular" panose="020B0500000000000000" pitchFamily="34" charset="-127"/>
              </a:rPr>
              <a:t> </a:t>
            </a:r>
            <a:endParaRPr lang="ko-KR" altLang="en-US" sz="1400" spc="-150" dirty="0">
              <a:solidFill>
                <a:srgbClr val="FF0000"/>
              </a:solidFill>
              <a:latin typeface="Noto Sans Korean Regular" panose="020B0500000000000000" pitchFamily="34" charset="-127"/>
              <a:ea typeface="Noto Sans Korean Regular" panose="020B0500000000000000" pitchFamily="34" charset="-127"/>
            </a:endParaRPr>
          </a:p>
        </p:txBody>
      </p:sp>
      <p:pic>
        <p:nvPicPr>
          <p:cNvPr id="21" name="그림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6845" y="2932399"/>
            <a:ext cx="2259411" cy="2104710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  <a:effectLst>
            <a:reflection stA="45000" endPos="5000" dist="508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7256545" y="3092202"/>
            <a:ext cx="154500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smtClean="0">
                <a:solidFill>
                  <a:srgbClr val="FF0000"/>
                </a:solidFill>
              </a:rPr>
              <a:t>부피무게 </a:t>
            </a:r>
            <a:endParaRPr lang="en-US" altLang="ko-KR" sz="2000" b="1" dirty="0" smtClean="0">
              <a:solidFill>
                <a:srgbClr val="FF0000"/>
              </a:solidFill>
            </a:endParaRPr>
          </a:p>
          <a:p>
            <a:r>
              <a:rPr lang="en-US" altLang="ko-KR" sz="2000" b="1" dirty="0" smtClean="0">
                <a:solidFill>
                  <a:srgbClr val="FF0000"/>
                </a:solidFill>
              </a:rPr>
              <a:t>30% </a:t>
            </a:r>
            <a:r>
              <a:rPr lang="ko-KR" altLang="en-US" sz="2000" b="1" dirty="0" smtClean="0">
                <a:solidFill>
                  <a:srgbClr val="FF0000"/>
                </a:solidFill>
              </a:rPr>
              <a:t>감소</a:t>
            </a:r>
            <a:r>
              <a:rPr lang="en-US" altLang="ko-KR" sz="2000" b="1" dirty="0" smtClean="0">
                <a:solidFill>
                  <a:srgbClr val="FF0000"/>
                </a:solidFill>
              </a:rPr>
              <a:t>!</a:t>
            </a:r>
          </a:p>
          <a:p>
            <a:r>
              <a:rPr lang="en-US" altLang="ko-KR" sz="1200" dirty="0" err="1" smtClean="0"/>
              <a:t>Fedex</a:t>
            </a:r>
            <a:r>
              <a:rPr lang="en-US" altLang="ko-KR" sz="1200" dirty="0" smtClean="0"/>
              <a:t> standard</a:t>
            </a:r>
            <a:r>
              <a:rPr lang="ko-KR" altLang="en-US" sz="1200" dirty="0" smtClean="0"/>
              <a:t>기준</a:t>
            </a:r>
            <a:endParaRPr lang="en-US" altLang="ko-KR" sz="1200" dirty="0"/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67960" y="2276272"/>
            <a:ext cx="2066925" cy="3613426"/>
          </a:xfrm>
          <a:prstGeom prst="rect">
            <a:avLst/>
          </a:prstGeom>
        </p:spPr>
      </p:pic>
      <p:sp>
        <p:nvSpPr>
          <p:cNvPr id="29" name="슬라이드 번호 개체 틀 2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r>
              <a:rPr lang="en-US" altLang="ko-KR" dirty="0" smtClean="0"/>
              <a:t>21</a:t>
            </a:r>
            <a:endParaRPr lang="ko-KR" altLang="en-US" dirty="0"/>
          </a:p>
        </p:txBody>
      </p:sp>
      <p:sp>
        <p:nvSpPr>
          <p:cNvPr id="13" name="왼쪽으로 구부러진 화살표 12"/>
          <p:cNvSpPr/>
          <p:nvPr/>
        </p:nvSpPr>
        <p:spPr>
          <a:xfrm>
            <a:off x="6547107" y="2967449"/>
            <a:ext cx="736980" cy="1391465"/>
          </a:xfrm>
          <a:prstGeom prst="curved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119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0" y="0"/>
            <a:ext cx="4594578" cy="6858000"/>
          </a:xfrm>
          <a:prstGeom prst="rect">
            <a:avLst/>
          </a:prstGeom>
          <a:solidFill>
            <a:srgbClr val="01B1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1692" y="2839589"/>
            <a:ext cx="1346480" cy="1551541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  <a:effectLst>
            <a:reflection stA="45000" endPos="5000" dist="50800" dir="5400000" sy="-100000" algn="bl" rotWithShape="0"/>
          </a:effectLst>
        </p:spPr>
      </p:pic>
      <p:sp>
        <p:nvSpPr>
          <p:cNvPr id="4" name="직사각형 3"/>
          <p:cNvSpPr/>
          <p:nvPr/>
        </p:nvSpPr>
        <p:spPr>
          <a:xfrm>
            <a:off x="340099" y="285815"/>
            <a:ext cx="2892758" cy="319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100" b="1" dirty="0">
                <a:solidFill>
                  <a:srgbClr val="FF0000"/>
                </a:solidFill>
                <a:latin typeface="Noto Sans CJK KR Black" panose="020B0A00000000000000" pitchFamily="34" charset="-127"/>
                <a:ea typeface="Noto Sans CJK KR Black" panose="020B0A00000000000000" pitchFamily="34" charset="-127"/>
              </a:rPr>
              <a:t>사업강점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314699" y="557511"/>
            <a:ext cx="688022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pc="-150" dirty="0" smtClean="0">
                <a:solidFill>
                  <a:schemeClr val="bg1"/>
                </a:solidFill>
                <a:latin typeface="Noto Sans CJK KR Light" panose="020B0300000000000000" pitchFamily="34" charset="-127"/>
                <a:ea typeface="Noto Sans CJK KR Light" panose="020B0300000000000000" pitchFamily="34" charset="-127"/>
              </a:rPr>
              <a:t>아마존 </a:t>
            </a:r>
            <a:r>
              <a:rPr lang="en-US" altLang="ko-KR" spc="-150" dirty="0" smtClean="0">
                <a:solidFill>
                  <a:schemeClr val="bg1"/>
                </a:solidFill>
                <a:latin typeface="Noto Sans CJK KR Light" panose="020B0300000000000000" pitchFamily="34" charset="-127"/>
                <a:ea typeface="Noto Sans CJK KR Light" panose="020B0300000000000000" pitchFamily="34" charset="-127"/>
              </a:rPr>
              <a:t>/ </a:t>
            </a:r>
            <a:r>
              <a:rPr lang="ko-KR" altLang="en-US" spc="-150" dirty="0" err="1" smtClean="0">
                <a:solidFill>
                  <a:schemeClr val="bg1"/>
                </a:solidFill>
                <a:latin typeface="Noto Sans CJK KR Light" panose="020B0300000000000000" pitchFamily="34" charset="-127"/>
                <a:ea typeface="Noto Sans CJK KR Light" panose="020B0300000000000000" pitchFamily="34" charset="-127"/>
              </a:rPr>
              <a:t>이베이등</a:t>
            </a:r>
            <a:r>
              <a:rPr lang="ko-KR" altLang="en-US" spc="-150" dirty="0" smtClean="0">
                <a:solidFill>
                  <a:schemeClr val="bg1"/>
                </a:solidFill>
                <a:latin typeface="Noto Sans CJK KR Light" panose="020B0300000000000000" pitchFamily="34" charset="-127"/>
                <a:ea typeface="Noto Sans CJK KR Light" panose="020B0300000000000000" pitchFamily="34" charset="-127"/>
              </a:rPr>
              <a:t> 온라인 </a:t>
            </a:r>
            <a:r>
              <a:rPr lang="ko-KR" altLang="en-US" spc="-150" dirty="0" err="1" smtClean="0">
                <a:solidFill>
                  <a:schemeClr val="bg1"/>
                </a:solidFill>
                <a:latin typeface="Noto Sans CJK KR Light" panose="020B0300000000000000" pitchFamily="34" charset="-127"/>
                <a:ea typeface="Noto Sans CJK KR Light" panose="020B0300000000000000" pitchFamily="34" charset="-127"/>
              </a:rPr>
              <a:t>어카운트</a:t>
            </a:r>
            <a:r>
              <a:rPr lang="ko-KR" altLang="en-US" spc="-150" dirty="0" smtClean="0">
                <a:solidFill>
                  <a:schemeClr val="bg1"/>
                </a:solidFill>
                <a:latin typeface="Noto Sans CJK KR Light" panose="020B0300000000000000" pitchFamily="34" charset="-127"/>
                <a:ea typeface="Noto Sans CJK KR Light" panose="020B0300000000000000" pitchFamily="34" charset="-127"/>
              </a:rPr>
              <a:t> 보유</a:t>
            </a:r>
            <a:endParaRPr lang="en-US" altLang="ko-KR" spc="-150" dirty="0" smtClean="0">
              <a:solidFill>
                <a:schemeClr val="bg1"/>
              </a:solidFill>
              <a:latin typeface="Noto Sans CJK KR Light" panose="020B0300000000000000" pitchFamily="34" charset="-127"/>
              <a:ea typeface="Noto Sans CJK KR Light" panose="020B0300000000000000" pitchFamily="34" charset="-127"/>
            </a:endParaRPr>
          </a:p>
          <a:p>
            <a:r>
              <a:rPr lang="ko-KR" altLang="en-US" spc="-150" dirty="0" smtClean="0">
                <a:solidFill>
                  <a:schemeClr val="bg1"/>
                </a:solidFill>
                <a:latin typeface="Noto Sans CJK KR Light" panose="020B0300000000000000" pitchFamily="34" charset="-127"/>
                <a:ea typeface="Noto Sans CJK KR Light" panose="020B0300000000000000" pitchFamily="34" charset="-127"/>
              </a:rPr>
              <a:t>아마존 </a:t>
            </a:r>
            <a:r>
              <a:rPr lang="en-US" altLang="ko-KR" sz="3000" spc="-150" dirty="0" smtClean="0">
                <a:solidFill>
                  <a:schemeClr val="bg1"/>
                </a:solidFill>
                <a:latin typeface="Noto Sans CJK KR Light" panose="020B0300000000000000" pitchFamily="34" charset="-127"/>
                <a:ea typeface="Noto Sans CJK KR Light" panose="020B0300000000000000" pitchFamily="34" charset="-127"/>
              </a:rPr>
              <a:t>FBA </a:t>
            </a:r>
            <a:r>
              <a:rPr lang="ko-KR" altLang="en-US" spc="-150" dirty="0" smtClean="0">
                <a:solidFill>
                  <a:schemeClr val="bg1"/>
                </a:solidFill>
                <a:latin typeface="Noto Sans CJK KR Light" panose="020B0300000000000000" pitchFamily="34" charset="-127"/>
                <a:ea typeface="Noto Sans CJK KR Light" panose="020B0300000000000000" pitchFamily="34" charset="-127"/>
              </a:rPr>
              <a:t>운송 업체 등록</a:t>
            </a:r>
            <a:endParaRPr lang="en-US" altLang="ko-KR" spc="-150" dirty="0" smtClean="0">
              <a:solidFill>
                <a:schemeClr val="bg1"/>
              </a:solidFill>
              <a:latin typeface="Noto Sans CJK KR Light" panose="020B0300000000000000" pitchFamily="34" charset="-127"/>
              <a:ea typeface="Noto Sans CJK KR Light" panose="020B0300000000000000" pitchFamily="34" charset="-127"/>
            </a:endParaRPr>
          </a:p>
          <a:p>
            <a:r>
              <a:rPr lang="en-US" altLang="ko-KR" spc="-150" dirty="0" smtClean="0">
                <a:solidFill>
                  <a:schemeClr val="bg1"/>
                </a:solidFill>
                <a:latin typeface="Noto Sans CJK KR Light" panose="020B0300000000000000" pitchFamily="34" charset="-127"/>
                <a:ea typeface="Noto Sans CJK KR Light" panose="020B0300000000000000" pitchFamily="34" charset="-127"/>
              </a:rPr>
              <a:t>KGL </a:t>
            </a:r>
            <a:r>
              <a:rPr lang="ko-KR" altLang="en-US" spc="-150" dirty="0" smtClean="0">
                <a:solidFill>
                  <a:schemeClr val="bg1"/>
                </a:solidFill>
                <a:latin typeface="Noto Sans CJK KR Light" panose="020B0300000000000000" pitchFamily="34" charset="-127"/>
                <a:ea typeface="Noto Sans CJK KR Light" panose="020B0300000000000000" pitchFamily="34" charset="-127"/>
              </a:rPr>
              <a:t>직영 </a:t>
            </a:r>
            <a:r>
              <a:rPr lang="ko-KR" altLang="en-US" spc="-150" dirty="0" err="1" smtClean="0">
                <a:solidFill>
                  <a:schemeClr val="bg1"/>
                </a:solidFill>
                <a:latin typeface="Noto Sans CJK KR Light" panose="020B0300000000000000" pitchFamily="34" charset="-127"/>
                <a:ea typeface="Noto Sans CJK KR Light" panose="020B0300000000000000" pitchFamily="34" charset="-127"/>
              </a:rPr>
              <a:t>온라인몰</a:t>
            </a:r>
            <a:r>
              <a:rPr lang="ko-KR" altLang="en-US" spc="-150" dirty="0" smtClean="0">
                <a:solidFill>
                  <a:schemeClr val="bg1"/>
                </a:solidFill>
                <a:latin typeface="Noto Sans CJK KR Light" panose="020B0300000000000000" pitchFamily="34" charset="-127"/>
                <a:ea typeface="Noto Sans CJK KR Light" panose="020B0300000000000000" pitchFamily="34" charset="-127"/>
              </a:rPr>
              <a:t> 운영 </a:t>
            </a:r>
            <a:r>
              <a:rPr lang="en-US" altLang="ko-KR" spc="-150" dirty="0" smtClean="0">
                <a:solidFill>
                  <a:schemeClr val="bg1"/>
                </a:solidFill>
                <a:latin typeface="Noto Sans CJK KR Light" panose="020B0300000000000000" pitchFamily="34" charset="-127"/>
                <a:ea typeface="Noto Sans CJK KR Light" panose="020B0300000000000000" pitchFamily="34" charset="-127"/>
              </a:rPr>
              <a:t>(KGLMALL.)</a:t>
            </a:r>
            <a:endParaRPr lang="ko-KR" altLang="en-US" spc="-150" dirty="0">
              <a:solidFill>
                <a:schemeClr val="bg1"/>
              </a:solidFill>
              <a:latin typeface="Noto Sans CJK KR Light" panose="020B0300000000000000" pitchFamily="34" charset="-127"/>
              <a:ea typeface="Noto Sans CJK KR Light" panose="020B0300000000000000" pitchFamily="34" charset="-127"/>
            </a:endParaRPr>
          </a:p>
        </p:txBody>
      </p:sp>
      <p:sp>
        <p:nvSpPr>
          <p:cNvPr id="24" name="슬라이드 번호 개체 틀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B883C-422F-489C-96E3-C6811C178ED9}" type="slidenum">
              <a:rPr lang="ko-KR" altLang="en-US" smtClean="0"/>
              <a:pPr/>
              <a:t>24</a:t>
            </a:fld>
            <a:endParaRPr lang="ko-KR" altLang="en-US" dirty="0"/>
          </a:p>
        </p:txBody>
      </p:sp>
      <p:sp>
        <p:nvSpPr>
          <p:cNvPr id="15" name="직사각형 14"/>
          <p:cNvSpPr/>
          <p:nvPr/>
        </p:nvSpPr>
        <p:spPr>
          <a:xfrm>
            <a:off x="4770453" y="605326"/>
            <a:ext cx="453697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spc="-150" dirty="0" smtClean="0">
                <a:solidFill>
                  <a:srgbClr val="292926"/>
                </a:solidFill>
                <a:latin typeface="Noto Sans Korean Regular" panose="020B0500000000000000" pitchFamily="34" charset="-127"/>
                <a:ea typeface="Noto Sans Korean Regular" panose="020B0500000000000000" pitchFamily="34" charset="-127"/>
              </a:rPr>
              <a:t>- </a:t>
            </a:r>
            <a:r>
              <a:rPr lang="ko-KR" altLang="en-US" sz="1400" spc="-150" dirty="0" smtClean="0">
                <a:solidFill>
                  <a:srgbClr val="292926"/>
                </a:solidFill>
                <a:latin typeface="Noto Sans Korean Regular" panose="020B0500000000000000" pitchFamily="34" charset="-127"/>
                <a:ea typeface="Noto Sans Korean Regular" panose="020B0500000000000000" pitchFamily="34" charset="-127"/>
              </a:rPr>
              <a:t>아마존 판매 </a:t>
            </a:r>
            <a:r>
              <a:rPr lang="en-US" altLang="ko-KR" sz="1400" spc="-150" dirty="0" smtClean="0">
                <a:solidFill>
                  <a:srgbClr val="292926"/>
                </a:solidFill>
                <a:latin typeface="Noto Sans Korean Regular" panose="020B0500000000000000" pitchFamily="34" charset="-127"/>
                <a:ea typeface="Noto Sans Korean Regular" panose="020B0500000000000000" pitchFamily="34" charset="-127"/>
              </a:rPr>
              <a:t>BEST 100 </a:t>
            </a:r>
            <a:r>
              <a:rPr lang="ko-KR" altLang="en-US" sz="1400" spc="-150" dirty="0" smtClean="0">
                <a:solidFill>
                  <a:srgbClr val="292926"/>
                </a:solidFill>
                <a:latin typeface="Noto Sans Korean Regular" panose="020B0500000000000000" pitchFamily="34" charset="-127"/>
                <a:ea typeface="Noto Sans Korean Regular" panose="020B0500000000000000" pitchFamily="34" charset="-127"/>
              </a:rPr>
              <a:t>등록</a:t>
            </a:r>
            <a:r>
              <a:rPr lang="en-US" altLang="ko-KR" sz="1000" spc="-150" dirty="0" smtClean="0">
                <a:solidFill>
                  <a:srgbClr val="292926"/>
                </a:solidFill>
                <a:latin typeface="Noto Sans Korean Regular" panose="020B0500000000000000" pitchFamily="34" charset="-127"/>
                <a:ea typeface="Noto Sans Korean Regular" panose="020B0500000000000000" pitchFamily="34" charset="-127"/>
              </a:rPr>
              <a:t>(2016. 5~ 6   4WEEKS)</a:t>
            </a:r>
          </a:p>
          <a:p>
            <a:r>
              <a:rPr lang="en-US" altLang="ko-KR" sz="1400" spc="-150" dirty="0" smtClean="0">
                <a:solidFill>
                  <a:srgbClr val="292926"/>
                </a:solidFill>
                <a:latin typeface="Noto Sans Korean Regular" panose="020B0500000000000000" pitchFamily="34" charset="-127"/>
                <a:ea typeface="Noto Sans Korean Regular" panose="020B0500000000000000" pitchFamily="34" charset="-127"/>
              </a:rPr>
              <a:t>- </a:t>
            </a:r>
            <a:r>
              <a:rPr lang="ko-KR" altLang="en-US" sz="1400" spc="-150" dirty="0" smtClean="0">
                <a:solidFill>
                  <a:srgbClr val="292926"/>
                </a:solidFill>
                <a:latin typeface="Noto Sans Korean Regular" panose="020B0500000000000000" pitchFamily="34" charset="-127"/>
                <a:ea typeface="Noto Sans Korean Regular" panose="020B0500000000000000" pitchFamily="34" charset="-127"/>
              </a:rPr>
              <a:t>베스트 </a:t>
            </a:r>
            <a:r>
              <a:rPr lang="ko-KR" altLang="en-US" sz="1400" spc="-150" dirty="0" err="1" smtClean="0">
                <a:solidFill>
                  <a:srgbClr val="292926"/>
                </a:solidFill>
                <a:latin typeface="Noto Sans Korean Regular" panose="020B0500000000000000" pitchFamily="34" charset="-127"/>
                <a:ea typeface="Noto Sans Korean Regular" panose="020B0500000000000000" pitchFamily="34" charset="-127"/>
              </a:rPr>
              <a:t>크레딧</a:t>
            </a:r>
            <a:r>
              <a:rPr lang="ko-KR" altLang="en-US" sz="1400" spc="-150" dirty="0" smtClean="0">
                <a:solidFill>
                  <a:srgbClr val="292926"/>
                </a:solidFill>
                <a:latin typeface="Noto Sans Korean Regular" panose="020B0500000000000000" pitchFamily="34" charset="-127"/>
                <a:ea typeface="Noto Sans Korean Regular" panose="020B0500000000000000" pitchFamily="34" charset="-127"/>
              </a:rPr>
              <a:t> </a:t>
            </a:r>
            <a:r>
              <a:rPr lang="ko-KR" altLang="en-US" sz="1400" spc="-150" dirty="0" err="1" smtClean="0">
                <a:solidFill>
                  <a:srgbClr val="292926"/>
                </a:solidFill>
                <a:latin typeface="Noto Sans Korean Regular" panose="020B0500000000000000" pitchFamily="34" charset="-127"/>
                <a:ea typeface="Noto Sans Korean Regular" panose="020B0500000000000000" pitchFamily="34" charset="-127"/>
              </a:rPr>
              <a:t>아마존어카운트</a:t>
            </a:r>
            <a:r>
              <a:rPr lang="ko-KR" altLang="en-US" sz="1400" spc="-150" dirty="0" smtClean="0">
                <a:solidFill>
                  <a:srgbClr val="292926"/>
                </a:solidFill>
                <a:latin typeface="Noto Sans Korean Regular" panose="020B0500000000000000" pitchFamily="34" charset="-127"/>
                <a:ea typeface="Noto Sans Korean Regular" panose="020B0500000000000000" pitchFamily="34" charset="-127"/>
              </a:rPr>
              <a:t> </a:t>
            </a:r>
            <a:endParaRPr lang="en-US" altLang="ko-KR" sz="1000" spc="-150" dirty="0" smtClean="0">
              <a:solidFill>
                <a:srgbClr val="292926"/>
              </a:solidFill>
              <a:latin typeface="Noto Sans Korean Regular" panose="020B0500000000000000" pitchFamily="34" charset="-127"/>
              <a:ea typeface="Noto Sans Korean Regular" panose="020B0500000000000000" pitchFamily="34" charset="-127"/>
            </a:endParaRPr>
          </a:p>
          <a:p>
            <a:pPr>
              <a:buFontTx/>
              <a:buChar char="-"/>
            </a:pPr>
            <a:r>
              <a:rPr lang="ko-KR" altLang="en-US" sz="1400" spc="-150" dirty="0" smtClean="0">
                <a:solidFill>
                  <a:srgbClr val="292926"/>
                </a:solidFill>
                <a:latin typeface="Noto Sans Korean Regular" panose="020B0500000000000000" pitchFamily="34" charset="-127"/>
                <a:ea typeface="Noto Sans Korean Regular" panose="020B0500000000000000" pitchFamily="34" charset="-127"/>
              </a:rPr>
              <a:t>아마존 </a:t>
            </a:r>
            <a:r>
              <a:rPr lang="en-US" altLang="ko-KR" sz="1400" spc="-150" dirty="0" smtClean="0">
                <a:solidFill>
                  <a:srgbClr val="292926"/>
                </a:solidFill>
                <a:latin typeface="Noto Sans Korean Regular" panose="020B0500000000000000" pitchFamily="34" charset="-127"/>
                <a:ea typeface="Noto Sans Korean Regular" panose="020B0500000000000000" pitchFamily="34" charset="-127"/>
              </a:rPr>
              <a:t> FBA </a:t>
            </a:r>
            <a:r>
              <a:rPr lang="ko-KR" altLang="en-US" sz="1400" spc="-150" dirty="0" smtClean="0">
                <a:solidFill>
                  <a:srgbClr val="292926"/>
                </a:solidFill>
                <a:latin typeface="Noto Sans Korean Regular" panose="020B0500000000000000" pitchFamily="34" charset="-127"/>
                <a:ea typeface="Noto Sans Korean Regular" panose="020B0500000000000000" pitchFamily="34" charset="-127"/>
              </a:rPr>
              <a:t>물류 운송 업체 등록</a:t>
            </a:r>
            <a:endParaRPr lang="en-US" altLang="ko-KR" sz="1400" spc="-150" dirty="0" smtClean="0">
              <a:solidFill>
                <a:srgbClr val="292926"/>
              </a:solidFill>
              <a:latin typeface="Noto Sans Korean Regular" panose="020B0500000000000000" pitchFamily="34" charset="-127"/>
              <a:ea typeface="Noto Sans Korean Regular" panose="020B0500000000000000" pitchFamily="34" charset="-127"/>
            </a:endParaRPr>
          </a:p>
          <a:p>
            <a:pPr>
              <a:buFontTx/>
              <a:buChar char="-"/>
            </a:pPr>
            <a:r>
              <a:rPr lang="en-US" altLang="ko-KR" sz="1400" spc="-150" dirty="0" smtClean="0">
                <a:solidFill>
                  <a:srgbClr val="292926"/>
                </a:solidFill>
                <a:latin typeface="Noto Sans Korean Regular" panose="020B0500000000000000" pitchFamily="34" charset="-127"/>
                <a:ea typeface="Noto Sans Korean Regular" panose="020B0500000000000000" pitchFamily="34" charset="-127"/>
              </a:rPr>
              <a:t> </a:t>
            </a:r>
            <a:r>
              <a:rPr lang="ko-KR" altLang="en-US" sz="1400" spc="-150" dirty="0" smtClean="0">
                <a:solidFill>
                  <a:srgbClr val="292926"/>
                </a:solidFill>
                <a:latin typeface="Noto Sans Korean Regular" panose="020B0500000000000000" pitchFamily="34" charset="-127"/>
                <a:ea typeface="Noto Sans Korean Regular" panose="020B0500000000000000" pitchFamily="34" charset="-127"/>
              </a:rPr>
              <a:t>다양한  제품 온라인 판매대행  경험 보유</a:t>
            </a:r>
            <a:endParaRPr lang="en-US" altLang="ko-KR" sz="1400" spc="-150" dirty="0" smtClean="0">
              <a:solidFill>
                <a:srgbClr val="292926"/>
              </a:solidFill>
              <a:latin typeface="Noto Sans Korean Regular" panose="020B0500000000000000" pitchFamily="34" charset="-127"/>
              <a:ea typeface="Noto Sans Korean Regular" panose="020B0500000000000000" pitchFamily="34" charset="-127"/>
            </a:endParaRPr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5919" y="4709013"/>
            <a:ext cx="1281914" cy="1450627"/>
          </a:xfrm>
          <a:prstGeom prst="rect">
            <a:avLst/>
          </a:prstGeom>
        </p:spPr>
      </p:pic>
      <p:pic>
        <p:nvPicPr>
          <p:cNvPr id="12" name="Picture 3" descr="Image result for RANGE ME LOGO IMAGE">
            <a:hlinkClick r:id="rId6" tgtFrame="_blank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xdr="http://schemas.openxmlformats.org/drawingml/2006/spreadsheetDrawing" xmlns:a14="http://schemas.microsoft.com/office/drawing/2010/main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061890" y="4853354"/>
            <a:ext cx="2088079" cy="516996"/>
          </a:xfrm>
          <a:prstGeom prst="rect">
            <a:avLst/>
          </a:prstGeom>
          <a:noFill/>
          <a:extLst>
            <a:ext uri="{909E8E84-426E-40DD-AFC4-6F175D3DCCD1}">
              <a14:hiddenFill xmlns="" xmlns:xdr="http://schemas.openxmlformats.org/drawingml/2006/spreadsheetDrawing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Image result for EBAY LOGO IMAGE">
            <a:hlinkClick r:id="rId8" tgtFrame="_blank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xdr="http://schemas.openxmlformats.org/drawingml/2006/spreadsheetDrawing" xmlns:a14="http://schemas.microsoft.com/office/drawing/2010/main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240239" y="3255666"/>
            <a:ext cx="1782523" cy="964642"/>
          </a:xfrm>
          <a:prstGeom prst="rect">
            <a:avLst/>
          </a:prstGeom>
          <a:noFill/>
          <a:extLst>
            <a:ext uri="{909E8E84-426E-40DD-AFC4-6F175D3DCCD1}">
              <a14:hiddenFill xmlns="" xmlns:xdr="http://schemas.openxmlformats.org/drawingml/2006/spreadsheetDrawing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Image result for OVERSTOCK LOGO IMAGE">
            <a:hlinkClick r:id="rId10" tgtFrame="_blank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xdr="http://schemas.openxmlformats.org/drawingml/2006/spreadsheetDrawing" xmlns:a14="http://schemas.microsoft.com/office/drawing/2010/main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040382" y="5496501"/>
            <a:ext cx="2029202" cy="592801"/>
          </a:xfrm>
          <a:prstGeom prst="rect">
            <a:avLst/>
          </a:prstGeom>
          <a:noFill/>
          <a:extLst>
            <a:ext uri="{909E8E84-426E-40DD-AFC4-6F175D3DCCD1}">
              <a14:hiddenFill xmlns="" xmlns:xdr="http://schemas.openxmlformats.org/drawingml/2006/spreadsheetDrawing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image107.jpg"/>
          <p:cNvPicPr preferRelativeResize="0"/>
          <p:nvPr/>
        </p:nvPicPr>
        <p:blipFill>
          <a:blip r:embed="rId12" cstate="print"/>
          <a:stretch>
            <a:fillRect/>
          </a:stretch>
        </p:blipFill>
        <p:spPr>
          <a:xfrm>
            <a:off x="4140200" y="-44521361"/>
            <a:ext cx="857250" cy="783165"/>
          </a:xfrm>
          <a:prstGeom prst="rect">
            <a:avLst/>
          </a:prstGeom>
          <a:noFill/>
        </p:spPr>
      </p:pic>
      <p:pic>
        <p:nvPicPr>
          <p:cNvPr id="17" name="Picture 14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lc="http://schemas.openxmlformats.org/drawingml/2006/lockedCanvas" xmlns="" xmlns:a14="http://schemas.microsoft.com/office/drawing/2010/main" xmlns:xdr="http://schemas.openxmlformats.org/drawingml/2006/spreadsheetDrawing" val="0"/>
              </a:ext>
            </a:extLst>
          </a:blip>
          <a:stretch>
            <a:fillRect/>
          </a:stretch>
        </p:blipFill>
        <p:spPr>
          <a:xfrm>
            <a:off x="4199468" y="50557415"/>
            <a:ext cx="804332" cy="821947"/>
          </a:xfrm>
          <a:prstGeom prst="rect">
            <a:avLst/>
          </a:prstGeom>
        </p:spPr>
      </p:pic>
      <p:pic>
        <p:nvPicPr>
          <p:cNvPr id="19" name="image107.jpg"/>
          <p:cNvPicPr preferRelativeResize="0"/>
          <p:nvPr/>
        </p:nvPicPr>
        <p:blipFill>
          <a:blip r:embed="rId12" cstate="print"/>
          <a:stretch>
            <a:fillRect/>
          </a:stretch>
        </p:blipFill>
        <p:spPr>
          <a:xfrm>
            <a:off x="4292600" y="-44368961"/>
            <a:ext cx="857250" cy="783165"/>
          </a:xfrm>
          <a:prstGeom prst="rect">
            <a:avLst/>
          </a:prstGeom>
          <a:noFill/>
        </p:spPr>
      </p:pic>
      <p:pic>
        <p:nvPicPr>
          <p:cNvPr id="20" name="Picture 14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lc="http://schemas.openxmlformats.org/drawingml/2006/lockedCanvas" xmlns="" xmlns:a14="http://schemas.microsoft.com/office/drawing/2010/main" xmlns:xdr="http://schemas.openxmlformats.org/drawingml/2006/spreadsheetDrawing" val="0"/>
              </a:ext>
            </a:extLst>
          </a:blip>
          <a:stretch>
            <a:fillRect/>
          </a:stretch>
        </p:blipFill>
        <p:spPr>
          <a:xfrm>
            <a:off x="4351868" y="50709815"/>
            <a:ext cx="804332" cy="821947"/>
          </a:xfrm>
          <a:prstGeom prst="rect">
            <a:avLst/>
          </a:prstGeom>
        </p:spPr>
      </p:pic>
      <p:pic>
        <p:nvPicPr>
          <p:cNvPr id="21" name="image107.jpg"/>
          <p:cNvPicPr preferRelativeResize="0"/>
          <p:nvPr/>
        </p:nvPicPr>
        <p:blipFill>
          <a:blip r:embed="rId12" cstate="print"/>
          <a:stretch>
            <a:fillRect/>
          </a:stretch>
        </p:blipFill>
        <p:spPr>
          <a:xfrm>
            <a:off x="4445000" y="-44216561"/>
            <a:ext cx="857250" cy="783165"/>
          </a:xfrm>
          <a:prstGeom prst="rect">
            <a:avLst/>
          </a:prstGeom>
          <a:noFill/>
        </p:spPr>
      </p:pic>
      <p:pic>
        <p:nvPicPr>
          <p:cNvPr id="22" name="Picture 14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lc="http://schemas.openxmlformats.org/drawingml/2006/lockedCanvas" xmlns="" xmlns:a14="http://schemas.microsoft.com/office/drawing/2010/main" xmlns:xdr="http://schemas.openxmlformats.org/drawingml/2006/spreadsheetDrawing" val="0"/>
              </a:ext>
            </a:extLst>
          </a:blip>
          <a:stretch>
            <a:fillRect/>
          </a:stretch>
        </p:blipFill>
        <p:spPr>
          <a:xfrm>
            <a:off x="4504268" y="50862215"/>
            <a:ext cx="804332" cy="821947"/>
          </a:xfrm>
          <a:prstGeom prst="rect">
            <a:avLst/>
          </a:prstGeom>
        </p:spPr>
      </p:pic>
      <p:pic>
        <p:nvPicPr>
          <p:cNvPr id="23" name="Picture 14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lc="http://schemas.openxmlformats.org/drawingml/2006/lockedCanvas" xmlns="" xmlns:a14="http://schemas.microsoft.com/office/drawing/2010/main" xmlns:xdr="http://schemas.openxmlformats.org/drawingml/2006/spreadsheetDrawing" val="0"/>
              </a:ext>
            </a:extLst>
          </a:blip>
          <a:stretch>
            <a:fillRect/>
          </a:stretch>
        </p:blipFill>
        <p:spPr>
          <a:xfrm>
            <a:off x="7706852" y="4093200"/>
            <a:ext cx="1055309" cy="1584119"/>
          </a:xfrm>
          <a:prstGeom prst="rect">
            <a:avLst/>
          </a:prstGeom>
        </p:spPr>
      </p:pic>
      <p:pic>
        <p:nvPicPr>
          <p:cNvPr id="25" name="image107.jpg"/>
          <p:cNvPicPr preferRelativeResize="0"/>
          <p:nvPr/>
        </p:nvPicPr>
        <p:blipFill>
          <a:blip r:embed="rId12" cstate="print"/>
          <a:stretch>
            <a:fillRect/>
          </a:stretch>
        </p:blipFill>
        <p:spPr>
          <a:xfrm>
            <a:off x="7660298" y="5426110"/>
            <a:ext cx="1282735" cy="1431890"/>
          </a:xfrm>
          <a:prstGeom prst="rect">
            <a:avLst/>
          </a:prstGeom>
          <a:noFill/>
        </p:spPr>
      </p:pic>
      <p:pic>
        <p:nvPicPr>
          <p:cNvPr id="26" name="Picture 30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807947" y="4139920"/>
            <a:ext cx="1818752" cy="1169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354830" y="-4903470"/>
            <a:ext cx="396240" cy="71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164330" y="-3371850"/>
            <a:ext cx="754380" cy="624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7"/>
          <p:cNvPicPr>
            <a:picLocks noChangeAspect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240530" y="9582150"/>
            <a:ext cx="685800" cy="708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35"/>
          <p:cNvPicPr>
            <a:picLocks noChangeAspect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4179570" y="11106150"/>
            <a:ext cx="800100" cy="655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26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507230" y="-4751070"/>
            <a:ext cx="396240" cy="71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28"/>
          <p:cNvPicPr>
            <a:picLocks noChangeAspect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316730" y="-3219450"/>
            <a:ext cx="754380" cy="624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7"/>
          <p:cNvPicPr>
            <a:picLocks noChangeAspect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392930" y="9734550"/>
            <a:ext cx="685800" cy="708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35"/>
          <p:cNvPicPr>
            <a:picLocks noChangeAspect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4331970" y="11258550"/>
            <a:ext cx="800100" cy="655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7"/>
          <p:cNvPicPr>
            <a:picLocks noChangeAspect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721468" y="4079631"/>
            <a:ext cx="1347735" cy="1321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618535" y="2773345"/>
            <a:ext cx="1384788" cy="1415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28"/>
          <p:cNvPicPr>
            <a:picLocks noChangeAspect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038871" y="5335674"/>
            <a:ext cx="980091" cy="1400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26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380703" y="5637125"/>
            <a:ext cx="834013" cy="1095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19" descr="C:\Users\Dana\Documents\SW\images\red cart.JPG"/>
          <p:cNvPicPr/>
          <p:nvPr/>
        </p:nvPicPr>
        <p:blipFill>
          <a:blip r:embed="rId19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5029714" y="2781270"/>
            <a:ext cx="611924" cy="1094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Picture 25" descr="C:\Users\Dana\Documents\SW\images\white stand1.JPG"/>
          <p:cNvPicPr/>
          <p:nvPr/>
        </p:nvPicPr>
        <p:blipFill>
          <a:blip r:embed="rId20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6155942" y="2868464"/>
            <a:ext cx="1052423" cy="1121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Picture 9" descr="C:\Users\kgl\Desktop\9 inch-1.jpg"/>
          <p:cNvPicPr/>
          <p:nvPr/>
        </p:nvPicPr>
        <p:blipFill>
          <a:blip r:embed="rId21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878369" y="1687077"/>
            <a:ext cx="1653060" cy="1066171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Picture 7" descr="C:\Users\kgl\Desktop\10 inch.jpg"/>
          <p:cNvPicPr/>
          <p:nvPr/>
        </p:nvPicPr>
        <p:blipFill>
          <a:blip r:embed="rId2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6985331" y="1654796"/>
            <a:ext cx="1796928" cy="10363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66119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0" y="0"/>
            <a:ext cx="4594578" cy="6858000"/>
          </a:xfrm>
          <a:prstGeom prst="rect">
            <a:avLst/>
          </a:prstGeom>
          <a:solidFill>
            <a:srgbClr val="01B1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340099" y="285815"/>
            <a:ext cx="2892758" cy="319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100" b="1" dirty="0">
                <a:solidFill>
                  <a:srgbClr val="FF0000"/>
                </a:solidFill>
                <a:latin typeface="Noto Sans CJK KR Black" panose="020B0A00000000000000" pitchFamily="34" charset="-127"/>
                <a:ea typeface="Noto Sans CJK KR Black" panose="020B0A00000000000000" pitchFamily="34" charset="-127"/>
              </a:rPr>
              <a:t>사업강점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425230" y="567560"/>
            <a:ext cx="68802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b="1" spc="-150" dirty="0" err="1" smtClean="0">
                <a:solidFill>
                  <a:schemeClr val="bg1"/>
                </a:solidFill>
                <a:latin typeface="Noto Sans CJK KR Light" panose="020B0300000000000000" pitchFamily="34" charset="-127"/>
                <a:ea typeface="Noto Sans Korean Regular" panose="020B0500000000000000"/>
              </a:rPr>
              <a:t>고객사</a:t>
            </a:r>
            <a:r>
              <a:rPr lang="ko-KR" altLang="en-US" b="1" spc="-150" dirty="0" smtClean="0">
                <a:solidFill>
                  <a:schemeClr val="bg1"/>
                </a:solidFill>
                <a:latin typeface="Noto Sans CJK KR Light" panose="020B0300000000000000" pitchFamily="34" charset="-127"/>
                <a:ea typeface="Noto Sans Korean Regular" panose="020B0500000000000000"/>
              </a:rPr>
              <a:t>  </a:t>
            </a:r>
            <a:r>
              <a:rPr lang="ko-KR" altLang="en-US" b="1" spc="-150" dirty="0" err="1" smtClean="0">
                <a:solidFill>
                  <a:schemeClr val="bg1"/>
                </a:solidFill>
                <a:latin typeface="Noto Sans CJK KR Light" panose="020B0300000000000000" pitchFamily="34" charset="-127"/>
                <a:ea typeface="Noto Sans Korean Regular" panose="020B0500000000000000"/>
              </a:rPr>
              <a:t>맟춤</a:t>
            </a:r>
            <a:r>
              <a:rPr lang="ko-KR" altLang="en-US" b="1" spc="-150" dirty="0" smtClean="0">
                <a:solidFill>
                  <a:schemeClr val="bg1"/>
                </a:solidFill>
                <a:latin typeface="Noto Sans CJK KR Light" panose="020B0300000000000000" pitchFamily="34" charset="-127"/>
                <a:ea typeface="Noto Sans Korean Regular" panose="020B0500000000000000"/>
              </a:rPr>
              <a:t> </a:t>
            </a:r>
            <a:r>
              <a:rPr lang="ko-KR" altLang="en-US" b="1" spc="-150" dirty="0" err="1" smtClean="0">
                <a:solidFill>
                  <a:schemeClr val="bg1"/>
                </a:solidFill>
                <a:latin typeface="Noto Sans CJK KR Light" panose="020B0300000000000000" pitchFamily="34" charset="-127"/>
                <a:ea typeface="Noto Sans Korean Regular" panose="020B0500000000000000"/>
              </a:rPr>
              <a:t>전담팀</a:t>
            </a:r>
            <a:r>
              <a:rPr lang="ko-KR" altLang="en-US" b="1" spc="-150" dirty="0" smtClean="0">
                <a:solidFill>
                  <a:schemeClr val="bg1"/>
                </a:solidFill>
                <a:latin typeface="Noto Sans CJK KR Light" panose="020B0300000000000000" pitchFamily="34" charset="-127"/>
                <a:ea typeface="Noto Sans Korean Regular" panose="020B0500000000000000"/>
              </a:rPr>
              <a:t>  운영</a:t>
            </a:r>
            <a:endParaRPr lang="en-US" altLang="ko-KR" b="1" spc="-150" dirty="0" smtClean="0">
              <a:solidFill>
                <a:schemeClr val="bg1"/>
              </a:solidFill>
              <a:latin typeface="Noto Sans CJK KR Light" panose="020B0300000000000000" pitchFamily="34" charset="-127"/>
              <a:ea typeface="Noto Sans Korean Regular" panose="020B0500000000000000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318930" y="1370311"/>
            <a:ext cx="3504040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ko-KR" alt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</a:rPr>
              <a:t>고객사별 전담 </a:t>
            </a:r>
            <a:r>
              <a:rPr lang="ko-KR" altLang="en-US" sz="1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</a:rPr>
              <a:t>운영팀</a:t>
            </a:r>
            <a:r>
              <a:rPr lang="ko-KR" alt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</a:rPr>
              <a:t> </a:t>
            </a:r>
            <a:r>
              <a:rPr lang="en-US" altLang="ko-KR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</a:rPr>
              <a:t>,</a:t>
            </a:r>
            <a:r>
              <a:rPr lang="ko-KR" alt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</a:rPr>
              <a:t>온라인</a:t>
            </a:r>
            <a:r>
              <a:rPr lang="en-US" altLang="ko-KR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</a:rPr>
              <a:t>, </a:t>
            </a:r>
            <a:r>
              <a:rPr lang="ko-KR" alt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</a:rPr>
              <a:t>오프라인 판매 </a:t>
            </a:r>
            <a:r>
              <a:rPr lang="en-US" altLang="ko-KR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</a:rPr>
              <a:t>&amp; CS </a:t>
            </a:r>
            <a:r>
              <a:rPr lang="ko-KR" alt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</a:rPr>
              <a:t>경험 다양</a:t>
            </a:r>
            <a:endParaRPr lang="en-US" altLang="ko-KR" sz="1400" b="1" dirty="0">
              <a:solidFill>
                <a:schemeClr val="tx1">
                  <a:lumMod val="85000"/>
                  <a:lumOff val="15000"/>
                </a:schemeClr>
              </a:solidFill>
              <a:latin typeface="Noto Sans CJK KR Medium" panose="020B0600000000000000" pitchFamily="34" charset="-127"/>
              <a:ea typeface="Noto Sans CJK KR Medium" panose="020B0600000000000000" pitchFamily="34" charset="-127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1316026" y="5366478"/>
            <a:ext cx="1939955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1400" spc="-150" dirty="0" smtClean="0">
                <a:solidFill>
                  <a:srgbClr val="292926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</a:rPr>
              <a:t>신속 정확</a:t>
            </a:r>
            <a:r>
              <a:rPr lang="en-US" altLang="ko-KR" sz="1400" spc="-150" dirty="0" smtClean="0">
                <a:solidFill>
                  <a:srgbClr val="292926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</a:rPr>
              <a:t>!</a:t>
            </a:r>
          </a:p>
          <a:p>
            <a:pPr algn="ctr"/>
            <a:r>
              <a:rPr lang="ko-KR" altLang="en-US" sz="1400" spc="-150" dirty="0" smtClean="0">
                <a:solidFill>
                  <a:srgbClr val="292926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</a:rPr>
              <a:t>커뮤니케이션 </a:t>
            </a:r>
            <a:r>
              <a:rPr lang="en-US" altLang="ko-KR" sz="1400" spc="-150" dirty="0" smtClean="0">
                <a:solidFill>
                  <a:srgbClr val="292926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</a:rPr>
              <a:t>&amp;</a:t>
            </a:r>
            <a:r>
              <a:rPr lang="ko-KR" altLang="en-US" sz="1400" spc="-150" smtClean="0">
                <a:solidFill>
                  <a:srgbClr val="292926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</a:rPr>
              <a:t> </a:t>
            </a:r>
            <a:r>
              <a:rPr lang="ko-KR" altLang="en-US" sz="1400" spc="-150" dirty="0" smtClean="0">
                <a:solidFill>
                  <a:srgbClr val="292926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</a:rPr>
              <a:t>문제 해결</a:t>
            </a:r>
            <a:endParaRPr lang="en-US" altLang="ko-KR" sz="1400" spc="-150" dirty="0" smtClean="0">
              <a:solidFill>
                <a:srgbClr val="292926"/>
              </a:solidFill>
              <a:latin typeface="Noto Sans CJK KR Medium" panose="020B0600000000000000" pitchFamily="34" charset="-127"/>
              <a:ea typeface="Noto Sans CJK KR Medium" panose="020B0600000000000000" pitchFamily="34" charset="-127"/>
            </a:endParaRPr>
          </a:p>
          <a:p>
            <a:pPr algn="ctr"/>
            <a:endParaRPr lang="en-US" altLang="ko-KR" sz="1400" spc="-150" dirty="0" smtClean="0">
              <a:solidFill>
                <a:srgbClr val="292926"/>
              </a:solidFill>
              <a:latin typeface="Noto Sans CJK KR Medium" panose="020B0600000000000000" pitchFamily="34" charset="-127"/>
              <a:ea typeface="Noto Sans CJK KR Medium" panose="020B0600000000000000" pitchFamily="34" charset="-127"/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4481565" y="671841"/>
            <a:ext cx="488349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spc="-150" dirty="0" smtClean="0">
                <a:solidFill>
                  <a:srgbClr val="292926"/>
                </a:solidFill>
                <a:latin typeface="Noto Sans Korean Regular" panose="020B0500000000000000" pitchFamily="34" charset="-127"/>
                <a:ea typeface="Noto Sans Korean Regular" panose="020B0500000000000000" pitchFamily="34" charset="-127"/>
              </a:rPr>
              <a:t>- </a:t>
            </a:r>
            <a:r>
              <a:rPr lang="ko-KR" altLang="en-US" sz="1400" b="1" spc="-150" dirty="0" smtClean="0">
                <a:solidFill>
                  <a:srgbClr val="292926"/>
                </a:solidFill>
                <a:latin typeface="Noto Sans Korean Regular" panose="020B0500000000000000" pitchFamily="34" charset="-127"/>
                <a:ea typeface="Noto Sans Korean Regular" panose="020B0500000000000000" pitchFamily="34" charset="-127"/>
              </a:rPr>
              <a:t>판매 된 제품 확인 </a:t>
            </a:r>
            <a:r>
              <a:rPr lang="en-US" altLang="ko-KR" sz="1400" b="1" spc="-150" dirty="0" smtClean="0">
                <a:solidFill>
                  <a:srgbClr val="292926"/>
                </a:solidFill>
                <a:latin typeface="Noto Sans Korean Regular" panose="020B0500000000000000" pitchFamily="34" charset="-127"/>
                <a:ea typeface="Noto Sans Korean Regular" panose="020B0500000000000000" pitchFamily="34" charset="-127"/>
              </a:rPr>
              <a:t>-&gt; </a:t>
            </a:r>
            <a:r>
              <a:rPr lang="ko-KR" altLang="en-US" sz="1400" b="1" spc="-150" dirty="0" smtClean="0">
                <a:solidFill>
                  <a:srgbClr val="292926"/>
                </a:solidFill>
                <a:latin typeface="Noto Sans Korean Regular" panose="020B0500000000000000" pitchFamily="34" charset="-127"/>
                <a:ea typeface="Noto Sans Korean Regular" panose="020B0500000000000000" pitchFamily="34" charset="-127"/>
              </a:rPr>
              <a:t>운송지시 </a:t>
            </a:r>
            <a:r>
              <a:rPr lang="en-US" altLang="ko-KR" sz="1400" b="1" spc="-150" dirty="0" smtClean="0">
                <a:solidFill>
                  <a:srgbClr val="292926"/>
                </a:solidFill>
                <a:latin typeface="Noto Sans Korean Regular" panose="020B0500000000000000" pitchFamily="34" charset="-127"/>
                <a:ea typeface="Noto Sans Korean Regular" panose="020B0500000000000000" pitchFamily="34" charset="-127"/>
              </a:rPr>
              <a:t>-&gt; </a:t>
            </a:r>
            <a:r>
              <a:rPr lang="ko-KR" altLang="en-US" sz="1400" b="1" spc="-150" dirty="0" smtClean="0">
                <a:solidFill>
                  <a:srgbClr val="292926"/>
                </a:solidFill>
                <a:latin typeface="Noto Sans Korean Regular" panose="020B0500000000000000" pitchFamily="34" charset="-127"/>
                <a:ea typeface="Noto Sans Korean Regular" panose="020B0500000000000000" pitchFamily="34" charset="-127"/>
              </a:rPr>
              <a:t>출고</a:t>
            </a:r>
            <a:r>
              <a:rPr lang="en-US" altLang="ko-KR" sz="1400" b="1" spc="-150" dirty="0" smtClean="0">
                <a:solidFill>
                  <a:srgbClr val="292926"/>
                </a:solidFill>
                <a:latin typeface="Noto Sans Korean Regular" panose="020B0500000000000000" pitchFamily="34" charset="-127"/>
                <a:ea typeface="Noto Sans Korean Regular" panose="020B0500000000000000" pitchFamily="34" charset="-127"/>
              </a:rPr>
              <a:t>-&gt;</a:t>
            </a:r>
            <a:r>
              <a:rPr lang="ko-KR" altLang="en-US" sz="1400" b="1" spc="-150" dirty="0" smtClean="0">
                <a:solidFill>
                  <a:srgbClr val="292926"/>
                </a:solidFill>
                <a:latin typeface="Noto Sans Korean Regular" panose="020B0500000000000000" pitchFamily="34" charset="-127"/>
                <a:ea typeface="Noto Sans Korean Regular" panose="020B0500000000000000" pitchFamily="34" charset="-127"/>
              </a:rPr>
              <a:t>월별 판매실적 </a:t>
            </a:r>
            <a:r>
              <a:rPr lang="en-US" altLang="ko-KR" sz="1400" b="1" spc="-150" dirty="0" smtClean="0">
                <a:solidFill>
                  <a:srgbClr val="292926"/>
                </a:solidFill>
                <a:latin typeface="Noto Sans Korean Regular" panose="020B0500000000000000" pitchFamily="34" charset="-127"/>
                <a:ea typeface="Noto Sans Korean Regular" panose="020B0500000000000000" pitchFamily="34" charset="-127"/>
              </a:rPr>
              <a:t>-&gt; </a:t>
            </a:r>
            <a:r>
              <a:rPr lang="ko-KR" altLang="en-US" sz="1400" b="1" spc="-150" dirty="0" smtClean="0">
                <a:solidFill>
                  <a:srgbClr val="292926"/>
                </a:solidFill>
                <a:latin typeface="Noto Sans Korean Regular" panose="020B0500000000000000" pitchFamily="34" charset="-127"/>
                <a:ea typeface="Noto Sans Korean Regular" panose="020B0500000000000000" pitchFamily="34" charset="-127"/>
              </a:rPr>
              <a:t>정산</a:t>
            </a:r>
            <a:endParaRPr lang="en-US" altLang="ko-KR" sz="1400" b="1" spc="-150" dirty="0" smtClean="0">
              <a:solidFill>
                <a:srgbClr val="292926"/>
              </a:solidFill>
              <a:latin typeface="Noto Sans Korean Regular" panose="020B0500000000000000" pitchFamily="34" charset="-127"/>
              <a:ea typeface="Noto Sans Korean Regular" panose="020B0500000000000000" pitchFamily="34" charset="-127"/>
            </a:endParaRPr>
          </a:p>
          <a:p>
            <a:r>
              <a:rPr lang="en-US" altLang="ko-KR" sz="1400" b="1" spc="-150" dirty="0" smtClean="0">
                <a:solidFill>
                  <a:srgbClr val="292926"/>
                </a:solidFill>
                <a:latin typeface="Noto Sans Korean Regular" panose="020B0500000000000000" pitchFamily="34" charset="-127"/>
                <a:ea typeface="Noto Sans Korean Regular" panose="020B0500000000000000" pitchFamily="34" charset="-127"/>
              </a:rPr>
              <a:t>- </a:t>
            </a:r>
            <a:r>
              <a:rPr lang="ko-KR" altLang="en-US" sz="1400" b="1" spc="-150" dirty="0" smtClean="0">
                <a:solidFill>
                  <a:srgbClr val="292926"/>
                </a:solidFill>
                <a:latin typeface="Noto Sans Korean Regular" panose="020B0500000000000000" pitchFamily="34" charset="-127"/>
                <a:ea typeface="Noto Sans Korean Regular" panose="020B0500000000000000" pitchFamily="34" charset="-127"/>
              </a:rPr>
              <a:t>모든 진행 프로세스를 확인할 수 있는  투명한 운영</a:t>
            </a:r>
            <a:endParaRPr lang="en-US" altLang="ko-KR" sz="1400" b="1" spc="-150" dirty="0" smtClean="0">
              <a:solidFill>
                <a:srgbClr val="292926"/>
              </a:solidFill>
              <a:latin typeface="Noto Sans Korean Regular" panose="020B0500000000000000" pitchFamily="34" charset="-127"/>
              <a:ea typeface="Noto Sans Korean Regular" panose="020B0500000000000000" pitchFamily="34" charset="-127"/>
            </a:endParaRPr>
          </a:p>
          <a:p>
            <a:endParaRPr lang="en-US" altLang="ko-KR" sz="1400" b="1" spc="-150" dirty="0" smtClean="0">
              <a:solidFill>
                <a:srgbClr val="292926"/>
              </a:solidFill>
              <a:latin typeface="Noto Sans Korean Regular" panose="020B0500000000000000" pitchFamily="34" charset="-127"/>
              <a:ea typeface="Noto Sans Korean Regular" panose="020B0500000000000000" pitchFamily="34" charset="-127"/>
            </a:endParaRPr>
          </a:p>
        </p:txBody>
      </p:sp>
      <p:grpSp>
        <p:nvGrpSpPr>
          <p:cNvPr id="2" name="그룹 57"/>
          <p:cNvGrpSpPr/>
          <p:nvPr/>
        </p:nvGrpSpPr>
        <p:grpSpPr>
          <a:xfrm>
            <a:off x="4404262" y="1556426"/>
            <a:ext cx="4972504" cy="4480476"/>
            <a:chOff x="4404262" y="2400017"/>
            <a:chExt cx="4972504" cy="3636885"/>
          </a:xfrm>
        </p:grpSpPr>
        <p:grpSp>
          <p:nvGrpSpPr>
            <p:cNvPr id="3" name="그룹 55"/>
            <p:cNvGrpSpPr/>
            <p:nvPr/>
          </p:nvGrpSpPr>
          <p:grpSpPr>
            <a:xfrm>
              <a:off x="4881565" y="2941401"/>
              <a:ext cx="3892449" cy="3095501"/>
              <a:chOff x="4888539" y="3361198"/>
              <a:chExt cx="3892449" cy="3095501"/>
            </a:xfrm>
          </p:grpSpPr>
          <p:grpSp>
            <p:nvGrpSpPr>
              <p:cNvPr id="5" name="그룹 54"/>
              <p:cNvGrpSpPr/>
              <p:nvPr/>
            </p:nvGrpSpPr>
            <p:grpSpPr>
              <a:xfrm>
                <a:off x="4888539" y="3361198"/>
                <a:ext cx="3892449" cy="3095501"/>
                <a:chOff x="4924005" y="3313653"/>
                <a:chExt cx="3892449" cy="3095501"/>
              </a:xfrm>
            </p:grpSpPr>
            <p:sp>
              <p:nvSpPr>
                <p:cNvPr id="57" name="타원 56"/>
                <p:cNvSpPr/>
                <p:nvPr/>
              </p:nvSpPr>
              <p:spPr>
                <a:xfrm>
                  <a:off x="5465407" y="3313653"/>
                  <a:ext cx="2941613" cy="2941613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53" name="TextBox 52"/>
                <p:cNvSpPr txBox="1"/>
                <p:nvPr/>
              </p:nvSpPr>
              <p:spPr>
                <a:xfrm>
                  <a:off x="7893971" y="4012441"/>
                  <a:ext cx="922483" cy="307777"/>
                </a:xfrm>
                <a:prstGeom prst="rect">
                  <a:avLst/>
                </a:prstGeom>
                <a:solidFill>
                  <a:srgbClr val="A6A6A6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ko-KR" altLang="en-US" sz="1400" dirty="0" smtClean="0">
                      <a:latin typeface="Noto Sans CJK KR Light"/>
                    </a:rPr>
                    <a:t>배송확인</a:t>
                  </a:r>
                  <a:endParaRPr lang="en-US" altLang="ko-KR" sz="1400" dirty="0" smtClean="0">
                    <a:latin typeface="Noto Sans CJK KR Light"/>
                  </a:endParaRPr>
                </a:p>
              </p:txBody>
            </p:sp>
            <p:sp>
              <p:nvSpPr>
                <p:cNvPr id="59" name="TextBox 58"/>
                <p:cNvSpPr txBox="1"/>
                <p:nvPr/>
              </p:nvSpPr>
              <p:spPr>
                <a:xfrm>
                  <a:off x="6498111" y="6101377"/>
                  <a:ext cx="922483" cy="307777"/>
                </a:xfrm>
                <a:prstGeom prst="rect">
                  <a:avLst/>
                </a:prstGeom>
                <a:solidFill>
                  <a:srgbClr val="A6A6A6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ko-KR" altLang="en-US" sz="1400" dirty="0" smtClean="0">
                      <a:latin typeface="Noto Sans CJK KR Light"/>
                    </a:rPr>
                    <a:t>제품배송</a:t>
                  </a:r>
                  <a:endParaRPr lang="ko-KR" altLang="en-US" sz="1400" dirty="0">
                    <a:latin typeface="Noto Sans CJK KR Light"/>
                  </a:endParaRPr>
                </a:p>
              </p:txBody>
            </p:sp>
            <p:sp>
              <p:nvSpPr>
                <p:cNvPr id="60" name="TextBox 59"/>
                <p:cNvSpPr txBox="1"/>
                <p:nvPr/>
              </p:nvSpPr>
              <p:spPr>
                <a:xfrm>
                  <a:off x="4924005" y="3932971"/>
                  <a:ext cx="1082803" cy="523220"/>
                </a:xfrm>
                <a:prstGeom prst="rect">
                  <a:avLst/>
                </a:prstGeom>
                <a:solidFill>
                  <a:srgbClr val="A6A6A6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ko-KR" altLang="en-US" sz="1400" dirty="0" smtClean="0">
                      <a:latin typeface="Noto Sans CJK KR Light"/>
                    </a:rPr>
                    <a:t>대금정산</a:t>
                  </a:r>
                  <a:r>
                    <a:rPr lang="en-US" altLang="ko-KR" sz="1400" dirty="0" smtClean="0">
                      <a:latin typeface="Noto Sans CJK KR Light"/>
                    </a:rPr>
                    <a:t>&amp; </a:t>
                  </a:r>
                </a:p>
                <a:p>
                  <a:pPr algn="ctr"/>
                  <a:r>
                    <a:rPr lang="ko-KR" altLang="en-US" sz="1400" dirty="0" smtClean="0">
                      <a:latin typeface="Noto Sans CJK KR Light"/>
                    </a:rPr>
                    <a:t>피드백제공</a:t>
                  </a:r>
                  <a:endParaRPr lang="ko-KR" altLang="en-US" sz="1400" dirty="0">
                    <a:latin typeface="Noto Sans CJK KR Light"/>
                  </a:endParaRPr>
                </a:p>
              </p:txBody>
            </p:sp>
          </p:grpSp>
          <p:grpSp>
            <p:nvGrpSpPr>
              <p:cNvPr id="7" name="그룹 76"/>
              <p:cNvGrpSpPr/>
              <p:nvPr/>
            </p:nvGrpSpPr>
            <p:grpSpPr>
              <a:xfrm rot="14496473">
                <a:off x="6264112" y="3399752"/>
                <a:ext cx="93520" cy="89751"/>
                <a:chOff x="3406158" y="3818217"/>
                <a:chExt cx="93520" cy="89751"/>
              </a:xfrm>
            </p:grpSpPr>
            <p:cxnSp>
              <p:nvCxnSpPr>
                <p:cNvPr id="63" name="직선 연결선 62"/>
                <p:cNvCxnSpPr/>
                <p:nvPr/>
              </p:nvCxnSpPr>
              <p:spPr>
                <a:xfrm rot="2700000">
                  <a:off x="3361282" y="3863093"/>
                  <a:ext cx="89751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직선 연결선 63"/>
                <p:cNvCxnSpPr/>
                <p:nvPr/>
              </p:nvCxnSpPr>
              <p:spPr>
                <a:xfrm rot="8100000">
                  <a:off x="3409927" y="3866602"/>
                  <a:ext cx="89751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그룹 72"/>
              <p:cNvGrpSpPr/>
              <p:nvPr/>
            </p:nvGrpSpPr>
            <p:grpSpPr>
              <a:xfrm rot="491075">
                <a:off x="8301014" y="5120103"/>
                <a:ext cx="93520" cy="89751"/>
                <a:chOff x="3406158" y="3818217"/>
                <a:chExt cx="93520" cy="89751"/>
              </a:xfrm>
            </p:grpSpPr>
            <p:cxnSp>
              <p:nvCxnSpPr>
                <p:cNvPr id="69" name="직선 연결선 68"/>
                <p:cNvCxnSpPr/>
                <p:nvPr/>
              </p:nvCxnSpPr>
              <p:spPr>
                <a:xfrm rot="2700000">
                  <a:off x="3361282" y="3863093"/>
                  <a:ext cx="89751" cy="0"/>
                </a:xfrm>
                <a:prstGeom prst="line">
                  <a:avLst/>
                </a:prstGeom>
                <a:ln w="25400">
                  <a:solidFill>
                    <a:srgbClr val="5E697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직선 연결선 69"/>
                <p:cNvCxnSpPr/>
                <p:nvPr/>
              </p:nvCxnSpPr>
              <p:spPr>
                <a:xfrm rot="8100000">
                  <a:off x="3409927" y="3866602"/>
                  <a:ext cx="89751" cy="0"/>
                </a:xfrm>
                <a:prstGeom prst="line">
                  <a:avLst/>
                </a:prstGeom>
                <a:ln w="25400">
                  <a:solidFill>
                    <a:srgbClr val="5E697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" name="그룹 73"/>
              <p:cNvGrpSpPr/>
              <p:nvPr/>
            </p:nvGrpSpPr>
            <p:grpSpPr>
              <a:xfrm rot="7168514">
                <a:off x="6128767" y="6089679"/>
                <a:ext cx="93520" cy="89751"/>
                <a:chOff x="3406158" y="3818217"/>
                <a:chExt cx="93520" cy="89751"/>
              </a:xfrm>
            </p:grpSpPr>
            <p:cxnSp>
              <p:nvCxnSpPr>
                <p:cNvPr id="72" name="직선 연결선 71"/>
                <p:cNvCxnSpPr/>
                <p:nvPr/>
              </p:nvCxnSpPr>
              <p:spPr>
                <a:xfrm rot="2700000">
                  <a:off x="3361282" y="3863093"/>
                  <a:ext cx="89751" cy="0"/>
                </a:xfrm>
                <a:prstGeom prst="line">
                  <a:avLst/>
                </a:prstGeom>
                <a:ln w="25400">
                  <a:solidFill>
                    <a:srgbClr val="5E697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직선 연결선 72"/>
                <p:cNvCxnSpPr/>
                <p:nvPr/>
              </p:nvCxnSpPr>
              <p:spPr>
                <a:xfrm rot="8100000">
                  <a:off x="3409927" y="3866602"/>
                  <a:ext cx="89751" cy="0"/>
                </a:xfrm>
                <a:prstGeom prst="line">
                  <a:avLst/>
                </a:prstGeom>
                <a:ln w="25400">
                  <a:solidFill>
                    <a:srgbClr val="5E697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aphicFrame>
          <p:nvGraphicFramePr>
            <p:cNvPr id="52" name="다이어그램 51"/>
            <p:cNvGraphicFramePr/>
            <p:nvPr>
              <p:extLst>
                <p:ext uri="{D42A27DB-BD31-4B8C-83A1-F6EECF244321}">
                  <p14:modId xmlns:p14="http://schemas.microsoft.com/office/powerpoint/2010/main" xmlns="" val="2302968630"/>
                </p:ext>
              </p:extLst>
            </p:nvPr>
          </p:nvGraphicFramePr>
          <p:xfrm>
            <a:off x="4404262" y="2400017"/>
            <a:ext cx="4972504" cy="307074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</p:grpSp>
      <p:pic>
        <p:nvPicPr>
          <p:cNvPr id="61" name="그림 60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243093" y="3065966"/>
            <a:ext cx="2135752" cy="213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13278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0" y="0"/>
            <a:ext cx="4594578" cy="6858000"/>
          </a:xfrm>
          <a:prstGeom prst="rect">
            <a:avLst/>
          </a:prstGeom>
          <a:solidFill>
            <a:srgbClr val="01B1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340099" y="285815"/>
            <a:ext cx="2892758" cy="319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100" b="1" dirty="0">
                <a:solidFill>
                  <a:srgbClr val="FF0000"/>
                </a:solidFill>
                <a:latin typeface="Noto Sans CJK KR Black" panose="020B0A00000000000000" pitchFamily="34" charset="-127"/>
                <a:ea typeface="Noto Sans CJK KR Black" panose="020B0A00000000000000" pitchFamily="34" charset="-127"/>
              </a:rPr>
              <a:t>사업강점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314699" y="557511"/>
            <a:ext cx="68802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pc="-150" dirty="0" smtClean="0">
                <a:solidFill>
                  <a:schemeClr val="bg1"/>
                </a:solidFill>
                <a:latin typeface="Noto Sans CJK KR Light" panose="020B0300000000000000" pitchFamily="34" charset="-127"/>
                <a:ea typeface="Noto Sans CJK KR Light" panose="020B0300000000000000" pitchFamily="34" charset="-127"/>
              </a:rPr>
              <a:t>고객 </a:t>
            </a:r>
            <a:r>
              <a:rPr lang="ko-KR" altLang="en-US" spc="-150" dirty="0" err="1" smtClean="0">
                <a:solidFill>
                  <a:schemeClr val="bg1"/>
                </a:solidFill>
                <a:latin typeface="Noto Sans CJK KR Light" panose="020B0300000000000000" pitchFamily="34" charset="-127"/>
                <a:ea typeface="Noto Sans CJK KR Light" panose="020B0300000000000000" pitchFamily="34" charset="-127"/>
              </a:rPr>
              <a:t>맟춤형</a:t>
            </a:r>
            <a:r>
              <a:rPr lang="ko-KR" altLang="en-US" spc="-150" dirty="0" smtClean="0">
                <a:solidFill>
                  <a:schemeClr val="bg1"/>
                </a:solidFill>
                <a:latin typeface="Noto Sans CJK KR Light" panose="020B0300000000000000" pitchFamily="34" charset="-127"/>
                <a:ea typeface="Noto Sans CJK KR Light" panose="020B0300000000000000" pitchFamily="34" charset="-127"/>
              </a:rPr>
              <a:t> </a:t>
            </a:r>
            <a:r>
              <a:rPr lang="en-US" altLang="ko-KR" spc="-150" dirty="0" smtClean="0">
                <a:solidFill>
                  <a:schemeClr val="bg1"/>
                </a:solidFill>
                <a:latin typeface="Noto Sans CJK KR Light" panose="020B0300000000000000" pitchFamily="34" charset="-127"/>
                <a:ea typeface="Noto Sans CJK KR Light" panose="020B0300000000000000" pitchFamily="34" charset="-127"/>
              </a:rPr>
              <a:t>CS </a:t>
            </a:r>
            <a:r>
              <a:rPr lang="ko-KR" altLang="en-US" spc="-150" dirty="0" smtClean="0">
                <a:solidFill>
                  <a:schemeClr val="bg1"/>
                </a:solidFill>
                <a:latin typeface="Noto Sans CJK KR Light" panose="020B0300000000000000" pitchFamily="34" charset="-127"/>
                <a:ea typeface="Noto Sans CJK KR Light" panose="020B0300000000000000" pitchFamily="34" charset="-127"/>
              </a:rPr>
              <a:t>팀 운영</a:t>
            </a:r>
            <a:endParaRPr lang="ko-KR" altLang="en-US" spc="-150" dirty="0">
              <a:solidFill>
                <a:schemeClr val="bg1"/>
              </a:solidFill>
              <a:latin typeface="Noto Sans CJK KR Light" panose="020B0300000000000000" pitchFamily="34" charset="-127"/>
              <a:ea typeface="Noto Sans CJK KR Light" panose="020B0300000000000000" pitchFamily="34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4659820" y="646830"/>
            <a:ext cx="3786142" cy="307777"/>
          </a:xfrm>
          <a:prstGeom prst="rect">
            <a:avLst/>
          </a:prstGeom>
          <a:solidFill>
            <a:srgbClr val="019591"/>
          </a:solidFill>
        </p:spPr>
        <p:txBody>
          <a:bodyPr wrap="square">
            <a:spAutoFit/>
          </a:bodyPr>
          <a:lstStyle/>
          <a:p>
            <a:r>
              <a:rPr lang="ko-KR" altLang="en-US" sz="1400" b="1" spc="-150" dirty="0" smtClean="0">
                <a:solidFill>
                  <a:schemeClr val="bg1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</a:rPr>
              <a:t>관리 서비스 </a:t>
            </a:r>
            <a:endParaRPr lang="en-US" altLang="ko-KR" sz="1400" b="1" dirty="0">
              <a:solidFill>
                <a:schemeClr val="bg1"/>
              </a:solidFill>
              <a:latin typeface="Noto Sans CJK KR Medium" panose="020B0600000000000000" pitchFamily="34" charset="-127"/>
              <a:ea typeface="Noto Sans CJK KR Medium" panose="020B0600000000000000" pitchFamily="34" charset="-127"/>
            </a:endParaRPr>
          </a:p>
        </p:txBody>
      </p:sp>
      <p:sp>
        <p:nvSpPr>
          <p:cNvPr id="29" name="슬라이드 번호 개체 틀 2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r>
              <a:rPr lang="en-US" altLang="ko-KR" dirty="0" smtClean="0"/>
              <a:t>21</a:t>
            </a:r>
            <a:endParaRPr lang="ko-KR" altLang="en-US" dirty="0"/>
          </a:p>
        </p:txBody>
      </p:sp>
      <p:grpSp>
        <p:nvGrpSpPr>
          <p:cNvPr id="48" name="그룹 47"/>
          <p:cNvGrpSpPr/>
          <p:nvPr/>
        </p:nvGrpSpPr>
        <p:grpSpPr>
          <a:xfrm>
            <a:off x="849324" y="1902579"/>
            <a:ext cx="2664296" cy="3781425"/>
            <a:chOff x="1259632" y="1971242"/>
            <a:chExt cx="2664296" cy="3781425"/>
          </a:xfrm>
        </p:grpSpPr>
        <p:sp>
          <p:nvSpPr>
            <p:cNvPr id="49" name="직사각형 48"/>
            <p:cNvSpPr/>
            <p:nvPr/>
          </p:nvSpPr>
          <p:spPr bwMode="auto">
            <a:xfrm>
              <a:off x="1890755" y="1971242"/>
              <a:ext cx="1395046" cy="517525"/>
            </a:xfrm>
            <a:prstGeom prst="rect">
              <a:avLst/>
            </a:prstGeom>
            <a:solidFill>
              <a:schemeClr val="tx2"/>
            </a:solidFill>
            <a:ln w="635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ko-KR" altLang="en-US" sz="1100" b="1" dirty="0" smtClean="0">
                  <a:solidFill>
                    <a:schemeClr val="bg1"/>
                  </a:solidFill>
                  <a:latin typeface="+mn-ea"/>
                </a:rPr>
                <a:t>고객 </a:t>
              </a:r>
              <a:r>
                <a:rPr lang="ko-KR" altLang="en-US" sz="1100" b="1" dirty="0" err="1" smtClean="0">
                  <a:solidFill>
                    <a:schemeClr val="bg1"/>
                  </a:solidFill>
                  <a:latin typeface="+mn-ea"/>
                </a:rPr>
                <a:t>전담팀</a:t>
              </a:r>
              <a:endParaRPr lang="ko-KR" altLang="en-US" sz="1100" b="1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50" name="직사각형 49"/>
            <p:cNvSpPr/>
            <p:nvPr/>
          </p:nvSpPr>
          <p:spPr bwMode="auto">
            <a:xfrm>
              <a:off x="1259632" y="3422217"/>
              <a:ext cx="1176703" cy="51752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635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1100" b="1">
                <a:solidFill>
                  <a:schemeClr val="tx1"/>
                </a:solidFill>
                <a:latin typeface="+mn-ea"/>
              </a:endParaRPr>
            </a:p>
          </p:txBody>
        </p:sp>
        <p:sp>
          <p:nvSpPr>
            <p:cNvPr id="51" name="직사각형 50"/>
            <p:cNvSpPr/>
            <p:nvPr/>
          </p:nvSpPr>
          <p:spPr bwMode="auto">
            <a:xfrm>
              <a:off x="1281612" y="4328679"/>
              <a:ext cx="1176704" cy="517525"/>
            </a:xfrm>
            <a:prstGeom prst="rect">
              <a:avLst/>
            </a:prstGeom>
            <a:noFill/>
            <a:ln w="635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1100" b="1">
                <a:solidFill>
                  <a:schemeClr val="tx1"/>
                </a:solidFill>
                <a:latin typeface="+mn-ea"/>
              </a:endParaRPr>
            </a:p>
          </p:txBody>
        </p:sp>
        <p:sp>
          <p:nvSpPr>
            <p:cNvPr id="52" name="직사각형 51"/>
            <p:cNvSpPr/>
            <p:nvPr/>
          </p:nvSpPr>
          <p:spPr bwMode="auto">
            <a:xfrm>
              <a:off x="1259632" y="5235142"/>
              <a:ext cx="1176703" cy="517525"/>
            </a:xfrm>
            <a:prstGeom prst="rect">
              <a:avLst/>
            </a:prstGeom>
            <a:noFill/>
            <a:ln w="635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1100" b="1">
                <a:solidFill>
                  <a:schemeClr val="tx1"/>
                </a:solidFill>
                <a:latin typeface="+mn-ea"/>
              </a:endParaRPr>
            </a:p>
          </p:txBody>
        </p:sp>
        <p:sp>
          <p:nvSpPr>
            <p:cNvPr id="53" name="직사각형 52"/>
            <p:cNvSpPr/>
            <p:nvPr/>
          </p:nvSpPr>
          <p:spPr bwMode="auto">
            <a:xfrm>
              <a:off x="2747225" y="3379354"/>
              <a:ext cx="1176703" cy="51752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635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1100" b="1">
                <a:solidFill>
                  <a:schemeClr val="tx1"/>
                </a:solidFill>
                <a:latin typeface="+mn-ea"/>
              </a:endParaRPr>
            </a:p>
          </p:txBody>
        </p:sp>
        <p:sp>
          <p:nvSpPr>
            <p:cNvPr id="54" name="직사각형 53"/>
            <p:cNvSpPr/>
            <p:nvPr/>
          </p:nvSpPr>
          <p:spPr bwMode="auto">
            <a:xfrm>
              <a:off x="2747225" y="4284229"/>
              <a:ext cx="1176703" cy="519113"/>
            </a:xfrm>
            <a:prstGeom prst="rect">
              <a:avLst/>
            </a:prstGeom>
            <a:noFill/>
            <a:ln w="635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1100" b="1">
                <a:solidFill>
                  <a:schemeClr val="tx1"/>
                </a:solidFill>
                <a:latin typeface="+mn-ea"/>
              </a:endParaRPr>
            </a:p>
          </p:txBody>
        </p:sp>
        <p:sp>
          <p:nvSpPr>
            <p:cNvPr id="55" name="TextBox 20"/>
            <p:cNvSpPr txBox="1">
              <a:spLocks noChangeArrowheads="1"/>
            </p:cNvSpPr>
            <p:nvPr/>
          </p:nvSpPr>
          <p:spPr bwMode="auto">
            <a:xfrm>
              <a:off x="1297732" y="3545988"/>
              <a:ext cx="1154595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ko-KR" altLang="en-US" sz="1100" b="1" dirty="0" smtClean="0">
                  <a:latin typeface="+mn-ea"/>
                </a:rPr>
                <a:t>판매</a:t>
              </a:r>
              <a:r>
                <a:rPr lang="en-US" altLang="ko-KR" sz="1100" b="1" dirty="0" smtClean="0">
                  <a:latin typeface="+mn-ea"/>
                </a:rPr>
                <a:t>/</a:t>
              </a:r>
              <a:r>
                <a:rPr lang="ko-KR" altLang="en-US" sz="1100" b="1" dirty="0" smtClean="0">
                  <a:latin typeface="+mn-ea"/>
                </a:rPr>
                <a:t>홍보팀</a:t>
              </a:r>
              <a:endParaRPr lang="ko-KR" altLang="en-US" sz="1100" b="1" dirty="0">
                <a:latin typeface="+mn-ea"/>
              </a:endParaRPr>
            </a:p>
          </p:txBody>
        </p:sp>
        <p:sp>
          <p:nvSpPr>
            <p:cNvPr id="56" name="TextBox 21"/>
            <p:cNvSpPr txBox="1">
              <a:spLocks noChangeArrowheads="1"/>
            </p:cNvSpPr>
            <p:nvPr/>
          </p:nvSpPr>
          <p:spPr bwMode="auto">
            <a:xfrm>
              <a:off x="1378366" y="4448739"/>
              <a:ext cx="976964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ko-KR" sz="1000" b="1" dirty="0" smtClean="0">
                  <a:latin typeface="+mn-ea"/>
                </a:rPr>
                <a:t>ON/OFF </a:t>
              </a:r>
              <a:r>
                <a:rPr lang="ko-KR" altLang="en-US" sz="1000" b="1" dirty="0" smtClean="0">
                  <a:latin typeface="+mn-ea"/>
                </a:rPr>
                <a:t>판매</a:t>
              </a:r>
              <a:endParaRPr lang="ko-KR" altLang="en-US" sz="1000" b="1" dirty="0">
                <a:latin typeface="+mn-ea"/>
              </a:endParaRPr>
            </a:p>
          </p:txBody>
        </p:sp>
        <p:sp>
          <p:nvSpPr>
            <p:cNvPr id="57" name="TextBox 22"/>
            <p:cNvSpPr txBox="1">
              <a:spLocks noChangeArrowheads="1"/>
            </p:cNvSpPr>
            <p:nvPr/>
          </p:nvSpPr>
          <p:spPr bwMode="auto">
            <a:xfrm>
              <a:off x="1326243" y="5371200"/>
              <a:ext cx="1043576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ko-KR" sz="1100" b="1" dirty="0" smtClean="0">
                  <a:latin typeface="+mn-ea"/>
                </a:rPr>
                <a:t> </a:t>
              </a:r>
              <a:r>
                <a:rPr lang="ko-KR" altLang="en-US" sz="1100" b="1" dirty="0" smtClean="0">
                  <a:latin typeface="+mn-ea"/>
                </a:rPr>
                <a:t>마케</a:t>
              </a:r>
              <a:r>
                <a:rPr lang="ko-KR" altLang="en-US" sz="1100" b="1" dirty="0">
                  <a:latin typeface="+mn-ea"/>
                </a:rPr>
                <a:t>팅 </a:t>
              </a:r>
              <a:r>
                <a:rPr lang="ko-KR" altLang="en-US" sz="1100" b="1" dirty="0" smtClean="0">
                  <a:latin typeface="+mn-ea"/>
                </a:rPr>
                <a:t>홍보</a:t>
              </a:r>
              <a:endParaRPr lang="ko-KR" altLang="en-US" sz="1100" b="1" dirty="0">
                <a:latin typeface="+mn-ea"/>
              </a:endParaRPr>
            </a:p>
          </p:txBody>
        </p:sp>
        <p:sp>
          <p:nvSpPr>
            <p:cNvPr id="58" name="TextBox 26"/>
            <p:cNvSpPr txBox="1">
              <a:spLocks noChangeArrowheads="1"/>
            </p:cNvSpPr>
            <p:nvPr/>
          </p:nvSpPr>
          <p:spPr bwMode="auto">
            <a:xfrm>
              <a:off x="2814056" y="3512709"/>
              <a:ext cx="1043575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ko-KR" altLang="en-US" sz="1100" b="1" dirty="0" err="1" smtClean="0">
                  <a:latin typeface="+mn-ea"/>
                </a:rPr>
                <a:t>물류팀</a:t>
              </a:r>
              <a:endParaRPr lang="ko-KR" altLang="en-US" sz="1100" b="1" dirty="0">
                <a:latin typeface="+mn-ea"/>
              </a:endParaRPr>
            </a:p>
          </p:txBody>
        </p:sp>
        <p:cxnSp>
          <p:nvCxnSpPr>
            <p:cNvPr id="59" name="직선 연결선 58"/>
            <p:cNvCxnSpPr>
              <a:stCxn id="49" idx="2"/>
            </p:cNvCxnSpPr>
            <p:nvPr/>
          </p:nvCxnSpPr>
          <p:spPr bwMode="auto">
            <a:xfrm>
              <a:off x="2588278" y="2488767"/>
              <a:ext cx="0" cy="50919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직선 연결선 59"/>
            <p:cNvCxnSpPr/>
            <p:nvPr/>
          </p:nvCxnSpPr>
          <p:spPr bwMode="auto">
            <a:xfrm>
              <a:off x="1858974" y="2997967"/>
              <a:ext cx="0" cy="4242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직선 연결선 60"/>
            <p:cNvCxnSpPr/>
            <p:nvPr/>
          </p:nvCxnSpPr>
          <p:spPr bwMode="auto">
            <a:xfrm>
              <a:off x="1858974" y="3939741"/>
              <a:ext cx="0" cy="38893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직선 연결선 61"/>
            <p:cNvCxnSpPr/>
            <p:nvPr/>
          </p:nvCxnSpPr>
          <p:spPr bwMode="auto">
            <a:xfrm>
              <a:off x="1858974" y="4846204"/>
              <a:ext cx="0" cy="3889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직선 연결선 62"/>
            <p:cNvCxnSpPr/>
            <p:nvPr/>
          </p:nvCxnSpPr>
          <p:spPr bwMode="auto">
            <a:xfrm>
              <a:off x="3368548" y="2990417"/>
              <a:ext cx="0" cy="38893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직선 연결선 63"/>
            <p:cNvCxnSpPr/>
            <p:nvPr/>
          </p:nvCxnSpPr>
          <p:spPr bwMode="auto">
            <a:xfrm>
              <a:off x="3346567" y="3896878"/>
              <a:ext cx="0" cy="3873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직선 연결선 64"/>
            <p:cNvCxnSpPr/>
            <p:nvPr/>
          </p:nvCxnSpPr>
          <p:spPr bwMode="auto">
            <a:xfrm>
              <a:off x="1858974" y="2997966"/>
              <a:ext cx="1509574" cy="1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직사각형 65"/>
            <p:cNvSpPr/>
            <p:nvPr/>
          </p:nvSpPr>
          <p:spPr bwMode="auto">
            <a:xfrm>
              <a:off x="2717917" y="5212918"/>
              <a:ext cx="1176703" cy="517525"/>
            </a:xfrm>
            <a:prstGeom prst="rect">
              <a:avLst/>
            </a:prstGeom>
            <a:noFill/>
            <a:ln w="635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1100" b="1">
                <a:solidFill>
                  <a:schemeClr val="tx1"/>
                </a:solidFill>
                <a:latin typeface="+mn-ea"/>
              </a:endParaRPr>
            </a:p>
          </p:txBody>
        </p:sp>
        <p:cxnSp>
          <p:nvCxnSpPr>
            <p:cNvPr id="67" name="직선 연결선 66"/>
            <p:cNvCxnSpPr/>
            <p:nvPr/>
          </p:nvCxnSpPr>
          <p:spPr bwMode="auto">
            <a:xfrm>
              <a:off x="3349497" y="4816042"/>
              <a:ext cx="0" cy="38893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Box 24"/>
            <p:cNvSpPr txBox="1">
              <a:spLocks noChangeArrowheads="1"/>
            </p:cNvSpPr>
            <p:nvPr/>
          </p:nvSpPr>
          <p:spPr bwMode="auto">
            <a:xfrm>
              <a:off x="2714625" y="5302369"/>
              <a:ext cx="1160791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1100" b="1" dirty="0" smtClean="0">
                  <a:latin typeface="+mn-ea"/>
                </a:rPr>
                <a:t>  정시 배송</a:t>
              </a:r>
              <a:endParaRPr lang="en-US" altLang="ko-KR" sz="1100" b="1" dirty="0" smtClean="0">
                <a:latin typeface="+mn-ea"/>
              </a:endParaRPr>
            </a:p>
          </p:txBody>
        </p:sp>
        <p:sp>
          <p:nvSpPr>
            <p:cNvPr id="69" name="Rectangle 3"/>
            <p:cNvSpPr/>
            <p:nvPr/>
          </p:nvSpPr>
          <p:spPr>
            <a:xfrm>
              <a:off x="3008419" y="4437112"/>
              <a:ext cx="697627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z="1000" b="1" dirty="0" smtClean="0">
                  <a:latin typeface="+mn-ea"/>
                </a:rPr>
                <a:t>재고관리</a:t>
              </a:r>
              <a:endParaRPr lang="ko-KR" altLang="en-US" sz="1000" b="1" dirty="0">
                <a:latin typeface="+mn-ea"/>
              </a:endParaRPr>
            </a:p>
          </p:txBody>
        </p:sp>
      </p:grpSp>
      <p:grpSp>
        <p:nvGrpSpPr>
          <p:cNvPr id="70" name="그룹 69"/>
          <p:cNvGrpSpPr/>
          <p:nvPr/>
        </p:nvGrpSpPr>
        <p:grpSpPr>
          <a:xfrm>
            <a:off x="4670814" y="1524993"/>
            <a:ext cx="4248472" cy="4936722"/>
            <a:chOff x="4499992" y="1444606"/>
            <a:chExt cx="4248472" cy="4936722"/>
          </a:xfrm>
        </p:grpSpPr>
        <p:grpSp>
          <p:nvGrpSpPr>
            <p:cNvPr id="71" name="그룹 14"/>
            <p:cNvGrpSpPr/>
            <p:nvPr/>
          </p:nvGrpSpPr>
          <p:grpSpPr>
            <a:xfrm>
              <a:off x="4572000" y="1801102"/>
              <a:ext cx="4176464" cy="4580226"/>
              <a:chOff x="4860032" y="1674684"/>
              <a:chExt cx="4176464" cy="4580226"/>
            </a:xfrm>
          </p:grpSpPr>
          <p:sp>
            <p:nvSpPr>
              <p:cNvPr id="73" name="직사각형 72"/>
              <p:cNvSpPr/>
              <p:nvPr/>
            </p:nvSpPr>
            <p:spPr bwMode="auto">
              <a:xfrm>
                <a:off x="6948264" y="4017755"/>
                <a:ext cx="2035129" cy="2237155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28575">
                <a:noFill/>
                <a:miter lim="800000"/>
                <a:headEnd/>
                <a:tailEnd/>
              </a:ln>
              <a:effectLst/>
            </p:spPr>
            <p:txBody>
              <a:bodyPr lIns="92046" tIns="46024" rIns="92046" bIns="46024" rtlCol="0" anchor="ctr"/>
              <a:lstStyle/>
              <a:p>
                <a:pPr algn="ctr" eaLnBrk="0" fontAlgn="auto" latinLnBrk="0" hangingPunct="0">
                  <a:lnSpc>
                    <a:spcPct val="7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kumimoji="0" lang="ko-KR" altLang="en-US" sz="1400" kern="0" dirty="0">
                  <a:solidFill>
                    <a:schemeClr val="bg1"/>
                  </a:solidFill>
                  <a:latin typeface="가을체" pitchFamily="18" charset="-127"/>
                  <a:ea typeface="가을체" pitchFamily="18" charset="-127"/>
                </a:endParaRPr>
              </a:p>
            </p:txBody>
          </p:sp>
          <p:sp>
            <p:nvSpPr>
              <p:cNvPr id="74" name="직사각형 73"/>
              <p:cNvSpPr/>
              <p:nvPr/>
            </p:nvSpPr>
            <p:spPr bwMode="auto">
              <a:xfrm>
                <a:off x="6948264" y="1680017"/>
                <a:ext cx="2035129" cy="2237155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28575">
                <a:noFill/>
                <a:miter lim="800000"/>
                <a:headEnd/>
                <a:tailEnd/>
              </a:ln>
              <a:effectLst/>
            </p:spPr>
            <p:txBody>
              <a:bodyPr lIns="92046" tIns="46024" rIns="92046" bIns="46024" rtlCol="0" anchor="ctr"/>
              <a:lstStyle/>
              <a:p>
                <a:pPr algn="ctr" eaLnBrk="0" fontAlgn="auto" latinLnBrk="0" hangingPunct="0">
                  <a:lnSpc>
                    <a:spcPct val="7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kumimoji="0" lang="ko-KR" altLang="en-US" sz="1400" kern="0" dirty="0">
                  <a:solidFill>
                    <a:schemeClr val="bg1"/>
                  </a:solidFill>
                  <a:latin typeface="가을체" pitchFamily="18" charset="-127"/>
                  <a:ea typeface="가을체" pitchFamily="18" charset="-127"/>
                </a:endParaRPr>
              </a:p>
            </p:txBody>
          </p:sp>
          <p:sp>
            <p:nvSpPr>
              <p:cNvPr id="75" name="직사각형 74"/>
              <p:cNvSpPr/>
              <p:nvPr/>
            </p:nvSpPr>
            <p:spPr bwMode="auto">
              <a:xfrm>
                <a:off x="4860032" y="4017755"/>
                <a:ext cx="2035129" cy="2237155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28575">
                <a:noFill/>
                <a:miter lim="800000"/>
                <a:headEnd/>
                <a:tailEnd/>
              </a:ln>
              <a:effectLst/>
            </p:spPr>
            <p:txBody>
              <a:bodyPr lIns="92046" tIns="46024" rIns="92046" bIns="46024" rtlCol="0" anchor="ctr"/>
              <a:lstStyle/>
              <a:p>
                <a:pPr algn="ctr" eaLnBrk="0" fontAlgn="auto" latinLnBrk="0" hangingPunct="0">
                  <a:lnSpc>
                    <a:spcPct val="7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kumimoji="0" lang="ko-KR" altLang="en-US" sz="1400" kern="0" dirty="0">
                  <a:solidFill>
                    <a:schemeClr val="bg1"/>
                  </a:solidFill>
                  <a:latin typeface="가을체" pitchFamily="18" charset="-127"/>
                  <a:ea typeface="가을체" pitchFamily="18" charset="-127"/>
                </a:endParaRPr>
              </a:p>
            </p:txBody>
          </p:sp>
          <p:sp>
            <p:nvSpPr>
              <p:cNvPr id="76" name="직사각형 75"/>
              <p:cNvSpPr/>
              <p:nvPr/>
            </p:nvSpPr>
            <p:spPr bwMode="auto">
              <a:xfrm>
                <a:off x="4861318" y="1674684"/>
                <a:ext cx="2035129" cy="2237155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28575">
                <a:noFill/>
                <a:miter lim="800000"/>
                <a:headEnd/>
                <a:tailEnd/>
              </a:ln>
              <a:effectLst/>
            </p:spPr>
            <p:txBody>
              <a:bodyPr lIns="92046" tIns="46024" rIns="92046" bIns="46024" rtlCol="0" anchor="ctr"/>
              <a:lstStyle/>
              <a:p>
                <a:pPr algn="ctr" eaLnBrk="0" fontAlgn="auto" latinLnBrk="0" hangingPunct="0">
                  <a:lnSpc>
                    <a:spcPct val="7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kumimoji="0" lang="ko-KR" altLang="en-US" sz="1400" kern="0" dirty="0">
                  <a:solidFill>
                    <a:schemeClr val="bg1"/>
                  </a:solidFill>
                  <a:latin typeface="가을체" pitchFamily="18" charset="-127"/>
                  <a:ea typeface="가을체" pitchFamily="18" charset="-127"/>
                </a:endParaRPr>
              </a:p>
            </p:txBody>
          </p:sp>
          <p:sp>
            <p:nvSpPr>
              <p:cNvPr id="77" name="Text Box 1151"/>
              <p:cNvSpPr txBox="1">
                <a:spLocks noChangeArrowheads="1"/>
              </p:cNvSpPr>
              <p:nvPr/>
            </p:nvSpPr>
            <p:spPr bwMode="auto">
              <a:xfrm>
                <a:off x="5065837" y="1744836"/>
                <a:ext cx="1641030" cy="2616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latinLnBrk="1"/>
                <a:r>
                  <a:rPr lang="ko-KR" altLang="en-US" sz="1100" b="1" dirty="0">
                    <a:solidFill>
                      <a:schemeClr val="bg1"/>
                    </a:solidFill>
                    <a:latin typeface="+mn-ea"/>
                  </a:rPr>
                  <a:t>재고 및 입출고 관리</a:t>
                </a:r>
              </a:p>
            </p:txBody>
          </p:sp>
          <p:sp>
            <p:nvSpPr>
              <p:cNvPr id="78" name="AutoShape 1152"/>
              <p:cNvSpPr>
                <a:spLocks noChangeArrowheads="1"/>
              </p:cNvSpPr>
              <p:nvPr/>
            </p:nvSpPr>
            <p:spPr bwMode="auto">
              <a:xfrm>
                <a:off x="4909993" y="2079563"/>
                <a:ext cx="1916873" cy="1696073"/>
              </a:xfrm>
              <a:prstGeom prst="roundRect">
                <a:avLst>
                  <a:gd name="adj" fmla="val 6431"/>
                </a:avLst>
              </a:prstGeom>
              <a:solidFill>
                <a:schemeClr val="bg1"/>
              </a:solidFill>
              <a:ln w="12700">
                <a:noFill/>
                <a:round/>
                <a:headEnd/>
                <a:tailEnd/>
              </a:ln>
            </p:spPr>
            <p:txBody>
              <a:bodyPr wrap="none"/>
              <a:lstStyle/>
              <a:p>
                <a:pPr latinLnBrk="1"/>
                <a:endParaRPr lang="ko-KR" altLang="ko-KR" sz="11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79" name="Text Box 1153"/>
              <p:cNvSpPr txBox="1">
                <a:spLocks noChangeArrowheads="1"/>
              </p:cNvSpPr>
              <p:nvPr/>
            </p:nvSpPr>
            <p:spPr bwMode="auto">
              <a:xfrm>
                <a:off x="4920902" y="2110616"/>
                <a:ext cx="1896614" cy="600164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</p:spPr>
            <p:txBody>
              <a:bodyPr lIns="54000" rIns="54000">
                <a:spAutoFit/>
              </a:bodyPr>
              <a:lstStyle/>
              <a:p>
                <a:pPr marL="95250" indent="-95250" latinLnBrk="1">
                  <a:buFont typeface="Wingdings" pitchFamily="2" charset="2"/>
                  <a:buChar char="§"/>
                </a:pPr>
                <a:r>
                  <a:rPr lang="ko-KR" altLang="en-US" sz="11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</a:rPr>
                  <a:t>입출고 실시간 검수</a:t>
                </a:r>
              </a:p>
              <a:p>
                <a:pPr marL="95250" indent="-95250" latinLnBrk="1">
                  <a:buFont typeface="Wingdings" pitchFamily="2" charset="2"/>
                  <a:buChar char="§"/>
                </a:pPr>
                <a:r>
                  <a:rPr lang="ko-KR" altLang="en-US" sz="11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</a:rPr>
                  <a:t>정시 출고 </a:t>
                </a:r>
                <a:r>
                  <a:rPr lang="en-US" altLang="ko-KR" sz="11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</a:rPr>
                  <a:t>KPI </a:t>
                </a:r>
                <a:r>
                  <a:rPr lang="ko-KR" altLang="en-US" sz="11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</a:rPr>
                  <a:t>분석</a:t>
                </a:r>
                <a:endParaRPr lang="ko-KR" alt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endParaRPr>
              </a:p>
              <a:p>
                <a:pPr marL="95250" indent="-95250" latinLnBrk="1">
                  <a:buFont typeface="Wingdings" pitchFamily="2" charset="2"/>
                  <a:buChar char="§"/>
                </a:pPr>
                <a:r>
                  <a:rPr lang="ko-KR" altLang="en-US" sz="1100" dirty="0" err="1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</a:rPr>
                  <a:t>미출고</a:t>
                </a:r>
                <a:r>
                  <a:rPr lang="ko-KR" altLang="en-US" sz="11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</a:rPr>
                  <a:t> </a:t>
                </a:r>
                <a:r>
                  <a:rPr lang="ko-KR" altLang="en-US" sz="11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</a:rPr>
                  <a:t>사유 관리</a:t>
                </a:r>
              </a:p>
            </p:txBody>
          </p:sp>
          <p:sp>
            <p:nvSpPr>
              <p:cNvPr id="80" name="Text Box 1158"/>
              <p:cNvSpPr txBox="1">
                <a:spLocks noChangeArrowheads="1"/>
              </p:cNvSpPr>
              <p:nvPr/>
            </p:nvSpPr>
            <p:spPr bwMode="auto">
              <a:xfrm>
                <a:off x="7211799" y="1751599"/>
                <a:ext cx="1463369" cy="2616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latinLnBrk="1"/>
                <a:r>
                  <a:rPr lang="en-US" altLang="ko-KR" sz="1100" b="1" dirty="0">
                    <a:solidFill>
                      <a:schemeClr val="bg1"/>
                    </a:solidFill>
                    <a:latin typeface="+mn-ea"/>
                  </a:rPr>
                  <a:t>C/S </a:t>
                </a:r>
                <a:r>
                  <a:rPr lang="ko-KR" altLang="en-US" sz="1100" b="1" dirty="0">
                    <a:solidFill>
                      <a:schemeClr val="bg1"/>
                    </a:solidFill>
                    <a:latin typeface="+mn-ea"/>
                  </a:rPr>
                  <a:t>관리</a:t>
                </a:r>
              </a:p>
            </p:txBody>
          </p:sp>
          <p:sp>
            <p:nvSpPr>
              <p:cNvPr id="81" name="AutoShape 1159"/>
              <p:cNvSpPr>
                <a:spLocks noChangeArrowheads="1"/>
              </p:cNvSpPr>
              <p:nvPr/>
            </p:nvSpPr>
            <p:spPr bwMode="auto">
              <a:xfrm>
                <a:off x="7010747" y="2108564"/>
                <a:ext cx="1918432" cy="1696073"/>
              </a:xfrm>
              <a:prstGeom prst="roundRect">
                <a:avLst>
                  <a:gd name="adj" fmla="val 6431"/>
                </a:avLst>
              </a:prstGeom>
              <a:solidFill>
                <a:schemeClr val="bg1"/>
              </a:solidFill>
              <a:ln w="12700">
                <a:noFill/>
                <a:round/>
                <a:headEnd/>
                <a:tailEnd/>
              </a:ln>
            </p:spPr>
            <p:txBody>
              <a:bodyPr wrap="none"/>
              <a:lstStyle/>
              <a:p>
                <a:pPr latinLnBrk="1"/>
                <a:endParaRPr lang="ko-KR" altLang="ko-KR" sz="11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82" name="Text Box 1160"/>
              <p:cNvSpPr txBox="1">
                <a:spLocks noChangeArrowheads="1"/>
              </p:cNvSpPr>
              <p:nvPr/>
            </p:nvSpPr>
            <p:spPr bwMode="auto">
              <a:xfrm>
                <a:off x="7092280" y="2112065"/>
                <a:ext cx="1896614" cy="938719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</p:spPr>
            <p:txBody>
              <a:bodyPr lIns="54000" rIns="54000">
                <a:spAutoFit/>
              </a:bodyPr>
              <a:lstStyle/>
              <a:p>
                <a:pPr marL="95250" indent="-95250" latinLnBrk="1">
                  <a:buFont typeface="Wingdings" pitchFamily="2" charset="2"/>
                  <a:buChar char="§"/>
                </a:pPr>
                <a:r>
                  <a:rPr lang="ko-KR" altLang="en-US" sz="11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</a:rPr>
                  <a:t>화물 추적 관리</a:t>
                </a:r>
              </a:p>
              <a:p>
                <a:pPr marL="95250" indent="-95250" latinLnBrk="1">
                  <a:buFont typeface="Wingdings" pitchFamily="2" charset="2"/>
                  <a:buChar char="§"/>
                </a:pPr>
                <a:r>
                  <a:rPr lang="ko-KR" altLang="en-US" sz="11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</a:rPr>
                  <a:t>분실 </a:t>
                </a:r>
                <a:r>
                  <a:rPr lang="ko-KR" altLang="en-US" sz="11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</a:rPr>
                  <a:t>파손등</a:t>
                </a:r>
                <a:r>
                  <a:rPr lang="ko-KR" altLang="en-US" sz="11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</a:rPr>
                  <a:t> 사고건 처리</a:t>
                </a:r>
              </a:p>
              <a:p>
                <a:pPr marL="95250" indent="-95250" latinLnBrk="1">
                  <a:buFont typeface="Wingdings" pitchFamily="2" charset="2"/>
                  <a:buChar char="§"/>
                </a:pPr>
                <a:endParaRPr lang="ko-KR" alt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endParaRPr>
              </a:p>
              <a:p>
                <a:pPr marL="95250" indent="-95250" latinLnBrk="1">
                  <a:buFont typeface="Wingdings" pitchFamily="2" charset="2"/>
                  <a:buChar char="§"/>
                </a:pPr>
                <a:endParaRPr lang="ko-KR" alt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endParaRPr>
              </a:p>
              <a:p>
                <a:pPr marL="95250" indent="-95250" latinLnBrk="1">
                  <a:buFont typeface="Wingdings" pitchFamily="2" charset="2"/>
                  <a:buChar char="§"/>
                </a:pPr>
                <a:endParaRPr lang="ko-KR" alt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83" name="Text Box 1151"/>
              <p:cNvSpPr txBox="1">
                <a:spLocks noChangeArrowheads="1"/>
              </p:cNvSpPr>
              <p:nvPr/>
            </p:nvSpPr>
            <p:spPr bwMode="auto">
              <a:xfrm>
                <a:off x="4908435" y="4070690"/>
                <a:ext cx="1969860" cy="2616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latinLnBrk="1"/>
                <a:r>
                  <a:rPr lang="ko-KR" altLang="en-US" sz="1100" b="1" dirty="0">
                    <a:solidFill>
                      <a:schemeClr val="bg1"/>
                    </a:solidFill>
                    <a:latin typeface="+mn-ea"/>
                  </a:rPr>
                  <a:t>전용시스템 연동</a:t>
                </a:r>
              </a:p>
            </p:txBody>
          </p:sp>
          <p:sp>
            <p:nvSpPr>
              <p:cNvPr id="84" name="AutoShape 1152"/>
              <p:cNvSpPr>
                <a:spLocks noChangeArrowheads="1"/>
              </p:cNvSpPr>
              <p:nvPr/>
            </p:nvSpPr>
            <p:spPr bwMode="auto">
              <a:xfrm>
                <a:off x="4911551" y="4400739"/>
                <a:ext cx="1915315" cy="1705248"/>
              </a:xfrm>
              <a:prstGeom prst="roundRect">
                <a:avLst>
                  <a:gd name="adj" fmla="val 6431"/>
                </a:avLst>
              </a:prstGeom>
              <a:solidFill>
                <a:schemeClr val="bg1"/>
              </a:solidFill>
              <a:ln w="12700">
                <a:noFill/>
                <a:round/>
                <a:headEnd/>
                <a:tailEnd/>
              </a:ln>
            </p:spPr>
            <p:txBody>
              <a:bodyPr wrap="none"/>
              <a:lstStyle/>
              <a:p>
                <a:pPr latinLnBrk="1"/>
                <a:endParaRPr lang="ko-KR" altLang="ko-KR" sz="11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85" name="Text Box 1153"/>
              <p:cNvSpPr txBox="1">
                <a:spLocks noChangeArrowheads="1"/>
              </p:cNvSpPr>
              <p:nvPr/>
            </p:nvSpPr>
            <p:spPr bwMode="auto">
              <a:xfrm>
                <a:off x="4933544" y="4508114"/>
                <a:ext cx="1896614" cy="430887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</p:spPr>
            <p:txBody>
              <a:bodyPr lIns="54000" rIns="54000">
                <a:spAutoFit/>
              </a:bodyPr>
              <a:lstStyle/>
              <a:p>
                <a:pPr marL="95250" indent="-95250" latinLnBrk="1">
                  <a:buFont typeface="Wingdings" pitchFamily="2" charset="2"/>
                  <a:buChar char="§"/>
                </a:pPr>
                <a:r>
                  <a:rPr lang="ko-KR" altLang="en-US" sz="11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</a:rPr>
                  <a:t>입출고</a:t>
                </a:r>
                <a:r>
                  <a:rPr lang="en-US" altLang="ko-KR" sz="11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</a:rPr>
                  <a:t> </a:t>
                </a:r>
                <a:r>
                  <a:rPr lang="ko-KR" altLang="en-US" sz="11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</a:rPr>
                  <a:t>업무 간소화</a:t>
                </a:r>
              </a:p>
              <a:p>
                <a:pPr marL="95250" indent="-95250" latinLnBrk="1">
                  <a:buFont typeface="Wingdings" pitchFamily="2" charset="2"/>
                  <a:buChar char="§"/>
                </a:pPr>
                <a:r>
                  <a:rPr lang="ko-KR" altLang="en-US" sz="11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</a:rPr>
                  <a:t>체계적인 전산 관리 실시</a:t>
                </a:r>
              </a:p>
            </p:txBody>
          </p:sp>
          <p:sp>
            <p:nvSpPr>
              <p:cNvPr id="86" name="Text Box 1158"/>
              <p:cNvSpPr txBox="1">
                <a:spLocks noChangeArrowheads="1"/>
              </p:cNvSpPr>
              <p:nvPr/>
            </p:nvSpPr>
            <p:spPr bwMode="auto">
              <a:xfrm>
                <a:off x="6976476" y="4056208"/>
                <a:ext cx="1991678" cy="2616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latinLnBrk="1"/>
                <a:r>
                  <a:rPr lang="ko-KR" altLang="en-US" sz="1100" b="1" dirty="0">
                    <a:solidFill>
                      <a:schemeClr val="bg1"/>
                    </a:solidFill>
                    <a:latin typeface="+mn-ea"/>
                  </a:rPr>
                  <a:t>사고방지 계획</a:t>
                </a:r>
              </a:p>
            </p:txBody>
          </p:sp>
          <p:sp>
            <p:nvSpPr>
              <p:cNvPr id="87" name="AutoShape 1159"/>
              <p:cNvSpPr>
                <a:spLocks noChangeArrowheads="1"/>
              </p:cNvSpPr>
              <p:nvPr/>
            </p:nvSpPr>
            <p:spPr bwMode="auto">
              <a:xfrm>
                <a:off x="7008866" y="4376842"/>
                <a:ext cx="1916873" cy="1729146"/>
              </a:xfrm>
              <a:prstGeom prst="roundRect">
                <a:avLst>
                  <a:gd name="adj" fmla="val 6431"/>
                </a:avLst>
              </a:prstGeom>
              <a:solidFill>
                <a:schemeClr val="bg1"/>
              </a:solidFill>
              <a:ln w="12700">
                <a:noFill/>
                <a:round/>
                <a:headEnd/>
                <a:tailEnd/>
              </a:ln>
            </p:spPr>
            <p:txBody>
              <a:bodyPr wrap="none"/>
              <a:lstStyle/>
              <a:p>
                <a:pPr latinLnBrk="1"/>
                <a:endParaRPr lang="ko-KR" altLang="ko-KR" sz="11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88" name="Text Box 1160"/>
              <p:cNvSpPr txBox="1">
                <a:spLocks noChangeArrowheads="1"/>
              </p:cNvSpPr>
              <p:nvPr/>
            </p:nvSpPr>
            <p:spPr bwMode="auto">
              <a:xfrm>
                <a:off x="7019883" y="4522972"/>
                <a:ext cx="2016613" cy="430887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</p:spPr>
            <p:txBody>
              <a:bodyPr wrap="square" lIns="54000" rIns="54000">
                <a:spAutoFit/>
              </a:bodyPr>
              <a:lstStyle/>
              <a:p>
                <a:pPr marL="95250" indent="-95250" latinLnBrk="1">
                  <a:buFont typeface="Wingdings" pitchFamily="2" charset="2"/>
                  <a:buChar char="§"/>
                </a:pPr>
                <a:r>
                  <a:rPr lang="ko-KR" altLang="en-US" sz="11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</a:rPr>
                  <a:t>사고사례분석통한 재발방지</a:t>
                </a:r>
                <a:endParaRPr lang="ko-KR" alt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endParaRPr>
              </a:p>
              <a:p>
                <a:pPr marL="95250" indent="-95250" latinLnBrk="1">
                  <a:buFont typeface="Wingdings" pitchFamily="2" charset="2"/>
                  <a:buChar char="§"/>
                </a:pPr>
                <a:r>
                  <a:rPr lang="ko-KR" altLang="en-US" sz="11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</a:rPr>
                  <a:t>현장 프로세스 개선</a:t>
                </a:r>
              </a:p>
            </p:txBody>
          </p:sp>
          <p:pic>
            <p:nvPicPr>
              <p:cNvPr id="89" name="Picture 40" descr="2006122613402082332_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308304" y="2710780"/>
                <a:ext cx="1330473" cy="9779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0" name="Picture 26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376500" y="2771917"/>
                <a:ext cx="1033729" cy="853701"/>
              </a:xfrm>
              <a:prstGeom prst="rect">
                <a:avLst/>
              </a:prstGeom>
              <a:noFill/>
              <a:ln w="9525" algn="ctr">
                <a:noFill/>
                <a:prstDash val="sysDot"/>
                <a:miter lim="800000"/>
                <a:headEnd/>
                <a:tailEnd type="none" w="lg" len="lg"/>
              </a:ln>
            </p:spPr>
          </p:pic>
          <p:sp>
            <p:nvSpPr>
              <p:cNvPr id="91" name="Rectangle 80" descr="s9_img02"/>
              <p:cNvSpPr>
                <a:spLocks noChangeArrowheads="1"/>
              </p:cNvSpPr>
              <p:nvPr/>
            </p:nvSpPr>
            <p:spPr bwMode="auto">
              <a:xfrm>
                <a:off x="7484382" y="5025867"/>
                <a:ext cx="1112409" cy="898447"/>
              </a:xfrm>
              <a:prstGeom prst="rect">
                <a:avLst/>
              </a:prstGeom>
              <a:blipFill dpi="0" rotWithShape="0">
                <a:blip r:embed="rId5" cstate="print"/>
                <a:srcRect/>
                <a:stretch>
                  <a:fillRect/>
                </a:stretch>
              </a:blipFill>
              <a:ln w="9525">
                <a:solidFill>
                  <a:srgbClr val="DDDDDD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latinLnBrk="1"/>
                <a:endParaRPr lang="ko-KR" altLang="en-US" sz="11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endParaRPr>
              </a:p>
            </p:txBody>
          </p:sp>
          <p:grpSp>
            <p:nvGrpSpPr>
              <p:cNvPr id="92" name="Group 42"/>
              <p:cNvGrpSpPr>
                <a:grpSpLocks/>
              </p:cNvGrpSpPr>
              <p:nvPr/>
            </p:nvGrpSpPr>
            <p:grpSpPr bwMode="auto">
              <a:xfrm>
                <a:off x="5292080" y="4979692"/>
                <a:ext cx="1192278" cy="910271"/>
                <a:chOff x="3985" y="2385"/>
                <a:chExt cx="1586" cy="1315"/>
              </a:xfrm>
            </p:grpSpPr>
            <p:grpSp>
              <p:nvGrpSpPr>
                <p:cNvPr id="93" name="Group 43"/>
                <p:cNvGrpSpPr>
                  <a:grpSpLocks/>
                </p:cNvGrpSpPr>
                <p:nvPr/>
              </p:nvGrpSpPr>
              <p:grpSpPr bwMode="auto">
                <a:xfrm>
                  <a:off x="3985" y="2385"/>
                  <a:ext cx="1586" cy="945"/>
                  <a:chOff x="3985" y="2385"/>
                  <a:chExt cx="1586" cy="945"/>
                </a:xfrm>
              </p:grpSpPr>
              <p:pic>
                <p:nvPicPr>
                  <p:cNvPr id="95" name="Picture 49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/>
                  <a:srcRect/>
                  <a:stretch>
                    <a:fillRect/>
                  </a:stretch>
                </p:blipFill>
                <p:spPr bwMode="auto">
                  <a:xfrm>
                    <a:off x="3985" y="2385"/>
                    <a:ext cx="1115" cy="654"/>
                  </a:xfrm>
                  <a:prstGeom prst="rect">
                    <a:avLst/>
                  </a:prstGeom>
                  <a:noFill/>
                  <a:ln w="1">
                    <a:noFill/>
                    <a:miter lim="800000"/>
                    <a:headEnd/>
                    <a:tailEnd/>
                  </a:ln>
                  <a:effectLst>
                    <a:outerShdw blurRad="190500" dist="228600" dir="2700000" algn="ctr">
                      <a:srgbClr val="000000">
                        <a:alpha val="30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glow" dir="t">
                      <a:rot lat="0" lon="0" rev="4800000"/>
                    </a:lightRig>
                  </a:scene3d>
                  <a:sp3d prstMaterial="matte">
                    <a:bevelT w="127000" h="63500"/>
                  </a:sp3d>
                </p:spPr>
              </p:pic>
              <p:pic>
                <p:nvPicPr>
                  <p:cNvPr id="96" name="Picture 53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/>
                  <a:srcRect/>
                  <a:stretch>
                    <a:fillRect/>
                  </a:stretch>
                </p:blipFill>
                <p:spPr bwMode="auto">
                  <a:xfrm>
                    <a:off x="4785" y="2790"/>
                    <a:ext cx="786" cy="54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>
                    <a:outerShdw blurRad="190500" dist="228600" dir="2700000" algn="ctr">
                      <a:srgbClr val="000000">
                        <a:alpha val="30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glow" dir="t">
                      <a:rot lat="0" lon="0" rev="4800000"/>
                    </a:lightRig>
                  </a:scene3d>
                  <a:sp3d prstMaterial="matte">
                    <a:bevelT w="127000" h="63500"/>
                  </a:sp3d>
                </p:spPr>
              </p:pic>
            </p:grpSp>
            <p:pic>
              <p:nvPicPr>
                <p:cNvPr id="94" name="Picture 26"/>
                <p:cNvPicPr>
                  <a:picLocks noChangeAspect="1" noChangeArrowheads="1"/>
                </p:cNvPicPr>
                <p:nvPr/>
              </p:nvPicPr>
              <p:blipFill>
                <a:blip r:embed="rId8" cstate="print"/>
                <a:srcRect/>
                <a:stretch>
                  <a:fillRect/>
                </a:stretch>
              </p:blipFill>
              <p:spPr bwMode="auto">
                <a:xfrm>
                  <a:off x="4200" y="3112"/>
                  <a:ext cx="810" cy="588"/>
                </a:xfrm>
                <a:prstGeom prst="rect">
                  <a:avLst/>
                </a:prstGeom>
                <a:noFill/>
                <a:ln w="9525" algn="ctr">
                  <a:noFill/>
                  <a:prstDash val="sysDot"/>
                  <a:miter lim="800000"/>
                  <a:headEnd/>
                  <a:tailEnd type="none" w="lg" len="lg"/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  <a:sp3d prstMaterial="matte">
                  <a:bevelT w="127000" h="63500"/>
                </a:sp3d>
              </p:spPr>
            </p:pic>
          </p:grpSp>
        </p:grpSp>
        <p:sp>
          <p:nvSpPr>
            <p:cNvPr id="72" name="TextBox 12"/>
            <p:cNvSpPr txBox="1">
              <a:spLocks noChangeArrowheads="1"/>
            </p:cNvSpPr>
            <p:nvPr/>
          </p:nvSpPr>
          <p:spPr bwMode="auto">
            <a:xfrm>
              <a:off x="4499992" y="1444606"/>
              <a:ext cx="1926981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ko-KR" altLang="en-US" sz="1100" b="1" dirty="0">
                <a:latin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66119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1B1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5000" spc="-150" dirty="0">
              <a:latin typeface="Noto Sans CJK KR Light" panose="020B0300000000000000" pitchFamily="34" charset="-127"/>
              <a:ea typeface="Noto Sans CJK KR Light" panose="020B0300000000000000" pitchFamily="34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360000" y="360000"/>
            <a:ext cx="8424000" cy="6138000"/>
          </a:xfrm>
          <a:prstGeom prst="rect">
            <a:avLst/>
          </a:prstGeom>
          <a:solidFill>
            <a:srgbClr val="383C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5000" spc="-150" dirty="0">
              <a:latin typeface="Noto Sans CJK KR Light" panose="020B0300000000000000" pitchFamily="34" charset="-127"/>
              <a:ea typeface="Noto Sans CJK KR Light" panose="020B0300000000000000" pitchFamily="34" charset="-127"/>
            </a:endParaRPr>
          </a:p>
        </p:txBody>
      </p:sp>
      <p:cxnSp>
        <p:nvCxnSpPr>
          <p:cNvPr id="13" name="직선 연결선 12"/>
          <p:cNvCxnSpPr/>
          <p:nvPr/>
        </p:nvCxnSpPr>
        <p:spPr>
          <a:xfrm>
            <a:off x="1778270" y="2836163"/>
            <a:ext cx="0" cy="97383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직사각형 14"/>
          <p:cNvSpPr/>
          <p:nvPr/>
        </p:nvSpPr>
        <p:spPr>
          <a:xfrm>
            <a:off x="2156199" y="2665796"/>
            <a:ext cx="4063731" cy="464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 smtClean="0">
                <a:solidFill>
                  <a:srgbClr val="01B1AF"/>
                </a:solidFill>
                <a:latin typeface="Noto Sans CJK KR Black" panose="020B0A00000000000000" pitchFamily="34" charset="-127"/>
                <a:ea typeface="Noto Sans CJK KR Black" panose="020B0A00000000000000" pitchFamily="34" charset="-127"/>
              </a:rPr>
              <a:t>ENDING</a:t>
            </a:r>
            <a:endParaRPr lang="ko-KR" altLang="en-US" dirty="0">
              <a:solidFill>
                <a:srgbClr val="01B1AF"/>
              </a:solidFill>
              <a:latin typeface="Noto Sans CJK KR Black" panose="020B0A00000000000000" pitchFamily="34" charset="-127"/>
              <a:ea typeface="Noto Sans CJK KR Black" panose="020B0A00000000000000" pitchFamily="34" charset="-127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2108071" y="3174696"/>
            <a:ext cx="758858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4400" spc="-300" dirty="0" smtClean="0">
                <a:solidFill>
                  <a:schemeClr val="bg1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</a:rPr>
              <a:t>실제 사례</a:t>
            </a:r>
            <a:endParaRPr lang="en-US" altLang="ko-KR" sz="4400" spc="-300" dirty="0" smtClean="0">
              <a:solidFill>
                <a:schemeClr val="bg1"/>
              </a:solidFill>
              <a:latin typeface="Noto Sans CJK KR Medium" panose="020B0600000000000000" pitchFamily="34" charset="-127"/>
              <a:ea typeface="Noto Sans CJK KR Medium" panose="020B0600000000000000" pitchFamily="34" charset="-127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795779" y="2061478"/>
            <a:ext cx="652744" cy="22082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altLang="ko-KR" sz="10000" dirty="0">
                <a:solidFill>
                  <a:prstClr val="white"/>
                </a:solidFill>
                <a:latin typeface="Noto Sans Korean Thin" panose="020B0200000000000000" pitchFamily="34" charset="-127"/>
                <a:ea typeface="Noto Sans Korean Thin" panose="020B0200000000000000" pitchFamily="34" charset="-127"/>
              </a:rPr>
              <a:t>5</a:t>
            </a:r>
            <a:endParaRPr lang="ko-KR" altLang="en-US" sz="10000" dirty="0">
              <a:solidFill>
                <a:prstClr val="white"/>
              </a:solidFill>
              <a:latin typeface="Noto Sans Korean Thin" panose="020B0200000000000000" pitchFamily="34" charset="-127"/>
              <a:ea typeface="Noto Sans Korean Thin" panose="020B0200000000000000" pitchFamily="34" charset="-127"/>
            </a:endParaRPr>
          </a:p>
        </p:txBody>
      </p:sp>
      <p:sp>
        <p:nvSpPr>
          <p:cNvPr id="10" name="슬라이드 번호 개체 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B883C-422F-489C-96E3-C6811C178ED9}" type="slidenum">
              <a:rPr lang="ko-KR" altLang="en-US" smtClean="0"/>
              <a:pPr/>
              <a:t>27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1982023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340099" y="285816"/>
            <a:ext cx="1793905" cy="34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01B1AF"/>
                </a:solidFill>
                <a:effectLst/>
                <a:uLnTx/>
                <a:uFillTx/>
                <a:latin typeface="Noto Sans CJK KR Bold" panose="020B0800000000000000" pitchFamily="34" charset="-127"/>
                <a:ea typeface="Noto Sans CJK KR Bold" panose="020B0800000000000000" pitchFamily="34" charset="-127"/>
              </a:rPr>
              <a:t>CASE</a:t>
            </a:r>
            <a:endParaRPr kumimoji="0" lang="ko-KR" altLang="en-US" sz="1100" b="0" i="0" u="none" strike="noStrike" kern="0" cap="none" spc="0" normalizeH="0" baseline="0" noProof="0" dirty="0">
              <a:ln>
                <a:noFill/>
              </a:ln>
              <a:solidFill>
                <a:srgbClr val="01B1AF"/>
              </a:solidFill>
              <a:effectLst/>
              <a:uLnTx/>
              <a:uFillTx/>
              <a:latin typeface="Noto Sans CJK KR Bold" panose="020B0800000000000000" pitchFamily="34" charset="-127"/>
              <a:ea typeface="Noto Sans CJK KR Bold" panose="020B0800000000000000" pitchFamily="34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314699" y="557511"/>
            <a:ext cx="68802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kern="0" spc="-150" dirty="0" smtClean="0">
                <a:solidFill>
                  <a:srgbClr val="383836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</a:rPr>
              <a:t>실제 사례</a:t>
            </a:r>
            <a:r>
              <a:rPr kumimoji="0" lang="ko-KR" altLang="en-US" sz="1800" b="0" i="0" u="none" strike="noStrike" kern="0" cap="none" spc="-150" normalizeH="0" baseline="0" noProof="0" dirty="0" smtClean="0">
                <a:ln>
                  <a:noFill/>
                </a:ln>
                <a:solidFill>
                  <a:srgbClr val="383836"/>
                </a:solidFill>
                <a:effectLst/>
                <a:uLnTx/>
                <a:uFillTx/>
                <a:latin typeface="Noto Sans CJK KR Medium" panose="020B0600000000000000" pitchFamily="34" charset="-127"/>
                <a:ea typeface="Noto Sans CJK KR Medium" panose="020B0600000000000000" pitchFamily="34" charset="-127"/>
              </a:rPr>
              <a:t> </a:t>
            </a:r>
            <a:endParaRPr kumimoji="0" lang="en-US" altLang="ko-KR" sz="1800" b="0" i="0" u="none" strike="noStrike" kern="0" cap="none" spc="-150" normalizeH="0" baseline="0" noProof="0" dirty="0">
              <a:ln>
                <a:noFill/>
              </a:ln>
              <a:solidFill>
                <a:srgbClr val="383836"/>
              </a:solidFill>
              <a:effectLst/>
              <a:uLnTx/>
              <a:uFillTx/>
              <a:latin typeface="Noto Sans CJK KR Medium" panose="020B0600000000000000" pitchFamily="34" charset="-127"/>
              <a:ea typeface="Noto Sans CJK KR Medium" panose="020B0600000000000000" pitchFamily="34" charset="-127"/>
            </a:endParaRPr>
          </a:p>
        </p:txBody>
      </p:sp>
      <p:sp>
        <p:nvSpPr>
          <p:cNvPr id="30" name="슬라이드 번호 개체 틀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FB883C-422F-489C-96E3-C6811C178ED9}" type="slidenum">
              <a: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7" name="직사각형 26"/>
          <p:cNvSpPr/>
          <p:nvPr/>
        </p:nvSpPr>
        <p:spPr>
          <a:xfrm>
            <a:off x="5425190" y="577925"/>
            <a:ext cx="150554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0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</a:rPr>
              <a:t>출처</a:t>
            </a:r>
            <a:r>
              <a:rPr kumimoji="0" lang="en-US" altLang="ko-KR" sz="10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</a:rPr>
              <a:t>: </a:t>
            </a:r>
            <a:r>
              <a:rPr kumimoji="0" lang="en-US" altLang="ko-KR" sz="1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</a:rPr>
              <a:t>amazon</a:t>
            </a:r>
            <a:r>
              <a:rPr kumimoji="0" lang="en-US" altLang="ko-KR" sz="1000" b="0" i="0" u="none" strike="noStrike" kern="0" cap="none" spc="0" normalizeH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ko-KR" altLang="en-US" sz="1000" b="0" i="0" u="none" strike="noStrike" kern="0" cap="none" spc="0" normalizeH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</a:rPr>
              <a:t>판매 현황</a:t>
            </a:r>
            <a:endParaRPr kumimoji="0" lang="ko-KR" altLang="en-US" sz="10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</a:endParaRPr>
          </a:p>
        </p:txBody>
      </p:sp>
      <p:grpSp>
        <p:nvGrpSpPr>
          <p:cNvPr id="13" name="그룹 12"/>
          <p:cNvGrpSpPr/>
          <p:nvPr/>
        </p:nvGrpSpPr>
        <p:grpSpPr>
          <a:xfrm>
            <a:off x="7456170" y="2492542"/>
            <a:ext cx="1412594" cy="1254890"/>
            <a:chOff x="1824897" y="3405083"/>
            <a:chExt cx="1412594" cy="1254890"/>
          </a:xfrm>
        </p:grpSpPr>
        <p:grpSp>
          <p:nvGrpSpPr>
            <p:cNvPr id="14" name="그룹 13"/>
            <p:cNvGrpSpPr/>
            <p:nvPr/>
          </p:nvGrpSpPr>
          <p:grpSpPr>
            <a:xfrm>
              <a:off x="1824897" y="3405083"/>
              <a:ext cx="1412594" cy="1254890"/>
              <a:chOff x="1785947" y="3553140"/>
              <a:chExt cx="1412594" cy="1254890"/>
            </a:xfrm>
          </p:grpSpPr>
          <p:sp>
            <p:nvSpPr>
              <p:cNvPr id="2" name="폭발 2 1"/>
              <p:cNvSpPr/>
              <p:nvPr/>
            </p:nvSpPr>
            <p:spPr>
              <a:xfrm rot="12709597">
                <a:off x="1785947" y="3553140"/>
                <a:ext cx="1344132" cy="1254890"/>
              </a:xfrm>
              <a:prstGeom prst="irregularSeal2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2022092" y="3956870"/>
                <a:ext cx="1176449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1200" dirty="0" smtClean="0">
                    <a:solidFill>
                      <a:srgbClr val="FF0000"/>
                    </a:solidFill>
                  </a:rPr>
                  <a:t>최대</a:t>
                </a:r>
                <a:r>
                  <a:rPr lang="en-US" altLang="ko-KR" sz="1500" dirty="0" smtClean="0">
                    <a:solidFill>
                      <a:srgbClr val="FF0000"/>
                    </a:solidFill>
                  </a:rPr>
                  <a:t>400% </a:t>
                </a:r>
              </a:p>
              <a:p>
                <a:r>
                  <a:rPr lang="ko-KR" altLang="en-US" sz="1500" dirty="0" smtClean="0">
                    <a:solidFill>
                      <a:srgbClr val="FF0000"/>
                    </a:solidFill>
                  </a:rPr>
                  <a:t>매출증가</a:t>
                </a:r>
                <a:r>
                  <a:rPr lang="en-US" altLang="ko-KR" sz="1500" dirty="0" smtClean="0">
                    <a:solidFill>
                      <a:srgbClr val="FF0000"/>
                    </a:solidFill>
                  </a:rPr>
                  <a:t>!</a:t>
                </a:r>
                <a:endParaRPr lang="ko-KR" altLang="en-US" sz="150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15" name="위쪽 화살표 14"/>
            <p:cNvSpPr/>
            <p:nvPr/>
          </p:nvSpPr>
          <p:spPr>
            <a:xfrm>
              <a:off x="2621995" y="3447499"/>
              <a:ext cx="320393" cy="415871"/>
            </a:xfrm>
            <a:prstGeom prst="up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6920866" y="464658"/>
            <a:ext cx="17953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 smtClean="0">
                <a:solidFill>
                  <a:srgbClr val="5E697B"/>
                </a:solidFill>
              </a:rPr>
              <a:t>&lt;</a:t>
            </a:r>
            <a:r>
              <a:rPr lang="ko-KR" altLang="en-US" sz="1400" dirty="0" smtClean="0">
                <a:solidFill>
                  <a:srgbClr val="5E697B"/>
                </a:solidFill>
              </a:rPr>
              <a:t>판매지원 사례</a:t>
            </a:r>
            <a:r>
              <a:rPr lang="en-US" altLang="ko-KR" sz="1400" dirty="0" smtClean="0">
                <a:solidFill>
                  <a:srgbClr val="5E697B"/>
                </a:solidFill>
              </a:rPr>
              <a:t>&gt;</a:t>
            </a:r>
            <a:endParaRPr lang="ko-KR" altLang="en-US" sz="1400" dirty="0">
              <a:solidFill>
                <a:srgbClr val="5E697B"/>
              </a:solidFill>
            </a:endParaRPr>
          </a:p>
        </p:txBody>
      </p:sp>
      <p:grpSp>
        <p:nvGrpSpPr>
          <p:cNvPr id="17" name="그룹 16"/>
          <p:cNvGrpSpPr/>
          <p:nvPr/>
        </p:nvGrpSpPr>
        <p:grpSpPr>
          <a:xfrm>
            <a:off x="460064" y="998025"/>
            <a:ext cx="8256251" cy="5541554"/>
            <a:chOff x="435996" y="1152831"/>
            <a:chExt cx="8256251" cy="5541554"/>
          </a:xfrm>
        </p:grpSpPr>
        <p:sp>
          <p:nvSpPr>
            <p:cNvPr id="33" name="직사각형 32"/>
            <p:cNvSpPr/>
            <p:nvPr/>
          </p:nvSpPr>
          <p:spPr>
            <a:xfrm>
              <a:off x="435996" y="5124725"/>
              <a:ext cx="2647975" cy="15696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ko-KR" altLang="en-US" sz="1200" b="1" kern="0" spc="-150" dirty="0" smtClean="0">
                  <a:solidFill>
                    <a:srgbClr val="383836"/>
                  </a:solidFill>
                  <a:latin typeface="Noto Sans CJK KR Medium" panose="020B0600000000000000" pitchFamily="34" charset="-127"/>
                  <a:ea typeface="Noto Sans CJK KR Medium" panose="020B0600000000000000" pitchFamily="34" charset="-127"/>
                </a:rPr>
                <a:t>아마존</a:t>
              </a:r>
              <a:r>
                <a:rPr lang="en-US" altLang="ko-KR" sz="1200" b="1" kern="0" spc="-150" dirty="0" smtClean="0">
                  <a:solidFill>
                    <a:srgbClr val="383836"/>
                  </a:solidFill>
                  <a:latin typeface="Noto Sans CJK KR Medium" panose="020B0600000000000000" pitchFamily="34" charset="-127"/>
                  <a:ea typeface="Noto Sans CJK KR Medium" panose="020B0600000000000000" pitchFamily="34" charset="-127"/>
                </a:rPr>
                <a:t>/ </a:t>
              </a:r>
              <a:r>
                <a:rPr lang="ko-KR" altLang="en-US" sz="1200" b="1" kern="0" spc="-150" dirty="0" err="1" smtClean="0">
                  <a:solidFill>
                    <a:srgbClr val="383836"/>
                  </a:solidFill>
                  <a:latin typeface="Noto Sans CJK KR Medium" panose="020B0600000000000000" pitchFamily="34" charset="-127"/>
                  <a:ea typeface="Noto Sans CJK KR Medium" panose="020B0600000000000000" pitchFamily="34" charset="-127"/>
                </a:rPr>
                <a:t>이베이</a:t>
              </a:r>
              <a:r>
                <a:rPr lang="ko-KR" altLang="en-US" sz="1200" b="1" kern="0" spc="-150" dirty="0" smtClean="0">
                  <a:solidFill>
                    <a:srgbClr val="383836"/>
                  </a:solidFill>
                  <a:latin typeface="Noto Sans CJK KR Medium" panose="020B0600000000000000" pitchFamily="34" charset="-127"/>
                  <a:ea typeface="Noto Sans CJK KR Medium" panose="020B0600000000000000" pitchFamily="34" charset="-127"/>
                </a:rPr>
                <a:t> 판매 </a:t>
              </a:r>
              <a:endParaRPr lang="en-US" altLang="ko-KR" sz="1200" b="1" kern="0" spc="-150" dirty="0">
                <a:solidFill>
                  <a:srgbClr val="383836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</a:endParaRPr>
            </a:p>
            <a:p>
              <a:pPr marL="171450" marR="0" lvl="0" indent="-1714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lang="ko-KR" altLang="en-US" sz="1200" kern="0" spc="-150" dirty="0" smtClean="0">
                  <a:solidFill>
                    <a:srgbClr val="383836"/>
                  </a:solidFill>
                  <a:latin typeface="Noto Sans CJK KR Medium" panose="020B0600000000000000" pitchFamily="34" charset="-127"/>
                  <a:ea typeface="Noto Sans CJK KR Medium" panose="020B0600000000000000" pitchFamily="34" charset="-127"/>
                </a:rPr>
                <a:t>미국 시장 분석을 통한 맞춤 전략</a:t>
              </a:r>
              <a:r>
                <a:rPr lang="en-US" altLang="ko-KR" sz="1200" kern="0" spc="-150" dirty="0">
                  <a:solidFill>
                    <a:srgbClr val="383836"/>
                  </a:solidFill>
                  <a:latin typeface="Noto Sans CJK KR Medium" panose="020B0600000000000000" pitchFamily="34" charset="-127"/>
                  <a:ea typeface="Noto Sans CJK KR Medium" panose="020B0600000000000000" pitchFamily="34" charset="-127"/>
                </a:rPr>
                <a:t> </a:t>
              </a:r>
              <a:r>
                <a:rPr lang="ko-KR" altLang="en-US" sz="1200" kern="0" spc="-150" dirty="0" smtClean="0">
                  <a:solidFill>
                    <a:srgbClr val="383836"/>
                  </a:solidFill>
                  <a:latin typeface="Noto Sans CJK KR Medium" panose="020B0600000000000000" pitchFamily="34" charset="-127"/>
                  <a:ea typeface="Noto Sans CJK KR Medium" panose="020B0600000000000000" pitchFamily="34" charset="-127"/>
                </a:rPr>
                <a:t>제공</a:t>
              </a:r>
              <a:endParaRPr lang="en-US" altLang="ko-KR" sz="1200" kern="0" spc="-150" dirty="0" smtClean="0">
                <a:solidFill>
                  <a:srgbClr val="383836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</a:endParaRPr>
            </a:p>
            <a:p>
              <a:pPr marL="171450" marR="0" lvl="0" indent="-1714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lang="ko-KR" altLang="en-US" sz="1200" kern="0" spc="-150" dirty="0" smtClean="0">
                  <a:solidFill>
                    <a:srgbClr val="383836"/>
                  </a:solidFill>
                  <a:latin typeface="Noto Sans CJK KR Medium" panose="020B0600000000000000" pitchFamily="34" charset="-127"/>
                  <a:ea typeface="Noto Sans CJK KR Medium" panose="020B0600000000000000" pitchFamily="34" charset="-127"/>
                </a:rPr>
                <a:t>생산자 직판으로 </a:t>
              </a:r>
              <a:r>
                <a:rPr kumimoji="0" lang="ko-KR" altLang="en-US" sz="1200" b="0" i="0" u="none" strike="noStrike" kern="0" cap="none" spc="-150" normalizeH="0" baseline="0" noProof="0" dirty="0" smtClean="0">
                  <a:ln>
                    <a:noFill/>
                  </a:ln>
                  <a:solidFill>
                    <a:srgbClr val="383836"/>
                  </a:solidFill>
                  <a:effectLst/>
                  <a:uLnTx/>
                  <a:uFillTx/>
                  <a:latin typeface="Noto Sans CJK KR Medium" panose="020B0600000000000000" pitchFamily="34" charset="-127"/>
                  <a:ea typeface="Noto Sans CJK KR Medium" panose="020B0600000000000000" pitchFamily="34" charset="-127"/>
                </a:rPr>
                <a:t>합리적인 가격</a:t>
              </a:r>
              <a:endParaRPr kumimoji="0" lang="en-US" altLang="ko-KR" sz="1200" b="0" i="0" u="none" strike="noStrike" kern="0" cap="none" spc="-150" normalizeH="0" baseline="0" noProof="0" dirty="0" smtClean="0">
                <a:ln>
                  <a:noFill/>
                </a:ln>
                <a:solidFill>
                  <a:srgbClr val="383836"/>
                </a:solidFill>
                <a:effectLst/>
                <a:uLnTx/>
                <a:uFillTx/>
                <a:latin typeface="Noto Sans CJK KR Medium" panose="020B0600000000000000" pitchFamily="34" charset="-127"/>
                <a:ea typeface="Noto Sans CJK KR Medium" panose="020B0600000000000000" pitchFamily="34" charset="-127"/>
              </a:endParaRPr>
            </a:p>
            <a:p>
              <a:pPr marL="171450" marR="0" lvl="0" indent="-1714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lang="ko-KR" altLang="en-US" sz="1200" kern="0" spc="-150" noProof="0" dirty="0" smtClean="0">
                  <a:solidFill>
                    <a:srgbClr val="383836"/>
                  </a:solidFill>
                  <a:latin typeface="Noto Sans CJK KR Medium" panose="020B0600000000000000" pitchFamily="34" charset="-127"/>
                  <a:ea typeface="Noto Sans CJK KR Medium" panose="020B0600000000000000" pitchFamily="34" charset="-127"/>
                </a:rPr>
                <a:t>대형화물 </a:t>
              </a:r>
              <a:r>
                <a:rPr lang="en-US" altLang="ko-KR" sz="1200" kern="0" spc="-150" dirty="0" smtClean="0">
                  <a:solidFill>
                    <a:srgbClr val="383836"/>
                  </a:solidFill>
                  <a:latin typeface="Noto Sans CJK KR Medium" panose="020B0600000000000000" pitchFamily="34" charset="-127"/>
                  <a:ea typeface="Noto Sans CJK KR Medium" panose="020B0600000000000000" pitchFamily="34" charset="-127"/>
                </a:rPr>
                <a:t>F</a:t>
              </a:r>
              <a:r>
                <a:rPr lang="en-US" altLang="ko-KR" sz="1200" kern="0" spc="-150" noProof="0" dirty="0" err="1" smtClean="0">
                  <a:solidFill>
                    <a:srgbClr val="383836"/>
                  </a:solidFill>
                  <a:latin typeface="Noto Sans CJK KR Medium" panose="020B0600000000000000" pitchFamily="34" charset="-127"/>
                  <a:ea typeface="Noto Sans CJK KR Medium" panose="020B0600000000000000" pitchFamily="34" charset="-127"/>
                </a:rPr>
                <a:t>edEx</a:t>
              </a:r>
              <a:r>
                <a:rPr lang="en-US" altLang="ko-KR" sz="1200" kern="0" spc="-150" noProof="0" dirty="0" smtClean="0">
                  <a:solidFill>
                    <a:srgbClr val="383836"/>
                  </a:solidFill>
                  <a:latin typeface="Noto Sans CJK KR Medium" panose="020B0600000000000000" pitchFamily="34" charset="-127"/>
                  <a:ea typeface="Noto Sans CJK KR Medium" panose="020B0600000000000000" pitchFamily="34" charset="-127"/>
                </a:rPr>
                <a:t> </a:t>
              </a:r>
              <a:r>
                <a:rPr lang="ko-KR" altLang="en-US" sz="1200" kern="0" spc="-150" noProof="0" dirty="0" smtClean="0">
                  <a:solidFill>
                    <a:srgbClr val="383836"/>
                  </a:solidFill>
                  <a:latin typeface="Noto Sans CJK KR Medium" panose="020B0600000000000000" pitchFamily="34" charset="-127"/>
                  <a:ea typeface="Noto Sans CJK KR Medium" panose="020B0600000000000000" pitchFamily="34" charset="-127"/>
                </a:rPr>
                <a:t>발송으로 </a:t>
              </a:r>
              <a:r>
                <a:rPr lang="ko-KR" altLang="en-US" sz="1200" kern="0" spc="-150" dirty="0">
                  <a:solidFill>
                    <a:srgbClr val="383836"/>
                  </a:solidFill>
                  <a:latin typeface="Noto Sans CJK KR Medium" panose="020B0600000000000000" pitchFamily="34" charset="-127"/>
                  <a:ea typeface="Noto Sans CJK KR Medium" panose="020B0600000000000000" pitchFamily="34" charset="-127"/>
                </a:rPr>
                <a:t>운</a:t>
              </a:r>
              <a:r>
                <a:rPr lang="ko-KR" altLang="en-US" sz="1200" kern="0" spc="-150" noProof="0" dirty="0" err="1" smtClean="0">
                  <a:solidFill>
                    <a:srgbClr val="383836"/>
                  </a:solidFill>
                  <a:latin typeface="Noto Sans CJK KR Medium" panose="020B0600000000000000" pitchFamily="34" charset="-127"/>
                  <a:ea typeface="Noto Sans CJK KR Medium" panose="020B0600000000000000" pitchFamily="34" charset="-127"/>
                </a:rPr>
                <a:t>송비</a:t>
              </a:r>
              <a:r>
                <a:rPr lang="ko-KR" altLang="en-US" sz="1200" kern="0" spc="-150" noProof="0" dirty="0" smtClean="0">
                  <a:solidFill>
                    <a:srgbClr val="383836"/>
                  </a:solidFill>
                  <a:latin typeface="Noto Sans CJK KR Medium" panose="020B0600000000000000" pitchFamily="34" charset="-127"/>
                  <a:ea typeface="Noto Sans CJK KR Medium" panose="020B0600000000000000" pitchFamily="34" charset="-127"/>
                </a:rPr>
                <a:t> 절감</a:t>
              </a:r>
              <a:endParaRPr lang="en-US" altLang="ko-KR" sz="1200" kern="0" spc="-150" noProof="0" dirty="0" smtClean="0">
                <a:solidFill>
                  <a:srgbClr val="383836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</a:endParaRPr>
            </a:p>
            <a:p>
              <a:pPr marL="171450" marR="0" lvl="0" indent="-1714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lang="ko-KR" altLang="en-US" sz="1200" kern="0" spc="-150" dirty="0" err="1" smtClean="0">
                  <a:solidFill>
                    <a:srgbClr val="383836"/>
                  </a:solidFill>
                  <a:latin typeface="Noto Sans CJK KR Medium" panose="020B0600000000000000" pitchFamily="34" charset="-127"/>
                  <a:ea typeface="Noto Sans CJK KR Medium" panose="020B0600000000000000" pitchFamily="34" charset="-127"/>
                </a:rPr>
                <a:t>어카운트</a:t>
              </a:r>
              <a:r>
                <a:rPr lang="ko-KR" altLang="en-US" sz="1200" kern="0" spc="-150" dirty="0" smtClean="0">
                  <a:solidFill>
                    <a:srgbClr val="383836"/>
                  </a:solidFill>
                  <a:latin typeface="Noto Sans CJK KR Medium" panose="020B0600000000000000" pitchFamily="34" charset="-127"/>
                  <a:ea typeface="Noto Sans CJK KR Medium" panose="020B0600000000000000" pitchFamily="34" charset="-127"/>
                </a:rPr>
                <a:t> 관리로 </a:t>
              </a:r>
              <a:r>
                <a:rPr lang="ko-KR" altLang="en-US" sz="1200" kern="0" spc="-150" dirty="0" err="1" smtClean="0">
                  <a:solidFill>
                    <a:srgbClr val="383836"/>
                  </a:solidFill>
                  <a:latin typeface="Noto Sans CJK KR Medium" panose="020B0600000000000000" pitchFamily="34" charset="-127"/>
                  <a:ea typeface="Noto Sans CJK KR Medium" panose="020B0600000000000000" pitchFamily="34" charset="-127"/>
                </a:rPr>
                <a:t>크레딧</a:t>
              </a:r>
              <a:r>
                <a:rPr lang="ko-KR" altLang="en-US" sz="1200" kern="0" spc="-150" dirty="0" smtClean="0">
                  <a:solidFill>
                    <a:srgbClr val="383836"/>
                  </a:solidFill>
                  <a:latin typeface="Noto Sans CJK KR Medium" panose="020B0600000000000000" pitchFamily="34" charset="-127"/>
                  <a:ea typeface="Noto Sans CJK KR Medium" panose="020B0600000000000000" pitchFamily="34" charset="-127"/>
                </a:rPr>
                <a:t> 상승</a:t>
              </a:r>
              <a:endParaRPr lang="en-US" altLang="ko-KR" sz="1200" kern="0" spc="-150" dirty="0" smtClean="0">
                <a:solidFill>
                  <a:srgbClr val="383836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</a:endParaRPr>
            </a:p>
            <a:p>
              <a:pPr marR="0" lvl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altLang="ko-KR" sz="1200" kern="0" spc="-150" noProof="0" dirty="0">
                  <a:solidFill>
                    <a:srgbClr val="383836"/>
                  </a:solidFill>
                  <a:latin typeface="Noto Sans CJK KR Medium" panose="020B0600000000000000" pitchFamily="34" charset="-127"/>
                  <a:ea typeface="Noto Sans CJK KR Medium" panose="020B0600000000000000" pitchFamily="34" charset="-127"/>
                </a:rPr>
                <a:t> </a:t>
              </a:r>
              <a:r>
                <a:rPr lang="en-US" altLang="ko-KR" sz="1200" kern="0" spc="-150" noProof="0" dirty="0" smtClean="0">
                  <a:solidFill>
                    <a:srgbClr val="383836"/>
                  </a:solidFill>
                  <a:latin typeface="Noto Sans CJK KR Medium" panose="020B0600000000000000" pitchFamily="34" charset="-127"/>
                  <a:ea typeface="Noto Sans CJK KR Medium" panose="020B0600000000000000" pitchFamily="34" charset="-127"/>
                </a:rPr>
                <a:t>            (</a:t>
              </a:r>
              <a:r>
                <a:rPr lang="ko-KR" altLang="en-US" sz="1200" kern="0" spc="-150" noProof="0" dirty="0" smtClean="0">
                  <a:solidFill>
                    <a:srgbClr val="383836"/>
                  </a:solidFill>
                  <a:latin typeface="Noto Sans CJK KR Medium" panose="020B0600000000000000" pitchFamily="34" charset="-127"/>
                  <a:ea typeface="Noto Sans CJK KR Medium" panose="020B0600000000000000" pitchFamily="34" charset="-127"/>
                </a:rPr>
                <a:t>상단노출 효과</a:t>
              </a:r>
              <a:r>
                <a:rPr lang="en-US" altLang="ko-KR" sz="1200" kern="0" spc="-150" noProof="0" dirty="0" smtClean="0">
                  <a:solidFill>
                    <a:srgbClr val="383836"/>
                  </a:solidFill>
                  <a:latin typeface="Noto Sans CJK KR Medium" panose="020B0600000000000000" pitchFamily="34" charset="-127"/>
                  <a:ea typeface="Noto Sans CJK KR Medium" panose="020B0600000000000000" pitchFamily="34" charset="-127"/>
                </a:rPr>
                <a:t>) </a:t>
              </a:r>
            </a:p>
            <a:p>
              <a:pPr marR="0" lvl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altLang="ko-KR" sz="1200" b="1" kern="0" spc="-150" dirty="0" smtClean="0">
                  <a:solidFill>
                    <a:srgbClr val="FF0000"/>
                  </a:solidFill>
                  <a:latin typeface="Noto Sans CJK KR Medium" panose="020B0600000000000000" pitchFamily="34" charset="-127"/>
                  <a:ea typeface="Noto Sans CJK KR Medium" panose="020B0600000000000000" pitchFamily="34" charset="-127"/>
                </a:rPr>
                <a:t>-2015.11</a:t>
              </a:r>
              <a:r>
                <a:rPr lang="ko-KR" altLang="en-US" sz="1200" b="1" kern="0" spc="-150" dirty="0" smtClean="0">
                  <a:solidFill>
                    <a:srgbClr val="FF0000"/>
                  </a:solidFill>
                  <a:latin typeface="Noto Sans CJK KR Medium" panose="020B0600000000000000" pitchFamily="34" charset="-127"/>
                  <a:ea typeface="Noto Sans CJK KR Medium" panose="020B0600000000000000" pitchFamily="34" charset="-127"/>
                </a:rPr>
                <a:t>월 </a:t>
              </a:r>
              <a:r>
                <a:rPr lang="en-US" altLang="ko-KR" sz="1200" b="1" kern="0" spc="-150" dirty="0" smtClean="0">
                  <a:solidFill>
                    <a:srgbClr val="FF0000"/>
                  </a:solidFill>
                  <a:latin typeface="Noto Sans CJK KR Medium" panose="020B0600000000000000" pitchFamily="34" charset="-127"/>
                  <a:ea typeface="Noto Sans CJK KR Medium" panose="020B0600000000000000" pitchFamily="34" charset="-127"/>
                </a:rPr>
                <a:t>: </a:t>
              </a:r>
              <a:r>
                <a:rPr lang="ko-KR" altLang="en-US" sz="1200" b="1" kern="0" spc="-150" dirty="0" smtClean="0">
                  <a:solidFill>
                    <a:srgbClr val="FF0000"/>
                  </a:solidFill>
                  <a:latin typeface="Noto Sans CJK KR Medium" panose="020B0600000000000000" pitchFamily="34" charset="-127"/>
                  <a:ea typeface="Noto Sans CJK KR Medium" panose="020B0600000000000000" pitchFamily="34" charset="-127"/>
                </a:rPr>
                <a:t>월   </a:t>
              </a:r>
              <a:r>
                <a:rPr lang="en-US" altLang="ko-KR" sz="1200" b="1" kern="0" spc="-150" dirty="0" smtClean="0">
                  <a:solidFill>
                    <a:srgbClr val="FF0000"/>
                  </a:solidFill>
                  <a:latin typeface="Noto Sans CJK KR Medium" panose="020B0600000000000000" pitchFamily="34" charset="-127"/>
                  <a:ea typeface="Noto Sans CJK KR Medium" panose="020B0600000000000000" pitchFamily="34" charset="-127"/>
                </a:rPr>
                <a:t>230</a:t>
              </a:r>
              <a:r>
                <a:rPr lang="ko-KR" altLang="en-US" sz="1200" b="1" kern="0" spc="-150" dirty="0" smtClean="0">
                  <a:solidFill>
                    <a:srgbClr val="FF0000"/>
                  </a:solidFill>
                  <a:latin typeface="Noto Sans CJK KR Medium" panose="020B0600000000000000" pitchFamily="34" charset="-127"/>
                  <a:ea typeface="Noto Sans CJK KR Medium" panose="020B0600000000000000" pitchFamily="34" charset="-127"/>
                </a:rPr>
                <a:t>개 </a:t>
              </a:r>
              <a:r>
                <a:rPr lang="en-US" altLang="ko-KR" sz="1200" b="1" kern="0" spc="-150" dirty="0" smtClean="0">
                  <a:solidFill>
                    <a:srgbClr val="FF0000"/>
                  </a:solidFill>
                  <a:latin typeface="Noto Sans CJK KR Medium" panose="020B0600000000000000" pitchFamily="34" charset="-127"/>
                  <a:ea typeface="Noto Sans CJK KR Medium" panose="020B0600000000000000" pitchFamily="34" charset="-127"/>
                </a:rPr>
                <a:t>/ $   46K  (</a:t>
              </a:r>
              <a:r>
                <a:rPr lang="ko-KR" altLang="en-US" sz="1200" b="1" kern="0" spc="-150" dirty="0" smtClean="0">
                  <a:solidFill>
                    <a:srgbClr val="FF0000"/>
                  </a:solidFill>
                  <a:latin typeface="Noto Sans CJK KR Medium" panose="020B0600000000000000" pitchFamily="34" charset="-127"/>
                  <a:ea typeface="Noto Sans CJK KR Medium" panose="020B0600000000000000" pitchFamily="34" charset="-127"/>
                </a:rPr>
                <a:t>일</a:t>
              </a:r>
              <a:r>
                <a:rPr lang="en-US" altLang="ko-KR" sz="1200" b="1" kern="0" spc="-150" dirty="0" smtClean="0">
                  <a:solidFill>
                    <a:srgbClr val="FF0000"/>
                  </a:solidFill>
                  <a:latin typeface="Noto Sans CJK KR Medium" panose="020B0600000000000000" pitchFamily="34" charset="-127"/>
                  <a:ea typeface="Noto Sans CJK KR Medium" panose="020B0600000000000000" pitchFamily="34" charset="-127"/>
                </a:rPr>
                <a:t>12</a:t>
              </a:r>
              <a:r>
                <a:rPr lang="ko-KR" altLang="en-US" sz="1200" b="1" kern="0" spc="-150" dirty="0" smtClean="0">
                  <a:solidFill>
                    <a:srgbClr val="FF0000"/>
                  </a:solidFill>
                  <a:latin typeface="Noto Sans CJK KR Medium" panose="020B0600000000000000" pitchFamily="34" charset="-127"/>
                  <a:ea typeface="Noto Sans CJK KR Medium" panose="020B0600000000000000" pitchFamily="34" charset="-127"/>
                </a:rPr>
                <a:t>개</a:t>
              </a:r>
              <a:r>
                <a:rPr lang="en-US" altLang="ko-KR" sz="1200" b="1" kern="0" spc="-150" dirty="0" smtClean="0">
                  <a:solidFill>
                    <a:srgbClr val="FF0000"/>
                  </a:solidFill>
                  <a:latin typeface="Noto Sans CJK KR Medium" panose="020B0600000000000000" pitchFamily="34" charset="-127"/>
                  <a:ea typeface="Noto Sans CJK KR Medium" panose="020B0600000000000000" pitchFamily="34" charset="-127"/>
                </a:rPr>
                <a:t>)</a:t>
              </a:r>
            </a:p>
            <a:p>
              <a:pPr marR="0" lvl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altLang="ko-KR" sz="1200" b="1" kern="0" spc="-150" noProof="0" dirty="0" smtClean="0">
                  <a:solidFill>
                    <a:srgbClr val="FF0000"/>
                  </a:solidFill>
                  <a:latin typeface="Noto Sans CJK KR Medium" panose="020B0600000000000000" pitchFamily="34" charset="-127"/>
                  <a:ea typeface="Noto Sans CJK KR Medium" panose="020B0600000000000000" pitchFamily="34" charset="-127"/>
                </a:rPr>
                <a:t>-2016.06</a:t>
              </a:r>
              <a:r>
                <a:rPr lang="ko-KR" altLang="en-US" sz="1200" b="1" kern="0" spc="-150" noProof="0" dirty="0" smtClean="0">
                  <a:solidFill>
                    <a:srgbClr val="FF0000"/>
                  </a:solidFill>
                  <a:latin typeface="Noto Sans CJK KR Medium" panose="020B0600000000000000" pitchFamily="34" charset="-127"/>
                  <a:ea typeface="Noto Sans CJK KR Medium" panose="020B0600000000000000" pitchFamily="34" charset="-127"/>
                </a:rPr>
                <a:t>월 </a:t>
              </a:r>
              <a:r>
                <a:rPr lang="en-US" altLang="ko-KR" sz="1200" b="1" kern="0" spc="-150" noProof="0" dirty="0" smtClean="0">
                  <a:solidFill>
                    <a:srgbClr val="FF0000"/>
                  </a:solidFill>
                  <a:latin typeface="Noto Sans CJK KR Medium" panose="020B0600000000000000" pitchFamily="34" charset="-127"/>
                  <a:ea typeface="Noto Sans CJK KR Medium" panose="020B0600000000000000" pitchFamily="34" charset="-127"/>
                </a:rPr>
                <a:t>: </a:t>
              </a:r>
              <a:r>
                <a:rPr lang="ko-KR" altLang="en-US" sz="1200" b="1" kern="0" spc="-150" noProof="0" dirty="0" smtClean="0">
                  <a:solidFill>
                    <a:srgbClr val="FF0000"/>
                  </a:solidFill>
                  <a:latin typeface="Noto Sans CJK KR Medium" panose="020B0600000000000000" pitchFamily="34" charset="-127"/>
                  <a:ea typeface="Noto Sans CJK KR Medium" panose="020B0600000000000000" pitchFamily="34" charset="-127"/>
                </a:rPr>
                <a:t>월 </a:t>
              </a:r>
              <a:r>
                <a:rPr lang="en-US" altLang="ko-KR" sz="1200" b="1" kern="0" spc="-150" noProof="0" dirty="0" smtClean="0">
                  <a:solidFill>
                    <a:srgbClr val="FF0000"/>
                  </a:solidFill>
                  <a:latin typeface="Noto Sans CJK KR Medium" panose="020B0600000000000000" pitchFamily="34" charset="-127"/>
                  <a:ea typeface="Noto Sans CJK KR Medium" panose="020B0600000000000000" pitchFamily="34" charset="-127"/>
                </a:rPr>
                <a:t>6,185</a:t>
              </a:r>
              <a:r>
                <a:rPr lang="ko-KR" altLang="en-US" sz="1200" b="1" kern="0" spc="-150" noProof="0" dirty="0" smtClean="0">
                  <a:solidFill>
                    <a:srgbClr val="FF0000"/>
                  </a:solidFill>
                  <a:latin typeface="Noto Sans CJK KR Medium" panose="020B0600000000000000" pitchFamily="34" charset="-127"/>
                  <a:ea typeface="Noto Sans CJK KR Medium" panose="020B0600000000000000" pitchFamily="34" charset="-127"/>
                </a:rPr>
                <a:t>개 </a:t>
              </a:r>
              <a:r>
                <a:rPr lang="en-US" altLang="ko-KR" sz="1200" b="1" kern="0" spc="-150" noProof="0" dirty="0" smtClean="0">
                  <a:solidFill>
                    <a:srgbClr val="FF0000"/>
                  </a:solidFill>
                  <a:latin typeface="Noto Sans CJK KR Medium" panose="020B0600000000000000" pitchFamily="34" charset="-127"/>
                  <a:ea typeface="Noto Sans CJK KR Medium" panose="020B0600000000000000" pitchFamily="34" charset="-127"/>
                </a:rPr>
                <a:t>/ $1,256K (</a:t>
              </a:r>
              <a:r>
                <a:rPr lang="ko-KR" altLang="en-US" sz="1200" b="1" kern="0" spc="-150" noProof="0" dirty="0" smtClean="0">
                  <a:solidFill>
                    <a:srgbClr val="FF0000"/>
                  </a:solidFill>
                  <a:latin typeface="Noto Sans CJK KR Medium" panose="020B0600000000000000" pitchFamily="34" charset="-127"/>
                  <a:ea typeface="Noto Sans CJK KR Medium" panose="020B0600000000000000" pitchFamily="34" charset="-127"/>
                </a:rPr>
                <a:t>일</a:t>
              </a:r>
              <a:r>
                <a:rPr lang="en-US" altLang="ko-KR" sz="1200" b="1" kern="0" spc="-150" noProof="0" dirty="0" smtClean="0">
                  <a:solidFill>
                    <a:srgbClr val="FF0000"/>
                  </a:solidFill>
                  <a:latin typeface="Noto Sans CJK KR Medium" panose="020B0600000000000000" pitchFamily="34" charset="-127"/>
                  <a:ea typeface="Noto Sans CJK KR Medium" panose="020B0600000000000000" pitchFamily="34" charset="-127"/>
                </a:rPr>
                <a:t>309</a:t>
              </a:r>
              <a:r>
                <a:rPr lang="ko-KR" altLang="en-US" sz="1200" b="1" kern="0" spc="-150" noProof="0" dirty="0" smtClean="0">
                  <a:solidFill>
                    <a:srgbClr val="FF0000"/>
                  </a:solidFill>
                  <a:latin typeface="Noto Sans CJK KR Medium" panose="020B0600000000000000" pitchFamily="34" charset="-127"/>
                  <a:ea typeface="Noto Sans CJK KR Medium" panose="020B0600000000000000" pitchFamily="34" charset="-127"/>
                </a:rPr>
                <a:t>개</a:t>
              </a:r>
              <a:r>
                <a:rPr lang="en-US" altLang="ko-KR" sz="1200" b="1" kern="0" spc="-150" noProof="0" dirty="0" smtClean="0">
                  <a:solidFill>
                    <a:srgbClr val="FF0000"/>
                  </a:solidFill>
                  <a:latin typeface="Noto Sans CJK KR Medium" panose="020B0600000000000000" pitchFamily="34" charset="-127"/>
                  <a:ea typeface="Noto Sans CJK KR Medium" panose="020B0600000000000000" pitchFamily="34" charset="-127"/>
                </a:rPr>
                <a:t>)</a:t>
              </a:r>
            </a:p>
          </p:txBody>
        </p:sp>
        <p:sp>
          <p:nvSpPr>
            <p:cNvPr id="22" name="직사각형 21"/>
            <p:cNvSpPr/>
            <p:nvPr/>
          </p:nvSpPr>
          <p:spPr>
            <a:xfrm>
              <a:off x="439768" y="1697876"/>
              <a:ext cx="2660650" cy="772898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" name="직사각형 22"/>
            <p:cNvSpPr/>
            <p:nvPr/>
          </p:nvSpPr>
          <p:spPr>
            <a:xfrm>
              <a:off x="3260737" y="1697876"/>
              <a:ext cx="2660650" cy="772898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" name="직사각형 23"/>
            <p:cNvSpPr/>
            <p:nvPr/>
          </p:nvSpPr>
          <p:spPr>
            <a:xfrm>
              <a:off x="6031466" y="1697876"/>
              <a:ext cx="2660650" cy="772898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직사각형 9"/>
            <p:cNvSpPr/>
            <p:nvPr/>
          </p:nvSpPr>
          <p:spPr>
            <a:xfrm>
              <a:off x="439768" y="1697873"/>
              <a:ext cx="2660650" cy="4926663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" name="직사각형 7"/>
            <p:cNvSpPr/>
            <p:nvPr/>
          </p:nvSpPr>
          <p:spPr>
            <a:xfrm>
              <a:off x="439768" y="1152831"/>
              <a:ext cx="2660650" cy="539690"/>
            </a:xfrm>
            <a:prstGeom prst="rect">
              <a:avLst/>
            </a:prstGeom>
            <a:solidFill>
              <a:srgbClr val="01B1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562193" y="1279524"/>
              <a:ext cx="2415801" cy="3176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ko-KR" sz="1400" b="1" kern="0" spc="-150" dirty="0" smtClean="0">
                  <a:solidFill>
                    <a:schemeClr val="bg1"/>
                  </a:solidFill>
                  <a:latin typeface="Noto Sans CJK KR Medium" panose="020B0600000000000000" pitchFamily="34" charset="-127"/>
                  <a:ea typeface="Noto Sans CJK KR Medium" panose="020B0600000000000000" pitchFamily="34" charset="-127"/>
                </a:rPr>
                <a:t>“G”</a:t>
              </a:r>
              <a:r>
                <a:rPr kumimoji="0" lang="en-US" altLang="ko-KR" sz="1400" b="1" i="0" u="none" strike="noStrike" kern="0" cap="none" spc="-15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Noto Sans CJK KR Medium" panose="020B0600000000000000" pitchFamily="34" charset="-127"/>
                  <a:ea typeface="Noto Sans CJK KR Medium" panose="020B0600000000000000" pitchFamily="34" charset="-127"/>
                </a:rPr>
                <a:t>*  </a:t>
              </a:r>
              <a:r>
                <a:rPr lang="ko-KR" altLang="en-US" sz="1400" b="1" kern="0" spc="-150" noProof="0" dirty="0" smtClean="0">
                  <a:solidFill>
                    <a:schemeClr val="bg1"/>
                  </a:solidFill>
                  <a:latin typeface="Noto Sans CJK KR Medium" panose="020B0600000000000000" pitchFamily="34" charset="-127"/>
                  <a:ea typeface="Noto Sans CJK KR Medium" panose="020B0600000000000000" pitchFamily="34" charset="-127"/>
                </a:rPr>
                <a:t>매트리스 제조 업체</a:t>
              </a:r>
              <a:endParaRPr kumimoji="0" lang="en-US" altLang="ko-KR" sz="1400" b="1" i="0" u="none" strike="noStrike" kern="0" cap="none" spc="-15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oto Sans CJK KR Medium" panose="020B0600000000000000" pitchFamily="34" charset="-127"/>
                <a:ea typeface="Noto Sans CJK KR Medium" panose="020B0600000000000000" pitchFamily="34" charset="-127"/>
              </a:endParaRPr>
            </a:p>
          </p:txBody>
        </p:sp>
        <p:sp>
          <p:nvSpPr>
            <p:cNvPr id="34" name="직사각형 33"/>
            <p:cNvSpPr/>
            <p:nvPr/>
          </p:nvSpPr>
          <p:spPr>
            <a:xfrm>
              <a:off x="3260737" y="1697873"/>
              <a:ext cx="2660650" cy="4926663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직사각형 34"/>
            <p:cNvSpPr/>
            <p:nvPr/>
          </p:nvSpPr>
          <p:spPr>
            <a:xfrm>
              <a:off x="3260737" y="1152831"/>
              <a:ext cx="2660650" cy="539690"/>
            </a:xfrm>
            <a:prstGeom prst="rect">
              <a:avLst/>
            </a:prstGeom>
            <a:solidFill>
              <a:srgbClr val="01B1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" name="직사각형 36"/>
            <p:cNvSpPr/>
            <p:nvPr/>
          </p:nvSpPr>
          <p:spPr>
            <a:xfrm>
              <a:off x="6031466" y="1697873"/>
              <a:ext cx="2660650" cy="4926663"/>
            </a:xfrm>
            <a:prstGeom prst="rect">
              <a:avLst/>
            </a:prstGeom>
            <a:noFill/>
            <a:ln w="539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" name="직사각형 37"/>
            <p:cNvSpPr/>
            <p:nvPr/>
          </p:nvSpPr>
          <p:spPr>
            <a:xfrm>
              <a:off x="6031466" y="1152831"/>
              <a:ext cx="2660650" cy="539690"/>
            </a:xfrm>
            <a:prstGeom prst="rect">
              <a:avLst/>
            </a:prstGeom>
            <a:solidFill>
              <a:srgbClr val="01B1AF"/>
            </a:solidFill>
            <a:ln w="539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" name="직사각형 38"/>
            <p:cNvSpPr/>
            <p:nvPr/>
          </p:nvSpPr>
          <p:spPr>
            <a:xfrm>
              <a:off x="562193" y="1841279"/>
              <a:ext cx="2415801" cy="5241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200" b="0" i="0" u="none" strike="noStrike" kern="0" cap="none" spc="-15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Noto Sans CJK KR Light" panose="020B0300000000000000" pitchFamily="34" charset="-127"/>
                  <a:ea typeface="Noto Sans CJK KR Light" panose="020B0300000000000000" pitchFamily="34" charset="-127"/>
                </a:rPr>
                <a:t>중국 </a:t>
              </a:r>
              <a:r>
                <a:rPr lang="en-US" altLang="ko-KR" sz="1200" kern="0" spc="-150" dirty="0" smtClean="0">
                  <a:solidFill>
                    <a:schemeClr val="bg1"/>
                  </a:solidFill>
                  <a:latin typeface="Noto Sans CJK KR Light" panose="020B0300000000000000" pitchFamily="34" charset="-127"/>
                  <a:ea typeface="Noto Sans CJK KR Light" panose="020B0300000000000000" pitchFamily="34" charset="-127"/>
                </a:rPr>
                <a:t> OEM </a:t>
              </a:r>
              <a:r>
                <a:rPr lang="ko-KR" altLang="en-US" sz="1200" kern="0" spc="-150" dirty="0" smtClean="0">
                  <a:solidFill>
                    <a:schemeClr val="bg1"/>
                  </a:solidFill>
                  <a:latin typeface="Noto Sans CJK KR Light" panose="020B0300000000000000" pitchFamily="34" charset="-127"/>
                  <a:ea typeface="Noto Sans CJK KR Light" panose="020B0300000000000000" pitchFamily="34" charset="-127"/>
                </a:rPr>
                <a:t>제조사</a:t>
              </a:r>
              <a:endParaRPr lang="en-US" altLang="ko-KR" sz="1200" kern="0" spc="-150" dirty="0" smtClean="0">
                <a:solidFill>
                  <a:schemeClr val="bg1"/>
                </a:solidFill>
                <a:latin typeface="Noto Sans CJK KR Light" panose="020B0300000000000000" pitchFamily="34" charset="-127"/>
                <a:ea typeface="Noto Sans CJK KR Light" panose="020B0300000000000000" pitchFamily="34" charset="-127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ko-KR" altLang="en-US" sz="1200" kern="0" spc="-150" dirty="0" smtClean="0">
                  <a:solidFill>
                    <a:schemeClr val="bg1"/>
                  </a:solidFill>
                  <a:latin typeface="Noto Sans CJK KR Light" panose="020B0300000000000000" pitchFamily="34" charset="-127"/>
                  <a:ea typeface="Noto Sans CJK KR Light" panose="020B0300000000000000" pitchFamily="34" charset="-127"/>
                </a:rPr>
                <a:t> </a:t>
              </a:r>
              <a:r>
                <a:rPr lang="en-US" altLang="ko-KR" sz="1500" kern="0" spc="-150" dirty="0" smtClean="0">
                  <a:solidFill>
                    <a:schemeClr val="bg1"/>
                  </a:solidFill>
                  <a:latin typeface="Noto Sans CJK KR Light" panose="020B0300000000000000" pitchFamily="34" charset="-127"/>
                  <a:ea typeface="Noto Sans CJK KR Light" panose="020B0300000000000000" pitchFamily="34" charset="-127"/>
                </a:rPr>
                <a:t>2016</a:t>
              </a:r>
              <a:r>
                <a:rPr lang="ko-KR" altLang="en-US" sz="1500" kern="0" spc="-150" dirty="0" smtClean="0">
                  <a:solidFill>
                    <a:schemeClr val="bg1"/>
                  </a:solidFill>
                  <a:latin typeface="Noto Sans CJK KR Light" panose="020B0300000000000000" pitchFamily="34" charset="-127"/>
                  <a:ea typeface="Noto Sans CJK KR Light" panose="020B0300000000000000" pitchFamily="34" charset="-127"/>
                </a:rPr>
                <a:t>년 </a:t>
              </a:r>
              <a:r>
                <a:rPr lang="en-US" altLang="ko-KR" sz="1500" kern="0" spc="-150" dirty="0" smtClean="0">
                  <a:solidFill>
                    <a:schemeClr val="bg1"/>
                  </a:solidFill>
                  <a:latin typeface="Noto Sans CJK KR Light" panose="020B0300000000000000" pitchFamily="34" charset="-127"/>
                  <a:ea typeface="Noto Sans CJK KR Light" panose="020B0300000000000000" pitchFamily="34" charset="-127"/>
                </a:rPr>
                <a:t>1</a:t>
              </a:r>
              <a:r>
                <a:rPr lang="ko-KR" altLang="en-US" sz="1500" kern="0" spc="-150" dirty="0" smtClean="0">
                  <a:solidFill>
                    <a:schemeClr val="bg1"/>
                  </a:solidFill>
                  <a:latin typeface="Noto Sans CJK KR Light" panose="020B0300000000000000" pitchFamily="34" charset="-127"/>
                  <a:ea typeface="Noto Sans CJK KR Light" panose="020B0300000000000000" pitchFamily="34" charset="-127"/>
                </a:rPr>
                <a:t>월 </a:t>
              </a:r>
              <a:r>
                <a:rPr lang="en-US" altLang="ko-KR" sz="1500" kern="0" spc="-150" dirty="0" smtClean="0">
                  <a:solidFill>
                    <a:schemeClr val="bg1"/>
                  </a:solidFill>
                  <a:latin typeface="Noto Sans CJK KR Light" panose="020B0300000000000000" pitchFamily="34" charset="-127"/>
                  <a:ea typeface="Noto Sans CJK KR Light" panose="020B0300000000000000" pitchFamily="34" charset="-127"/>
                </a:rPr>
                <a:t>~</a:t>
              </a:r>
              <a:endParaRPr kumimoji="0" lang="ko-KR" altLang="en-US" sz="1200" b="0" i="0" u="none" strike="noStrike" kern="0" cap="none" spc="-15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oto Sans CJK KR Light" panose="020B0300000000000000" pitchFamily="34" charset="-127"/>
                <a:ea typeface="Noto Sans CJK KR Light" panose="020B0300000000000000" pitchFamily="34" charset="-127"/>
              </a:endParaRPr>
            </a:p>
          </p:txBody>
        </p:sp>
        <p:sp>
          <p:nvSpPr>
            <p:cNvPr id="40" name="직사각형 39"/>
            <p:cNvSpPr/>
            <p:nvPr/>
          </p:nvSpPr>
          <p:spPr>
            <a:xfrm>
              <a:off x="3383162" y="1279524"/>
              <a:ext cx="2415801" cy="3176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ko-KR" altLang="en-US" sz="1400" b="1" kern="0" spc="-150" dirty="0">
                  <a:solidFill>
                    <a:schemeClr val="bg1"/>
                  </a:solidFill>
                  <a:latin typeface="Noto Sans CJK KR Medium" panose="020B0600000000000000" pitchFamily="34" charset="-127"/>
                  <a:ea typeface="Noto Sans CJK KR Medium" panose="020B0600000000000000" pitchFamily="34" charset="-127"/>
                </a:rPr>
                <a:t>ㅅ</a:t>
              </a:r>
              <a:r>
                <a:rPr lang="en-US" altLang="ko-KR" sz="1400" b="1" kern="0" spc="-150" dirty="0" smtClean="0">
                  <a:solidFill>
                    <a:schemeClr val="bg1"/>
                  </a:solidFill>
                  <a:latin typeface="Noto Sans CJK KR Medium" panose="020B0600000000000000" pitchFamily="34" charset="-127"/>
                  <a:ea typeface="Noto Sans CJK KR Medium" panose="020B0600000000000000" pitchFamily="34" charset="-127"/>
                </a:rPr>
                <a:t>*  </a:t>
              </a:r>
              <a:r>
                <a:rPr lang="ko-KR" altLang="en-US" sz="1400" b="1" kern="0" spc="-150" dirty="0" smtClean="0">
                  <a:solidFill>
                    <a:schemeClr val="bg1"/>
                  </a:solidFill>
                  <a:latin typeface="Noto Sans CJK KR Medium" panose="020B0600000000000000" pitchFamily="34" charset="-127"/>
                  <a:ea typeface="Noto Sans CJK KR Medium" panose="020B0600000000000000" pitchFamily="34" charset="-127"/>
                </a:rPr>
                <a:t>매트리스 제조 업체</a:t>
              </a:r>
              <a:endParaRPr kumimoji="0" lang="en-US" altLang="ko-KR" sz="1400" b="1" i="0" u="none" strike="noStrike" kern="0" cap="none" spc="-15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oto Sans CJK KR Medium" panose="020B0600000000000000" pitchFamily="34" charset="-127"/>
                <a:ea typeface="Noto Sans CJK KR Medium" panose="020B0600000000000000" pitchFamily="34" charset="-127"/>
              </a:endParaRPr>
            </a:p>
          </p:txBody>
        </p:sp>
        <p:sp>
          <p:nvSpPr>
            <p:cNvPr id="41" name="직사각형 40"/>
            <p:cNvSpPr/>
            <p:nvPr/>
          </p:nvSpPr>
          <p:spPr>
            <a:xfrm>
              <a:off x="3383162" y="1841279"/>
              <a:ext cx="2415801" cy="4764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200" b="0" i="0" u="none" strike="noStrike" kern="0" cap="none" spc="-150" normalizeH="0" baseline="0" noProof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Noto Sans CJK KR Medium" panose="020B0600000000000000" pitchFamily="34" charset="-127"/>
                  <a:ea typeface="Noto Sans CJK KR Medium" panose="020B0600000000000000" pitchFamily="34" charset="-127"/>
                </a:rPr>
                <a:t>중국내</a:t>
              </a:r>
              <a:r>
                <a:rPr lang="ko-KR" altLang="en-US" sz="1200" kern="0" spc="-150" dirty="0" smtClean="0">
                  <a:solidFill>
                    <a:schemeClr val="bg1"/>
                  </a:solidFill>
                  <a:latin typeface="Noto Sans CJK KR Medium" panose="020B0600000000000000" pitchFamily="34" charset="-127"/>
                  <a:ea typeface="Noto Sans CJK KR Medium" panose="020B0600000000000000" pitchFamily="34" charset="-127"/>
                </a:rPr>
                <a:t>수용 제조</a:t>
              </a:r>
              <a:r>
                <a:rPr lang="en-US" altLang="ko-KR" sz="1200" kern="0" spc="-150" dirty="0" smtClean="0">
                  <a:solidFill>
                    <a:schemeClr val="bg1"/>
                  </a:solidFill>
                  <a:latin typeface="Noto Sans CJK KR Medium" panose="020B0600000000000000" pitchFamily="34" charset="-127"/>
                  <a:ea typeface="Noto Sans CJK KR Medium" panose="020B0600000000000000" pitchFamily="34" charset="-127"/>
                </a:rPr>
                <a:t>/</a:t>
              </a:r>
              <a:r>
                <a:rPr lang="ko-KR" altLang="en-US" sz="1200" kern="0" spc="-150" smtClean="0">
                  <a:solidFill>
                    <a:schemeClr val="bg1"/>
                  </a:solidFill>
                  <a:latin typeface="Noto Sans CJK KR Medium" panose="020B0600000000000000" pitchFamily="34" charset="-127"/>
                  <a:ea typeface="Noto Sans CJK KR Medium" panose="020B0600000000000000" pitchFamily="34" charset="-127"/>
                </a:rPr>
                <a:t>판매 </a:t>
              </a:r>
              <a:r>
                <a:rPr lang="ko-KR" altLang="en-US" sz="1200" kern="0" spc="-150" dirty="0" smtClean="0">
                  <a:solidFill>
                    <a:schemeClr val="bg1"/>
                  </a:solidFill>
                  <a:latin typeface="Noto Sans CJK KR Medium" panose="020B0600000000000000" pitchFamily="34" charset="-127"/>
                  <a:ea typeface="Noto Sans CJK KR Medium" panose="020B0600000000000000" pitchFamily="34" charset="-127"/>
                </a:rPr>
                <a:t>업체</a:t>
              </a:r>
              <a:endParaRPr kumimoji="0" lang="en-US" altLang="ko-KR" sz="1200" b="0" i="0" u="none" strike="noStrike" kern="0" cap="none" spc="-15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oto Sans CJK KR Medium" panose="020B0600000000000000" pitchFamily="34" charset="-127"/>
                <a:ea typeface="Noto Sans CJK KR Medium" panose="020B0600000000000000" pitchFamily="34" charset="-127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200" b="0" i="0" u="none" strike="noStrike" kern="0" cap="none" spc="-15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Noto Sans CJK KR Medium" panose="020B0600000000000000" pitchFamily="34" charset="-127"/>
                  <a:ea typeface="Noto Sans CJK KR Medium" panose="020B0600000000000000" pitchFamily="34" charset="-127"/>
                </a:rPr>
                <a:t>2016</a:t>
              </a:r>
              <a:r>
                <a:rPr kumimoji="0" lang="ko-KR" altLang="en-US" sz="1200" b="0" i="0" u="none" strike="noStrike" kern="0" cap="none" spc="-150" normalizeH="0" baseline="0" noProof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Noto Sans CJK KR Medium" panose="020B0600000000000000" pitchFamily="34" charset="-127"/>
                  <a:ea typeface="Noto Sans CJK KR Medium" panose="020B0600000000000000" pitchFamily="34" charset="-127"/>
                </a:rPr>
                <a:t>년</a:t>
              </a:r>
              <a:r>
                <a:rPr kumimoji="0" lang="en-US" altLang="ko-KR" sz="1200" b="0" i="0" u="none" strike="noStrike" kern="0" cap="none" spc="-15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Noto Sans CJK KR Medium" panose="020B0600000000000000" pitchFamily="34" charset="-127"/>
                  <a:ea typeface="Noto Sans CJK KR Medium" panose="020B0600000000000000" pitchFamily="34" charset="-127"/>
                </a:rPr>
                <a:t>10</a:t>
              </a:r>
              <a:r>
                <a:rPr lang="ko-KR" altLang="en-US" sz="1200" kern="0" spc="-150" smtClean="0">
                  <a:solidFill>
                    <a:schemeClr val="bg1"/>
                  </a:solidFill>
                  <a:latin typeface="Noto Sans CJK KR Medium" panose="020B0600000000000000" pitchFamily="34" charset="-127"/>
                  <a:ea typeface="Noto Sans CJK KR Medium" panose="020B0600000000000000" pitchFamily="34" charset="-127"/>
                </a:rPr>
                <a:t>월 </a:t>
              </a:r>
              <a:r>
                <a:rPr lang="en-US" altLang="ko-KR" sz="1200" kern="0" spc="-150" dirty="0" smtClean="0">
                  <a:solidFill>
                    <a:schemeClr val="bg1"/>
                  </a:solidFill>
                  <a:latin typeface="Noto Sans CJK KR Medium" panose="020B0600000000000000" pitchFamily="34" charset="-127"/>
                  <a:ea typeface="Noto Sans CJK KR Medium" panose="020B0600000000000000" pitchFamily="34" charset="-127"/>
                </a:rPr>
                <a:t>~</a:t>
              </a:r>
              <a:endParaRPr kumimoji="0" lang="ko-KR" altLang="en-US" sz="1200" b="0" i="0" u="none" strike="noStrike" kern="0" cap="none" spc="-15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oto Sans CJK KR Medium" panose="020B0600000000000000" pitchFamily="34" charset="-127"/>
                <a:ea typeface="Noto Sans CJK KR Medium" panose="020B0600000000000000" pitchFamily="34" charset="-127"/>
              </a:endParaRPr>
            </a:p>
          </p:txBody>
        </p:sp>
        <p:sp>
          <p:nvSpPr>
            <p:cNvPr id="43" name="직사각형 42"/>
            <p:cNvSpPr/>
            <p:nvPr/>
          </p:nvSpPr>
          <p:spPr>
            <a:xfrm>
              <a:off x="6153892" y="1841279"/>
              <a:ext cx="2417848" cy="6670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200" b="0" i="0" u="none" strike="noStrike" kern="0" cap="none" spc="-150" normalizeH="0" baseline="0" noProof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Noto Sans CJK KR Light" panose="020B0300000000000000" pitchFamily="34" charset="-127"/>
                  <a:ea typeface="Noto Sans CJK KR Light" panose="020B0300000000000000" pitchFamily="34" charset="-127"/>
                </a:rPr>
                <a:t>케이지엘</a:t>
              </a:r>
              <a:r>
                <a:rPr kumimoji="0" lang="ko-KR" altLang="en-US" sz="1200" b="0" i="0" u="none" strike="noStrike" kern="0" cap="none" spc="-15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Noto Sans CJK KR Light" panose="020B0300000000000000" pitchFamily="34" charset="-127"/>
                  <a:ea typeface="Noto Sans CJK KR Light" panose="020B0300000000000000" pitchFamily="34" charset="-127"/>
                </a:rPr>
                <a:t> 직영 </a:t>
              </a:r>
              <a:r>
                <a:rPr kumimoji="0" lang="ko-KR" altLang="en-US" sz="1200" b="0" i="0" u="none" strike="noStrike" kern="0" cap="none" spc="-150" normalizeH="0" baseline="0" noProof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Noto Sans CJK KR Light" panose="020B0300000000000000" pitchFamily="34" charset="-127"/>
                  <a:ea typeface="Noto Sans CJK KR Light" panose="020B0300000000000000" pitchFamily="34" charset="-127"/>
                </a:rPr>
                <a:t>어카운트로</a:t>
              </a:r>
              <a:r>
                <a:rPr kumimoji="0" lang="ko-KR" altLang="en-US" sz="1200" b="0" i="0" u="none" strike="noStrike" kern="0" cap="none" spc="-15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Noto Sans CJK KR Light" panose="020B0300000000000000" pitchFamily="34" charset="-127"/>
                  <a:ea typeface="Noto Sans CJK KR Light" panose="020B0300000000000000" pitchFamily="34" charset="-127"/>
                </a:rPr>
                <a:t> 병행 판매</a:t>
              </a:r>
              <a:endParaRPr kumimoji="0" lang="en-US" altLang="ko-KR" sz="1200" b="0" i="0" u="none" strike="noStrike" kern="0" cap="none" spc="-15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oto Sans CJK KR Light" panose="020B0300000000000000" pitchFamily="34" charset="-127"/>
                <a:ea typeface="Noto Sans CJK KR Light" panose="020B0300000000000000" pitchFamily="34" charset="-127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ko-KR" altLang="en-US" sz="1200" kern="0" spc="-150" dirty="0" smtClean="0">
                  <a:solidFill>
                    <a:schemeClr val="bg1"/>
                  </a:solidFill>
                  <a:latin typeface="Noto Sans CJK KR Light" panose="020B0300000000000000" pitchFamily="34" charset="-127"/>
                  <a:ea typeface="Noto Sans CJK KR Light" panose="020B0300000000000000" pitchFamily="34" charset="-127"/>
                </a:rPr>
                <a:t>오프라인 판매 지원</a:t>
              </a:r>
              <a:endParaRPr lang="en-US" altLang="ko-KR" sz="1200" kern="0" spc="-150" noProof="0" dirty="0">
                <a:solidFill>
                  <a:schemeClr val="bg1"/>
                </a:solidFill>
                <a:latin typeface="Noto Sans CJK KR Light" panose="020B0300000000000000" pitchFamily="34" charset="-127"/>
                <a:ea typeface="Noto Sans CJK KR Medium" panose="020B0600000000000000" pitchFamily="34" charset="-127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200" b="0" i="0" u="none" strike="noStrike" kern="0" cap="none" spc="-15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Noto Sans CJK KR Light" panose="020B0300000000000000" pitchFamily="34" charset="-127"/>
                  <a:ea typeface="Noto Sans CJK KR Medium" panose="020B0600000000000000" pitchFamily="34" charset="-127"/>
                </a:rPr>
                <a:t>(2016</a:t>
              </a:r>
              <a:r>
                <a:rPr kumimoji="0" lang="en-US" altLang="ko-KR" sz="1200" b="0" i="0" u="none" strike="noStrike" kern="0" cap="none" spc="-150" normalizeH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Noto Sans CJK KR Light" panose="020B0300000000000000" pitchFamily="34" charset="-127"/>
                  <a:ea typeface="Noto Sans CJK KR Medium" panose="020B0600000000000000" pitchFamily="34" charset="-127"/>
                </a:rPr>
                <a:t> . 1  ~ 2016. 12)</a:t>
              </a:r>
              <a:endParaRPr kumimoji="0" lang="en-US" altLang="ko-KR" sz="1200" b="0" i="0" u="none" strike="noStrike" kern="0" cap="none" spc="-15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oto Sans CJK KR Light" panose="020B0300000000000000" pitchFamily="34" charset="-127"/>
                <a:ea typeface="Noto Sans CJK KR Light" panose="020B0300000000000000" pitchFamily="34" charset="-127"/>
              </a:endParaRPr>
            </a:p>
          </p:txBody>
        </p:sp>
        <p:sp>
          <p:nvSpPr>
            <p:cNvPr id="44" name="직사각형 43"/>
            <p:cNvSpPr/>
            <p:nvPr/>
          </p:nvSpPr>
          <p:spPr>
            <a:xfrm>
              <a:off x="6155938" y="1281869"/>
              <a:ext cx="2415801" cy="3176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ko-KR" altLang="en-US" sz="1400" b="1" kern="0" spc="-150" noProof="0" dirty="0" err="1" smtClean="0">
                  <a:solidFill>
                    <a:schemeClr val="bg1"/>
                  </a:solidFill>
                  <a:latin typeface="Noto Sans CJK KR Medium" panose="020B0600000000000000" pitchFamily="34" charset="-127"/>
                  <a:ea typeface="Noto Sans CJK KR Medium" panose="020B0600000000000000" pitchFamily="34" charset="-127"/>
                </a:rPr>
                <a:t>케이지엘</a:t>
              </a:r>
              <a:r>
                <a:rPr lang="ko-KR" altLang="en-US" sz="1400" b="1" kern="0" spc="-150" noProof="0" dirty="0" smtClean="0">
                  <a:solidFill>
                    <a:schemeClr val="bg1"/>
                  </a:solidFill>
                  <a:latin typeface="Noto Sans CJK KR Medium" panose="020B0600000000000000" pitchFamily="34" charset="-127"/>
                  <a:ea typeface="Noto Sans CJK KR Medium" panose="020B0600000000000000" pitchFamily="34" charset="-127"/>
                </a:rPr>
                <a:t> </a:t>
              </a:r>
              <a:r>
                <a:rPr lang="ko-KR" altLang="en-US" sz="1400" b="1" kern="0" spc="-150" noProof="0" dirty="0" err="1" smtClean="0">
                  <a:solidFill>
                    <a:schemeClr val="bg1"/>
                  </a:solidFill>
                  <a:latin typeface="Noto Sans CJK KR Medium" panose="020B0600000000000000" pitchFamily="34" charset="-127"/>
                  <a:ea typeface="Noto Sans CJK KR Medium" panose="020B0600000000000000" pitchFamily="34" charset="-127"/>
                </a:rPr>
                <a:t>어카운트</a:t>
              </a:r>
              <a:r>
                <a:rPr lang="ko-KR" altLang="en-US" sz="1400" b="1" kern="0" spc="-150" noProof="0" dirty="0" smtClean="0">
                  <a:solidFill>
                    <a:schemeClr val="bg1"/>
                  </a:solidFill>
                  <a:latin typeface="Noto Sans CJK KR Medium" panose="020B0600000000000000" pitchFamily="34" charset="-127"/>
                  <a:ea typeface="Noto Sans CJK KR Medium" panose="020B0600000000000000" pitchFamily="34" charset="-127"/>
                </a:rPr>
                <a:t> </a:t>
              </a:r>
              <a:r>
                <a:rPr lang="ko-KR" altLang="en-US" sz="1400" b="1" kern="0" spc="-150" dirty="0">
                  <a:solidFill>
                    <a:schemeClr val="bg1"/>
                  </a:solidFill>
                  <a:latin typeface="Noto Sans CJK KR Medium" panose="020B0600000000000000" pitchFamily="34" charset="-127"/>
                  <a:ea typeface="Noto Sans CJK KR Medium" panose="020B0600000000000000" pitchFamily="34" charset="-127"/>
                </a:rPr>
                <a:t> </a:t>
              </a:r>
              <a:r>
                <a:rPr lang="ko-KR" altLang="en-US" sz="1400" b="1" kern="0" spc="-150" dirty="0" smtClean="0">
                  <a:solidFill>
                    <a:schemeClr val="bg1"/>
                  </a:solidFill>
                  <a:latin typeface="Noto Sans CJK KR Medium" panose="020B0600000000000000" pitchFamily="34" charset="-127"/>
                  <a:ea typeface="Noto Sans CJK KR Medium" panose="020B0600000000000000" pitchFamily="34" charset="-127"/>
                </a:rPr>
                <a:t>판매 실적</a:t>
              </a:r>
              <a:r>
                <a:rPr lang="ko-KR" altLang="en-US" sz="1400" b="1" kern="0" spc="-150" noProof="0" dirty="0" smtClean="0">
                  <a:solidFill>
                    <a:schemeClr val="bg1"/>
                  </a:solidFill>
                  <a:latin typeface="Noto Sans CJK KR Medium" panose="020B0600000000000000" pitchFamily="34" charset="-127"/>
                  <a:ea typeface="Noto Sans CJK KR Medium" panose="020B0600000000000000" pitchFamily="34" charset="-127"/>
                </a:rPr>
                <a:t> </a:t>
              </a:r>
              <a:endParaRPr kumimoji="0" lang="en-US" altLang="ko-KR" sz="1400" b="1" i="0" u="none" strike="noStrike" kern="0" cap="none" spc="-15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oto Sans CJK KR Medium" panose="020B0600000000000000" pitchFamily="34" charset="-127"/>
                <a:ea typeface="Noto Sans CJK KR Medium" panose="020B0600000000000000" pitchFamily="34" charset="-127"/>
              </a:endParaRPr>
            </a:p>
          </p:txBody>
        </p:sp>
        <p:sp>
          <p:nvSpPr>
            <p:cNvPr id="45" name="직사각형 44"/>
            <p:cNvSpPr/>
            <p:nvPr/>
          </p:nvSpPr>
          <p:spPr>
            <a:xfrm>
              <a:off x="3269869" y="5304846"/>
              <a:ext cx="2651518" cy="138499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ko-KR" altLang="en-US" sz="1200" b="1" kern="0" spc="-150" dirty="0" smtClean="0">
                  <a:solidFill>
                    <a:srgbClr val="383836"/>
                  </a:solidFill>
                  <a:latin typeface="Noto Sans CJK KR Medium" panose="020B0600000000000000" pitchFamily="34" charset="-127"/>
                  <a:ea typeface="Noto Sans CJK KR Medium" panose="020B0600000000000000" pitchFamily="34" charset="-127"/>
                </a:rPr>
                <a:t>아마존</a:t>
              </a:r>
              <a:r>
                <a:rPr lang="en-US" altLang="ko-KR" sz="1200" b="1" kern="0" spc="-150" dirty="0" smtClean="0">
                  <a:solidFill>
                    <a:srgbClr val="383836"/>
                  </a:solidFill>
                  <a:latin typeface="Noto Sans CJK KR Medium" panose="020B0600000000000000" pitchFamily="34" charset="-127"/>
                  <a:ea typeface="Noto Sans CJK KR Medium" panose="020B0600000000000000" pitchFamily="34" charset="-127"/>
                </a:rPr>
                <a:t>/ </a:t>
              </a:r>
              <a:r>
                <a:rPr lang="ko-KR" altLang="en-US" sz="1200" b="1" kern="0" spc="-150" dirty="0" err="1" smtClean="0">
                  <a:solidFill>
                    <a:srgbClr val="383836"/>
                  </a:solidFill>
                  <a:latin typeface="Noto Sans CJK KR Medium" panose="020B0600000000000000" pitchFamily="34" charset="-127"/>
                  <a:ea typeface="Noto Sans CJK KR Medium" panose="020B0600000000000000" pitchFamily="34" charset="-127"/>
                </a:rPr>
                <a:t>이베이</a:t>
              </a:r>
              <a:r>
                <a:rPr lang="ko-KR" altLang="en-US" sz="1200" b="1" kern="0" spc="-150" dirty="0" smtClean="0">
                  <a:solidFill>
                    <a:srgbClr val="383836"/>
                  </a:solidFill>
                  <a:latin typeface="Noto Sans CJK KR Medium" panose="020B0600000000000000" pitchFamily="34" charset="-127"/>
                  <a:ea typeface="Noto Sans CJK KR Medium" panose="020B0600000000000000" pitchFamily="34" charset="-127"/>
                </a:rPr>
                <a:t> 판매 </a:t>
              </a:r>
              <a:endParaRPr lang="en-US" altLang="ko-KR" sz="1200" b="1" kern="0" spc="-150" dirty="0">
                <a:solidFill>
                  <a:srgbClr val="383836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</a:endParaRPr>
            </a:p>
            <a:p>
              <a:pPr marL="171450" marR="0" lvl="0" indent="-1714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lang="ko-KR" altLang="en-US" sz="1200" kern="0" spc="-150" dirty="0" smtClean="0">
                  <a:solidFill>
                    <a:srgbClr val="383836"/>
                  </a:solidFill>
                  <a:latin typeface="Noto Sans CJK KR Medium" panose="020B0600000000000000" pitchFamily="34" charset="-127"/>
                  <a:ea typeface="Noto Sans CJK KR Medium" panose="020B0600000000000000" pitchFamily="34" charset="-127"/>
                </a:rPr>
                <a:t>제품등록 </a:t>
              </a:r>
              <a:r>
                <a:rPr lang="en-US" altLang="ko-KR" sz="1200" kern="0" spc="-150" dirty="0" smtClean="0">
                  <a:solidFill>
                    <a:srgbClr val="383836"/>
                  </a:solidFill>
                  <a:latin typeface="Noto Sans CJK KR Medium" panose="020B0600000000000000" pitchFamily="34" charset="-127"/>
                  <a:ea typeface="Noto Sans CJK KR Medium" panose="020B0600000000000000" pitchFamily="34" charset="-127"/>
                </a:rPr>
                <a:t>1</a:t>
              </a:r>
              <a:r>
                <a:rPr lang="ko-KR" altLang="en-US" sz="1200" kern="0" spc="-150" dirty="0" err="1" smtClean="0">
                  <a:solidFill>
                    <a:srgbClr val="383836"/>
                  </a:solidFill>
                  <a:latin typeface="Noto Sans CJK KR Medium" panose="020B0600000000000000" pitchFamily="34" charset="-127"/>
                  <a:ea typeface="Noto Sans CJK KR Medium" panose="020B0600000000000000" pitchFamily="34" charset="-127"/>
                </a:rPr>
                <a:t>주일만에</a:t>
              </a:r>
              <a:r>
                <a:rPr lang="ko-KR" altLang="en-US" sz="1200" kern="0" spc="-150" dirty="0" smtClean="0">
                  <a:solidFill>
                    <a:srgbClr val="383836"/>
                  </a:solidFill>
                  <a:latin typeface="Noto Sans CJK KR Medium" panose="020B0600000000000000" pitchFamily="34" charset="-127"/>
                  <a:ea typeface="Noto Sans CJK KR Medium" panose="020B0600000000000000" pitchFamily="34" charset="-127"/>
                </a:rPr>
                <a:t> 판매 개시</a:t>
              </a:r>
              <a:endParaRPr lang="en-US" altLang="ko-KR" sz="1200" kern="0" spc="-150" dirty="0" smtClean="0">
                <a:solidFill>
                  <a:srgbClr val="383836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</a:endParaRPr>
            </a:p>
            <a:p>
              <a:pPr marL="171450" marR="0" lvl="0" indent="-1714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lang="ko-KR" altLang="en-US" sz="1200" kern="0" spc="-150" noProof="0" dirty="0" smtClean="0">
                  <a:solidFill>
                    <a:srgbClr val="383836"/>
                  </a:solidFill>
                  <a:latin typeface="Noto Sans CJK KR Medium" panose="020B0600000000000000" pitchFamily="34" charset="-127"/>
                  <a:ea typeface="Noto Sans CJK KR Medium" panose="020B0600000000000000" pitchFamily="34" charset="-127"/>
                </a:rPr>
                <a:t>인기상품</a:t>
              </a:r>
              <a:r>
                <a:rPr lang="en-US" altLang="ko-KR" sz="1200" kern="0" spc="-150" dirty="0" smtClean="0">
                  <a:solidFill>
                    <a:srgbClr val="383836"/>
                  </a:solidFill>
                  <a:latin typeface="Noto Sans CJK KR Medium" panose="020B0600000000000000" pitchFamily="34" charset="-127"/>
                  <a:ea typeface="Noto Sans CJK KR Medium" panose="020B0600000000000000" pitchFamily="34" charset="-127"/>
                </a:rPr>
                <a:t>(Full</a:t>
              </a:r>
              <a:r>
                <a:rPr lang="en-US" altLang="ko-KR" sz="1200" kern="0" spc="-150" noProof="0" dirty="0" smtClean="0">
                  <a:solidFill>
                    <a:srgbClr val="383836"/>
                  </a:solidFill>
                  <a:latin typeface="Noto Sans CJK KR Medium" panose="020B0600000000000000" pitchFamily="34" charset="-127"/>
                  <a:ea typeface="Noto Sans CJK KR Medium" panose="020B0600000000000000" pitchFamily="34" charset="-127"/>
                </a:rPr>
                <a:t>/ Queen </a:t>
              </a:r>
              <a:r>
                <a:rPr lang="ko-KR" altLang="en-US" sz="1200" kern="0" spc="-150" noProof="0" dirty="0" smtClean="0">
                  <a:solidFill>
                    <a:srgbClr val="383836"/>
                  </a:solidFill>
                  <a:latin typeface="Noto Sans CJK KR Medium" panose="020B0600000000000000" pitchFamily="34" charset="-127"/>
                  <a:ea typeface="Noto Sans CJK KR Medium" panose="020B0600000000000000" pitchFamily="34" charset="-127"/>
                </a:rPr>
                <a:t>사이즈 </a:t>
              </a:r>
              <a:r>
                <a:rPr lang="en-US" altLang="ko-KR" sz="1200" kern="0" spc="-150" noProof="0" dirty="0" smtClean="0">
                  <a:solidFill>
                    <a:srgbClr val="383836"/>
                  </a:solidFill>
                  <a:latin typeface="Noto Sans CJK KR Medium" panose="020B0600000000000000" pitchFamily="34" charset="-127"/>
                  <a:ea typeface="Noto Sans CJK KR Medium" panose="020B0600000000000000" pitchFamily="34" charset="-127"/>
                </a:rPr>
                <a:t>)</a:t>
              </a:r>
              <a:r>
                <a:rPr lang="ko-KR" altLang="en-US" sz="1200" kern="0" spc="-150" noProof="0" dirty="0" smtClean="0">
                  <a:solidFill>
                    <a:srgbClr val="383836"/>
                  </a:solidFill>
                  <a:latin typeface="Noto Sans CJK KR Medium" panose="020B0600000000000000" pitchFamily="34" charset="-127"/>
                  <a:ea typeface="Noto Sans CJK KR Medium" panose="020B0600000000000000" pitchFamily="34" charset="-127"/>
                </a:rPr>
                <a:t>중심 판매</a:t>
              </a:r>
              <a:endParaRPr kumimoji="0" lang="en-US" altLang="ko-KR" sz="1200" b="0" i="0" u="none" strike="noStrike" kern="0" cap="none" spc="-150" normalizeH="0" baseline="0" noProof="0" dirty="0" smtClean="0">
                <a:ln>
                  <a:noFill/>
                </a:ln>
                <a:solidFill>
                  <a:srgbClr val="383836"/>
                </a:solidFill>
                <a:effectLst/>
                <a:uLnTx/>
                <a:uFillTx/>
                <a:latin typeface="Noto Sans CJK KR Medium" panose="020B0600000000000000" pitchFamily="34" charset="-127"/>
                <a:ea typeface="Noto Sans CJK KR Medium" panose="020B0600000000000000" pitchFamily="34" charset="-127"/>
              </a:endParaRPr>
            </a:p>
            <a:p>
              <a:pPr marL="171450" marR="0" lvl="0" indent="-1714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lang="ko-KR" altLang="en-US" sz="1200" kern="0" spc="-150" noProof="0" dirty="0" smtClean="0">
                  <a:solidFill>
                    <a:srgbClr val="383836"/>
                  </a:solidFill>
                  <a:latin typeface="Noto Sans CJK KR Medium" panose="020B0600000000000000" pitchFamily="34" charset="-127"/>
                  <a:ea typeface="Noto Sans CJK KR Medium" panose="020B0600000000000000" pitchFamily="34" charset="-127"/>
                </a:rPr>
                <a:t>매트리스 외 프레임</a:t>
              </a:r>
              <a:r>
                <a:rPr lang="en-US" altLang="ko-KR" sz="1200" kern="0" spc="-150" noProof="0" dirty="0" smtClean="0">
                  <a:solidFill>
                    <a:srgbClr val="383836"/>
                  </a:solidFill>
                  <a:latin typeface="Noto Sans CJK KR Medium" panose="020B0600000000000000" pitchFamily="34" charset="-127"/>
                  <a:ea typeface="Noto Sans CJK KR Medium" panose="020B0600000000000000" pitchFamily="34" charset="-127"/>
                </a:rPr>
                <a:t>/ </a:t>
              </a:r>
              <a:r>
                <a:rPr lang="ko-KR" altLang="en-US" sz="1200" kern="0" spc="-150" noProof="0" dirty="0" smtClean="0">
                  <a:solidFill>
                    <a:srgbClr val="383836"/>
                  </a:solidFill>
                  <a:latin typeface="Noto Sans CJK KR Medium" panose="020B0600000000000000" pitchFamily="34" charset="-127"/>
                  <a:ea typeface="Noto Sans CJK KR Medium" panose="020B0600000000000000" pitchFamily="34" charset="-127"/>
                </a:rPr>
                <a:t>박스스프링 추가</a:t>
              </a:r>
              <a:endParaRPr lang="en-US" altLang="ko-KR" sz="1200" kern="0" spc="-150" noProof="0" dirty="0" smtClean="0">
                <a:solidFill>
                  <a:srgbClr val="383836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</a:endParaRPr>
            </a:p>
            <a:p>
              <a:pPr marL="171450" marR="0" lvl="0" indent="-1714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lang="ko-KR" altLang="en-US" sz="1200" kern="0" spc="-150" dirty="0" smtClean="0">
                  <a:solidFill>
                    <a:srgbClr val="383836"/>
                  </a:solidFill>
                  <a:latin typeface="Noto Sans CJK KR Medium" panose="020B0600000000000000" pitchFamily="34" charset="-127"/>
                  <a:ea typeface="Noto Sans CJK KR Medium" panose="020B0600000000000000" pitchFamily="34" charset="-127"/>
                </a:rPr>
                <a:t>판매 </a:t>
              </a:r>
              <a:r>
                <a:rPr lang="ko-KR" altLang="en-US" sz="1200" kern="0" spc="-150" dirty="0" err="1" smtClean="0">
                  <a:solidFill>
                    <a:srgbClr val="383836"/>
                  </a:solidFill>
                  <a:latin typeface="Noto Sans CJK KR Medium" panose="020B0600000000000000" pitchFamily="34" charset="-127"/>
                  <a:ea typeface="Noto Sans CJK KR Medium" panose="020B0600000000000000" pitchFamily="34" charset="-127"/>
                </a:rPr>
                <a:t>핫</a:t>
              </a:r>
              <a:r>
                <a:rPr lang="ko-KR" altLang="en-US" sz="1200" kern="0" spc="-150" dirty="0" smtClean="0">
                  <a:solidFill>
                    <a:srgbClr val="383836"/>
                  </a:solidFill>
                  <a:latin typeface="Noto Sans CJK KR Medium" panose="020B0600000000000000" pitchFamily="34" charset="-127"/>
                  <a:ea typeface="Noto Sans CJK KR Medium" panose="020B0600000000000000" pitchFamily="34" charset="-127"/>
                </a:rPr>
                <a:t> </a:t>
              </a:r>
              <a:r>
                <a:rPr lang="ko-KR" altLang="en-US" sz="1200" kern="0" spc="-150" dirty="0" err="1" smtClean="0">
                  <a:solidFill>
                    <a:srgbClr val="383836"/>
                  </a:solidFill>
                  <a:latin typeface="Noto Sans CJK KR Medium" panose="020B0600000000000000" pitchFamily="34" charset="-127"/>
                  <a:ea typeface="Noto Sans CJK KR Medium" panose="020B0600000000000000" pitchFamily="34" charset="-127"/>
                </a:rPr>
                <a:t>딜</a:t>
              </a:r>
              <a:r>
                <a:rPr lang="ko-KR" altLang="en-US" sz="1200" kern="0" spc="-150" dirty="0" smtClean="0">
                  <a:solidFill>
                    <a:srgbClr val="383836"/>
                  </a:solidFill>
                  <a:latin typeface="Noto Sans CJK KR Medium" panose="020B0600000000000000" pitchFamily="34" charset="-127"/>
                  <a:ea typeface="Noto Sans CJK KR Medium" panose="020B0600000000000000" pitchFamily="34" charset="-127"/>
                </a:rPr>
                <a:t> 프로모션 참여</a:t>
              </a:r>
              <a:endParaRPr lang="en-US" altLang="ko-KR" sz="1200" kern="0" spc="-150" dirty="0" smtClean="0">
                <a:solidFill>
                  <a:srgbClr val="383836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</a:endParaRPr>
            </a:p>
            <a:p>
              <a:pPr lvl="0" latinLnBrk="0">
                <a:defRPr/>
              </a:pPr>
              <a:r>
                <a:rPr lang="en-US" altLang="ko-KR" sz="1200" b="1" kern="0" spc="-150" dirty="0" smtClean="0">
                  <a:solidFill>
                    <a:srgbClr val="FF0000"/>
                  </a:solidFill>
                  <a:latin typeface="Noto Sans CJK KR Medium" panose="020B0600000000000000" pitchFamily="34" charset="-127"/>
                  <a:ea typeface="Noto Sans CJK KR Medium" panose="020B0600000000000000" pitchFamily="34" charset="-127"/>
                </a:rPr>
                <a:t>-2016.10</a:t>
              </a:r>
              <a:r>
                <a:rPr lang="ko-KR" altLang="en-US" sz="1200" b="1" kern="0" spc="-150" dirty="0" smtClean="0">
                  <a:solidFill>
                    <a:srgbClr val="FF0000"/>
                  </a:solidFill>
                  <a:latin typeface="Noto Sans CJK KR Medium" panose="020B0600000000000000" pitchFamily="34" charset="-127"/>
                  <a:ea typeface="Noto Sans CJK KR Medium" panose="020B0600000000000000" pitchFamily="34" charset="-127"/>
                </a:rPr>
                <a:t>월 </a:t>
              </a:r>
              <a:r>
                <a:rPr lang="en-US" altLang="ko-KR" sz="1200" b="1" kern="0" spc="-150" dirty="0" smtClean="0">
                  <a:solidFill>
                    <a:srgbClr val="FF0000"/>
                  </a:solidFill>
                  <a:latin typeface="Noto Sans CJK KR Medium" panose="020B0600000000000000" pitchFamily="34" charset="-127"/>
                  <a:ea typeface="Noto Sans CJK KR Medium" panose="020B0600000000000000" pitchFamily="34" charset="-127"/>
                </a:rPr>
                <a:t>: </a:t>
              </a:r>
              <a:r>
                <a:rPr lang="ko-KR" altLang="en-US" sz="1200" b="1" kern="0" spc="-150" dirty="0" smtClean="0">
                  <a:solidFill>
                    <a:srgbClr val="FF0000"/>
                  </a:solidFill>
                  <a:latin typeface="Noto Sans CJK KR Medium" panose="020B0600000000000000" pitchFamily="34" charset="-127"/>
                  <a:ea typeface="Noto Sans CJK KR Medium" panose="020B0600000000000000" pitchFamily="34" charset="-127"/>
                </a:rPr>
                <a:t>월   </a:t>
              </a:r>
              <a:r>
                <a:rPr lang="en-US" altLang="ko-KR" sz="1200" b="1" kern="0" spc="-150" dirty="0" smtClean="0">
                  <a:solidFill>
                    <a:srgbClr val="FF0000"/>
                  </a:solidFill>
                  <a:latin typeface="Noto Sans CJK KR Medium" panose="020B0600000000000000" pitchFamily="34" charset="-127"/>
                  <a:ea typeface="Noto Sans CJK KR Medium" panose="020B0600000000000000" pitchFamily="34" charset="-127"/>
                </a:rPr>
                <a:t>276</a:t>
              </a:r>
              <a:r>
                <a:rPr lang="ko-KR" altLang="en-US" sz="1200" b="1" kern="0" spc="-150" dirty="0" smtClean="0">
                  <a:solidFill>
                    <a:srgbClr val="FF0000"/>
                  </a:solidFill>
                  <a:latin typeface="Noto Sans CJK KR Medium" panose="020B0600000000000000" pitchFamily="34" charset="-127"/>
                  <a:ea typeface="Noto Sans CJK KR Medium" panose="020B0600000000000000" pitchFamily="34" charset="-127"/>
                </a:rPr>
                <a:t>개 </a:t>
              </a:r>
              <a:r>
                <a:rPr lang="en-US" altLang="ko-KR" sz="1200" b="1" kern="0" spc="-150" dirty="0" smtClean="0">
                  <a:solidFill>
                    <a:srgbClr val="FF0000"/>
                  </a:solidFill>
                  <a:latin typeface="Noto Sans CJK KR Medium" panose="020B0600000000000000" pitchFamily="34" charset="-127"/>
                  <a:ea typeface="Noto Sans CJK KR Medium" panose="020B0600000000000000" pitchFamily="34" charset="-127"/>
                </a:rPr>
                <a:t>/ $   56K (</a:t>
              </a:r>
              <a:r>
                <a:rPr lang="ko-KR" altLang="en-US" sz="1200" b="1" kern="0" spc="-150" dirty="0" smtClean="0">
                  <a:solidFill>
                    <a:srgbClr val="FF0000"/>
                  </a:solidFill>
                  <a:latin typeface="Noto Sans CJK KR Medium" panose="020B0600000000000000" pitchFamily="34" charset="-127"/>
                  <a:ea typeface="Noto Sans CJK KR Medium" panose="020B0600000000000000" pitchFamily="34" charset="-127"/>
                </a:rPr>
                <a:t>일</a:t>
              </a:r>
              <a:r>
                <a:rPr lang="en-US" altLang="ko-KR" sz="1200" b="1" kern="0" spc="-150" dirty="0" smtClean="0">
                  <a:solidFill>
                    <a:srgbClr val="FF0000"/>
                  </a:solidFill>
                  <a:latin typeface="Noto Sans CJK KR Medium" panose="020B0600000000000000" pitchFamily="34" charset="-127"/>
                  <a:ea typeface="Noto Sans CJK KR Medium" panose="020B0600000000000000" pitchFamily="34" charset="-127"/>
                </a:rPr>
                <a:t>14</a:t>
              </a:r>
              <a:r>
                <a:rPr lang="ko-KR" altLang="en-US" sz="1200" b="1" kern="0" spc="-150" dirty="0" smtClean="0">
                  <a:solidFill>
                    <a:srgbClr val="FF0000"/>
                  </a:solidFill>
                  <a:latin typeface="Noto Sans CJK KR Medium" panose="020B0600000000000000" pitchFamily="34" charset="-127"/>
                  <a:ea typeface="Noto Sans CJK KR Medium" panose="020B0600000000000000" pitchFamily="34" charset="-127"/>
                </a:rPr>
                <a:t>개</a:t>
              </a:r>
              <a:r>
                <a:rPr lang="en-US" altLang="ko-KR" sz="1200" b="1" kern="0" spc="-150" dirty="0" smtClean="0">
                  <a:solidFill>
                    <a:srgbClr val="FF0000"/>
                  </a:solidFill>
                  <a:latin typeface="Noto Sans CJK KR Medium" panose="020B0600000000000000" pitchFamily="34" charset="-127"/>
                  <a:ea typeface="Noto Sans CJK KR Medium" panose="020B0600000000000000" pitchFamily="34" charset="-127"/>
                </a:rPr>
                <a:t>)</a:t>
              </a:r>
            </a:p>
            <a:p>
              <a:pPr lvl="0" latinLnBrk="0">
                <a:defRPr/>
              </a:pPr>
              <a:r>
                <a:rPr lang="en-US" altLang="ko-KR" sz="1200" b="1" kern="0" spc="-150" dirty="0" smtClean="0">
                  <a:solidFill>
                    <a:srgbClr val="FF0000"/>
                  </a:solidFill>
                  <a:latin typeface="Noto Sans CJK KR Medium" panose="020B0600000000000000" pitchFamily="34" charset="-127"/>
                  <a:ea typeface="Noto Sans CJK KR Medium" panose="020B0600000000000000" pitchFamily="34" charset="-127"/>
                </a:rPr>
                <a:t>-2017.06</a:t>
              </a:r>
              <a:r>
                <a:rPr lang="ko-KR" altLang="en-US" sz="1200" b="1" kern="0" spc="-150" dirty="0" smtClean="0">
                  <a:solidFill>
                    <a:srgbClr val="FF0000"/>
                  </a:solidFill>
                  <a:latin typeface="Noto Sans CJK KR Medium" panose="020B0600000000000000" pitchFamily="34" charset="-127"/>
                  <a:ea typeface="Noto Sans CJK KR Medium" panose="020B0600000000000000" pitchFamily="34" charset="-127"/>
                </a:rPr>
                <a:t>월 </a:t>
              </a:r>
              <a:r>
                <a:rPr lang="en-US" altLang="ko-KR" sz="1200" b="1" kern="0" spc="-150" dirty="0" smtClean="0">
                  <a:solidFill>
                    <a:srgbClr val="FF0000"/>
                  </a:solidFill>
                  <a:latin typeface="Noto Sans CJK KR Medium" panose="020B0600000000000000" pitchFamily="34" charset="-127"/>
                  <a:ea typeface="Noto Sans CJK KR Medium" panose="020B0600000000000000" pitchFamily="34" charset="-127"/>
                </a:rPr>
                <a:t>: </a:t>
              </a:r>
              <a:r>
                <a:rPr lang="ko-KR" altLang="en-US" sz="1200" b="1" kern="0" spc="-150" dirty="0" smtClean="0">
                  <a:solidFill>
                    <a:srgbClr val="FF0000"/>
                  </a:solidFill>
                  <a:latin typeface="Noto Sans CJK KR Medium" panose="020B0600000000000000" pitchFamily="34" charset="-127"/>
                  <a:ea typeface="Noto Sans CJK KR Medium" panose="020B0600000000000000" pitchFamily="34" charset="-127"/>
                </a:rPr>
                <a:t>월 </a:t>
              </a:r>
              <a:r>
                <a:rPr lang="en-US" altLang="ko-KR" sz="1200" b="1" kern="0" spc="-150" dirty="0" smtClean="0">
                  <a:solidFill>
                    <a:srgbClr val="FF0000"/>
                  </a:solidFill>
                  <a:latin typeface="Noto Sans CJK KR Medium" panose="020B0600000000000000" pitchFamily="34" charset="-127"/>
                  <a:ea typeface="Noto Sans CJK KR Medium" panose="020B0600000000000000" pitchFamily="34" charset="-127"/>
                </a:rPr>
                <a:t>1,682</a:t>
              </a:r>
              <a:r>
                <a:rPr lang="ko-KR" altLang="en-US" sz="1200" b="1" kern="0" spc="-150" dirty="0" smtClean="0">
                  <a:solidFill>
                    <a:srgbClr val="FF0000"/>
                  </a:solidFill>
                  <a:latin typeface="Noto Sans CJK KR Medium" panose="020B0600000000000000" pitchFamily="34" charset="-127"/>
                  <a:ea typeface="Noto Sans CJK KR Medium" panose="020B0600000000000000" pitchFamily="34" charset="-127"/>
                </a:rPr>
                <a:t>개 </a:t>
              </a:r>
              <a:r>
                <a:rPr lang="en-US" altLang="ko-KR" sz="1200" b="1" kern="0" spc="-150" dirty="0" smtClean="0">
                  <a:solidFill>
                    <a:srgbClr val="FF0000"/>
                  </a:solidFill>
                  <a:latin typeface="Noto Sans CJK KR Medium" panose="020B0600000000000000" pitchFamily="34" charset="-127"/>
                  <a:ea typeface="Noto Sans CJK KR Medium" panose="020B0600000000000000" pitchFamily="34" charset="-127"/>
                </a:rPr>
                <a:t>/ $ 336K  (</a:t>
              </a:r>
              <a:r>
                <a:rPr lang="ko-KR" altLang="en-US" sz="1200" b="1" kern="0" spc="-150" dirty="0" smtClean="0">
                  <a:solidFill>
                    <a:srgbClr val="FF0000"/>
                  </a:solidFill>
                  <a:latin typeface="Noto Sans CJK KR Medium" panose="020B0600000000000000" pitchFamily="34" charset="-127"/>
                  <a:ea typeface="Noto Sans CJK KR Medium" panose="020B0600000000000000" pitchFamily="34" charset="-127"/>
                </a:rPr>
                <a:t>일 </a:t>
              </a:r>
              <a:r>
                <a:rPr lang="en-US" altLang="ko-KR" sz="1200" b="1" kern="0" spc="-150" dirty="0" smtClean="0">
                  <a:solidFill>
                    <a:srgbClr val="FF0000"/>
                  </a:solidFill>
                  <a:latin typeface="Noto Sans CJK KR Medium" panose="020B0600000000000000" pitchFamily="34" charset="-127"/>
                  <a:ea typeface="Noto Sans CJK KR Medium" panose="020B0600000000000000" pitchFamily="34" charset="-127"/>
                </a:rPr>
                <a:t>85</a:t>
              </a:r>
              <a:r>
                <a:rPr lang="ko-KR" altLang="en-US" sz="1200" b="1" kern="0" spc="-150" dirty="0" smtClean="0">
                  <a:solidFill>
                    <a:srgbClr val="FF0000"/>
                  </a:solidFill>
                  <a:latin typeface="Noto Sans CJK KR Medium" panose="020B0600000000000000" pitchFamily="34" charset="-127"/>
                  <a:ea typeface="Noto Sans CJK KR Medium" panose="020B0600000000000000" pitchFamily="34" charset="-127"/>
                </a:rPr>
                <a:t>개</a:t>
              </a:r>
              <a:r>
                <a:rPr lang="en-US" altLang="ko-KR" sz="1200" b="1" kern="0" spc="-150" dirty="0" smtClean="0">
                  <a:solidFill>
                    <a:srgbClr val="FF0000"/>
                  </a:solidFill>
                  <a:latin typeface="Noto Sans CJK KR Medium" panose="020B0600000000000000" pitchFamily="34" charset="-127"/>
                  <a:ea typeface="Noto Sans CJK KR Medium" panose="020B0600000000000000" pitchFamily="34" charset="-127"/>
                </a:rPr>
                <a:t>)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017034" y="5474015"/>
              <a:ext cx="2675213" cy="857667"/>
            </a:xfrm>
            <a:prstGeom prst="rect">
              <a:avLst/>
            </a:prstGeom>
            <a:solidFill>
              <a:srgbClr val="FF0000">
                <a:alpha val="34000"/>
              </a:srgbClr>
            </a:solidFill>
          </p:spPr>
          <p:txBody>
            <a:bodyPr wrap="square" rtlCol="0">
              <a:spAutoFit/>
            </a:bodyPr>
            <a:lstStyle/>
            <a:p>
              <a:pPr marL="171450" indent="-171450">
                <a:buFontTx/>
                <a:buChar char="-"/>
              </a:pPr>
              <a:r>
                <a:rPr lang="en-US" altLang="ko-KR" sz="1200" dirty="0" smtClean="0"/>
                <a:t>KGL </a:t>
              </a:r>
              <a:r>
                <a:rPr lang="ko-KR" altLang="en-US" sz="1200" dirty="0" smtClean="0"/>
                <a:t>아마존 </a:t>
              </a:r>
              <a:r>
                <a:rPr lang="ko-KR" altLang="en-US" sz="1200" dirty="0" err="1" smtClean="0"/>
                <a:t>어카운트로</a:t>
              </a:r>
              <a:r>
                <a:rPr lang="ko-KR" altLang="en-US" sz="1200" dirty="0" smtClean="0"/>
                <a:t> 병행 판매</a:t>
              </a:r>
              <a:endParaRPr lang="en-US" altLang="ko-KR" sz="1200" dirty="0" smtClean="0"/>
            </a:p>
            <a:p>
              <a:pPr marL="171450" indent="-171450">
                <a:buFontTx/>
                <a:buChar char="-"/>
              </a:pPr>
              <a:r>
                <a:rPr lang="ko-KR" altLang="en-US" sz="1200" dirty="0" err="1" smtClean="0"/>
                <a:t>미국내</a:t>
              </a:r>
              <a:r>
                <a:rPr lang="ko-KR" altLang="en-US" sz="1200" dirty="0" smtClean="0"/>
                <a:t> </a:t>
              </a:r>
              <a:r>
                <a:rPr lang="en-US" altLang="ko-KR" sz="1200" dirty="0" smtClean="0"/>
                <a:t>OFFLINE </a:t>
              </a:r>
              <a:r>
                <a:rPr lang="ko-KR" altLang="en-US" sz="1200" dirty="0" smtClean="0"/>
                <a:t>판매 개시</a:t>
              </a:r>
              <a:endParaRPr lang="en-US" altLang="ko-KR" sz="1200" dirty="0" smtClean="0"/>
            </a:p>
            <a:p>
              <a:pPr marL="171450" indent="-171450">
                <a:buFontTx/>
                <a:buChar char="-"/>
              </a:pPr>
              <a:r>
                <a:rPr lang="en-US" altLang="ko-KR" sz="1200" dirty="0" smtClean="0"/>
                <a:t>B2B </a:t>
              </a:r>
              <a:r>
                <a:rPr lang="ko-KR" altLang="en-US" sz="1200" dirty="0" smtClean="0"/>
                <a:t>거래 제안</a:t>
              </a:r>
              <a:endParaRPr lang="en-US" altLang="ko-KR" sz="1200" dirty="0" smtClean="0"/>
            </a:p>
            <a:p>
              <a:pPr marL="171450" indent="-171450">
                <a:buFontTx/>
                <a:buChar char="-"/>
              </a:pPr>
              <a:r>
                <a:rPr lang="ko-KR" altLang="en-US" sz="1200" dirty="0" smtClean="0"/>
                <a:t>한국 진출 제안</a:t>
              </a:r>
              <a:r>
                <a:rPr lang="en-US" altLang="ko-KR" sz="1200" dirty="0" smtClean="0"/>
                <a:t>(</a:t>
              </a:r>
              <a:r>
                <a:rPr lang="ko-KR" altLang="en-US" sz="1200" dirty="0" err="1" smtClean="0"/>
                <a:t>이랜드</a:t>
              </a:r>
              <a:r>
                <a:rPr lang="en-US" altLang="ko-KR" sz="1200" dirty="0" smtClean="0"/>
                <a:t>/11</a:t>
              </a:r>
              <a:r>
                <a:rPr lang="ko-KR" altLang="en-US" sz="1200" dirty="0" smtClean="0"/>
                <a:t>번가 외</a:t>
              </a:r>
              <a:r>
                <a:rPr lang="en-US" altLang="ko-KR" sz="1200" dirty="0" smtClean="0"/>
                <a:t>)</a:t>
              </a:r>
            </a:p>
          </p:txBody>
        </p:sp>
        <p:graphicFrame>
          <p:nvGraphicFramePr>
            <p:cNvPr id="11" name="차트 10"/>
            <p:cNvGraphicFramePr/>
            <p:nvPr>
              <p:extLst>
                <p:ext uri="{D42A27DB-BD31-4B8C-83A1-F6EECF244321}">
                  <p14:modId xmlns:p14="http://schemas.microsoft.com/office/powerpoint/2010/main" xmlns="" val="3542244211"/>
                </p:ext>
              </p:extLst>
            </p:nvPr>
          </p:nvGraphicFramePr>
          <p:xfrm>
            <a:off x="6214829" y="2606004"/>
            <a:ext cx="2279622" cy="289491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pSp>
          <p:nvGrpSpPr>
            <p:cNvPr id="36" name="그룹 35"/>
            <p:cNvGrpSpPr/>
            <p:nvPr/>
          </p:nvGrpSpPr>
          <p:grpSpPr>
            <a:xfrm>
              <a:off x="4671044" y="2159032"/>
              <a:ext cx="1520525" cy="1478188"/>
              <a:chOff x="1824897" y="3405083"/>
              <a:chExt cx="1412594" cy="1254890"/>
            </a:xfrm>
          </p:grpSpPr>
          <p:grpSp>
            <p:nvGrpSpPr>
              <p:cNvPr id="42" name="그룹 41"/>
              <p:cNvGrpSpPr/>
              <p:nvPr/>
            </p:nvGrpSpPr>
            <p:grpSpPr>
              <a:xfrm>
                <a:off x="1824897" y="3405083"/>
                <a:ext cx="1412594" cy="1254890"/>
                <a:chOff x="1785947" y="3553140"/>
                <a:chExt cx="1412594" cy="1254890"/>
              </a:xfrm>
            </p:grpSpPr>
            <p:sp>
              <p:nvSpPr>
                <p:cNvPr id="47" name="폭발 2 46"/>
                <p:cNvSpPr/>
                <p:nvPr/>
              </p:nvSpPr>
              <p:spPr>
                <a:xfrm rot="12709597">
                  <a:off x="1785947" y="3553140"/>
                  <a:ext cx="1344132" cy="1254890"/>
                </a:xfrm>
                <a:prstGeom prst="irregularSeal2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48" name="TextBox 47"/>
                <p:cNvSpPr txBox="1"/>
                <p:nvPr/>
              </p:nvSpPr>
              <p:spPr>
                <a:xfrm>
                  <a:off x="2022092" y="3956870"/>
                  <a:ext cx="1176449" cy="5539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ko-KR" altLang="en-US" sz="1200" dirty="0" smtClean="0">
                      <a:solidFill>
                        <a:srgbClr val="FF0000"/>
                      </a:solidFill>
                    </a:rPr>
                    <a:t>최대</a:t>
                  </a:r>
                  <a:r>
                    <a:rPr lang="en-US" altLang="ko-KR" sz="1500" dirty="0" smtClean="0">
                      <a:solidFill>
                        <a:srgbClr val="FF0000"/>
                      </a:solidFill>
                    </a:rPr>
                    <a:t>1100% </a:t>
                  </a:r>
                </a:p>
                <a:p>
                  <a:r>
                    <a:rPr lang="ko-KR" altLang="en-US" sz="1500" dirty="0" smtClean="0">
                      <a:solidFill>
                        <a:srgbClr val="FF0000"/>
                      </a:solidFill>
                    </a:rPr>
                    <a:t>매출증가</a:t>
                  </a:r>
                  <a:r>
                    <a:rPr lang="en-US" altLang="ko-KR" sz="1500" dirty="0" smtClean="0">
                      <a:solidFill>
                        <a:srgbClr val="FF0000"/>
                      </a:solidFill>
                    </a:rPr>
                    <a:t>!</a:t>
                  </a:r>
                  <a:endParaRPr lang="ko-KR" altLang="en-US" sz="1500">
                    <a:solidFill>
                      <a:srgbClr val="FF0000"/>
                    </a:solidFill>
                  </a:endParaRPr>
                </a:p>
              </p:txBody>
            </p:sp>
          </p:grpSp>
          <p:sp>
            <p:nvSpPr>
              <p:cNvPr id="46" name="위쪽 화살표 45"/>
              <p:cNvSpPr/>
              <p:nvPr/>
            </p:nvSpPr>
            <p:spPr>
              <a:xfrm>
                <a:off x="2621995" y="3447499"/>
                <a:ext cx="316564" cy="379555"/>
              </a:xfrm>
              <a:prstGeom prst="upArrow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aphicFrame>
          <p:nvGraphicFramePr>
            <p:cNvPr id="31" name="차트 30"/>
            <p:cNvGraphicFramePr/>
            <p:nvPr>
              <p:extLst>
                <p:ext uri="{D42A27DB-BD31-4B8C-83A1-F6EECF244321}">
                  <p14:modId xmlns:p14="http://schemas.microsoft.com/office/powerpoint/2010/main" xmlns="" val="3275625805"/>
                </p:ext>
              </p:extLst>
            </p:nvPr>
          </p:nvGraphicFramePr>
          <p:xfrm>
            <a:off x="3432324" y="2542844"/>
            <a:ext cx="2279622" cy="289491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pSp>
          <p:nvGrpSpPr>
            <p:cNvPr id="50" name="그룹 49"/>
            <p:cNvGrpSpPr/>
            <p:nvPr/>
          </p:nvGrpSpPr>
          <p:grpSpPr>
            <a:xfrm>
              <a:off x="1911048" y="2048309"/>
              <a:ext cx="1520525" cy="1478188"/>
              <a:chOff x="1824897" y="3405083"/>
              <a:chExt cx="1412594" cy="1254890"/>
            </a:xfrm>
          </p:grpSpPr>
          <p:grpSp>
            <p:nvGrpSpPr>
              <p:cNvPr id="51" name="그룹 50"/>
              <p:cNvGrpSpPr/>
              <p:nvPr/>
            </p:nvGrpSpPr>
            <p:grpSpPr>
              <a:xfrm>
                <a:off x="1824897" y="3405083"/>
                <a:ext cx="1412594" cy="1254890"/>
                <a:chOff x="1785947" y="3553140"/>
                <a:chExt cx="1412594" cy="1254890"/>
              </a:xfrm>
            </p:grpSpPr>
            <p:sp>
              <p:nvSpPr>
                <p:cNvPr id="53" name="폭발 2 52"/>
                <p:cNvSpPr/>
                <p:nvPr/>
              </p:nvSpPr>
              <p:spPr>
                <a:xfrm rot="12709597">
                  <a:off x="1785947" y="3553140"/>
                  <a:ext cx="1344132" cy="1254890"/>
                </a:xfrm>
                <a:prstGeom prst="irregularSeal2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54" name="TextBox 53"/>
                <p:cNvSpPr txBox="1"/>
                <p:nvPr/>
              </p:nvSpPr>
              <p:spPr>
                <a:xfrm>
                  <a:off x="2022092" y="3956870"/>
                  <a:ext cx="1176449" cy="48995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ko-KR" altLang="en-US" sz="1200" dirty="0" smtClean="0">
                      <a:solidFill>
                        <a:srgbClr val="FF0000"/>
                      </a:solidFill>
                    </a:rPr>
                    <a:t>최대</a:t>
                  </a:r>
                  <a:r>
                    <a:rPr lang="en-US" altLang="ko-KR" sz="1500" dirty="0" smtClean="0">
                      <a:solidFill>
                        <a:srgbClr val="FF0000"/>
                      </a:solidFill>
                    </a:rPr>
                    <a:t>1144% </a:t>
                  </a:r>
                </a:p>
                <a:p>
                  <a:r>
                    <a:rPr lang="ko-KR" altLang="en-US" sz="1500" dirty="0" smtClean="0">
                      <a:solidFill>
                        <a:srgbClr val="FF0000"/>
                      </a:solidFill>
                    </a:rPr>
                    <a:t>매출증가</a:t>
                  </a:r>
                  <a:r>
                    <a:rPr lang="en-US" altLang="ko-KR" sz="1500" dirty="0" smtClean="0">
                      <a:solidFill>
                        <a:srgbClr val="FF0000"/>
                      </a:solidFill>
                    </a:rPr>
                    <a:t>!</a:t>
                  </a:r>
                  <a:endParaRPr lang="ko-KR" altLang="en-US" sz="1500">
                    <a:solidFill>
                      <a:srgbClr val="FF0000"/>
                    </a:solidFill>
                  </a:endParaRPr>
                </a:p>
              </p:txBody>
            </p:sp>
          </p:grpSp>
          <p:sp>
            <p:nvSpPr>
              <p:cNvPr id="52" name="위쪽 화살표 51"/>
              <p:cNvSpPr/>
              <p:nvPr/>
            </p:nvSpPr>
            <p:spPr>
              <a:xfrm>
                <a:off x="2621995" y="3447499"/>
                <a:ext cx="316564" cy="379555"/>
              </a:xfrm>
              <a:prstGeom prst="upArrow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aphicFrame>
          <p:nvGraphicFramePr>
            <p:cNvPr id="49" name="차트 48"/>
            <p:cNvGraphicFramePr/>
            <p:nvPr>
              <p:extLst>
                <p:ext uri="{D42A27DB-BD31-4B8C-83A1-F6EECF244321}">
                  <p14:modId xmlns:p14="http://schemas.microsoft.com/office/powerpoint/2010/main" xmlns="" val="2046491727"/>
                </p:ext>
              </p:extLst>
            </p:nvPr>
          </p:nvGraphicFramePr>
          <p:xfrm>
            <a:off x="557145" y="2375775"/>
            <a:ext cx="2279622" cy="285262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5" name="덧셈 기호 4"/>
            <p:cNvSpPr/>
            <p:nvPr/>
          </p:nvSpPr>
          <p:spPr>
            <a:xfrm>
              <a:off x="5279847" y="1171124"/>
              <a:ext cx="976917" cy="1079135"/>
            </a:xfrm>
            <a:prstGeom prst="mathPlus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26435177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1B1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5000" spc="-150" dirty="0">
              <a:latin typeface="Noto Sans CJK KR Light" panose="020B0300000000000000" pitchFamily="34" charset="-127"/>
              <a:ea typeface="Noto Sans CJK KR Light" panose="020B0300000000000000" pitchFamily="34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360000" y="360000"/>
            <a:ext cx="8424000" cy="6138000"/>
          </a:xfrm>
          <a:prstGeom prst="rect">
            <a:avLst/>
          </a:prstGeom>
          <a:solidFill>
            <a:srgbClr val="383C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5000" spc="-150" dirty="0">
              <a:latin typeface="Noto Sans CJK KR Light" panose="020B0300000000000000" pitchFamily="34" charset="-127"/>
              <a:ea typeface="Noto Sans CJK KR Light" panose="020B0300000000000000" pitchFamily="34" charset="-127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2108071" y="3174696"/>
            <a:ext cx="758858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4400" spc="-300" dirty="0" smtClean="0">
                <a:solidFill>
                  <a:schemeClr val="bg1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</a:rPr>
              <a:t>이번엔 </a:t>
            </a:r>
            <a:r>
              <a:rPr lang="ko-KR" altLang="en-US" sz="4400" spc="-300" dirty="0" smtClean="0">
                <a:solidFill>
                  <a:srgbClr val="01908D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</a:rPr>
              <a:t>당신 차례</a:t>
            </a:r>
            <a:r>
              <a:rPr lang="ko-KR" altLang="en-US" sz="4400" spc="-300" dirty="0" smtClean="0">
                <a:solidFill>
                  <a:schemeClr val="bg1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</a:rPr>
              <a:t>입니다</a:t>
            </a:r>
            <a:r>
              <a:rPr lang="en-US" altLang="ko-KR" sz="4400" spc="-300" dirty="0" smtClean="0">
                <a:solidFill>
                  <a:schemeClr val="bg1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</a:rPr>
              <a:t>.</a:t>
            </a:r>
          </a:p>
        </p:txBody>
      </p:sp>
      <p:sp>
        <p:nvSpPr>
          <p:cNvPr id="10" name="슬라이드 번호 개체 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B883C-422F-489C-96E3-C6811C178ED9}" type="slidenum">
              <a:rPr lang="ko-KR" altLang="en-US" smtClean="0"/>
              <a:pPr/>
              <a:t>29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1996817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1B1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5000" spc="-150" dirty="0">
              <a:latin typeface="Noto Sans CJK KR Light" panose="020B0300000000000000" pitchFamily="34" charset="-127"/>
              <a:ea typeface="Noto Sans CJK KR Light" panose="020B0300000000000000" pitchFamily="34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360000" y="360000"/>
            <a:ext cx="8424000" cy="6138000"/>
          </a:xfrm>
          <a:prstGeom prst="rect">
            <a:avLst/>
          </a:prstGeom>
          <a:solidFill>
            <a:srgbClr val="383C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5000" spc="-150" dirty="0">
              <a:latin typeface="Noto Sans CJK KR Light" panose="020B0300000000000000" pitchFamily="34" charset="-127"/>
              <a:ea typeface="Noto Sans CJK KR Light" panose="020B0300000000000000" pitchFamily="34" charset="-127"/>
            </a:endParaRPr>
          </a:p>
        </p:txBody>
      </p:sp>
      <p:cxnSp>
        <p:nvCxnSpPr>
          <p:cNvPr id="13" name="직선 연결선 12"/>
          <p:cNvCxnSpPr/>
          <p:nvPr/>
        </p:nvCxnSpPr>
        <p:spPr>
          <a:xfrm>
            <a:off x="1778270" y="2836163"/>
            <a:ext cx="0" cy="97383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직사각형 14"/>
          <p:cNvSpPr/>
          <p:nvPr/>
        </p:nvSpPr>
        <p:spPr>
          <a:xfrm>
            <a:off x="2156199" y="2665796"/>
            <a:ext cx="1793905" cy="4638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>
                <a:solidFill>
                  <a:srgbClr val="01B1AF"/>
                </a:solidFill>
                <a:latin typeface="Noto Sans CJK KR Black" panose="020B0A00000000000000" pitchFamily="34" charset="-127"/>
                <a:ea typeface="Noto Sans CJK KR Black" panose="020B0A00000000000000" pitchFamily="34" charset="-127"/>
              </a:rPr>
              <a:t>TARGET</a:t>
            </a:r>
            <a:endParaRPr lang="ko-KR" altLang="en-US" dirty="0">
              <a:solidFill>
                <a:srgbClr val="01B1AF"/>
              </a:solidFill>
              <a:latin typeface="Noto Sans CJK KR Black" panose="020B0A00000000000000" pitchFamily="34" charset="-127"/>
              <a:ea typeface="Noto Sans CJK KR Black" panose="020B0A00000000000000" pitchFamily="34" charset="-127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2108072" y="3174696"/>
            <a:ext cx="504456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4400" spc="-300">
                <a:solidFill>
                  <a:schemeClr val="bg1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</a:rPr>
              <a:t>누구를 </a:t>
            </a:r>
            <a:r>
              <a:rPr lang="ko-KR" altLang="en-US" sz="4400" spc="-300" smtClean="0">
                <a:solidFill>
                  <a:schemeClr val="bg1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</a:rPr>
              <a:t>위한</a:t>
            </a:r>
            <a:r>
              <a:rPr lang="en-US" altLang="ko-KR" sz="4400" spc="-300" dirty="0">
                <a:solidFill>
                  <a:schemeClr val="bg1"/>
                </a:solidFill>
                <a:latin typeface="Noto Sans CJK KR Medium" panose="020B0600000000000000" pitchFamily="34" charset="-127"/>
                <a:ea typeface="Noto Sans Korean Thin" panose="020B0200000000000000" pitchFamily="34" charset="-127"/>
              </a:rPr>
              <a:t> </a:t>
            </a:r>
            <a:r>
              <a:rPr lang="ko-KR" altLang="en-US" sz="4400" spc="-300" smtClean="0">
                <a:solidFill>
                  <a:schemeClr val="bg1"/>
                </a:solidFill>
                <a:latin typeface="Noto Sans CJK KR Medium" panose="020B0600000000000000" pitchFamily="34" charset="-127"/>
                <a:ea typeface="Noto Sans Korean Thin" panose="020B0200000000000000" pitchFamily="34" charset="-127"/>
              </a:rPr>
              <a:t>것인</a:t>
            </a:r>
            <a:r>
              <a:rPr lang="ko-KR" altLang="en-US" sz="4400" spc="-300" smtClean="0">
                <a:solidFill>
                  <a:schemeClr val="bg1"/>
                </a:solidFill>
                <a:latin typeface="Noto Sans Korean Thin" panose="020B0200000000000000" pitchFamily="34" charset="-127"/>
                <a:ea typeface="Noto Sans Korean Thin" panose="020B0200000000000000" pitchFamily="34" charset="-127"/>
              </a:rPr>
              <a:t>가</a:t>
            </a:r>
            <a:r>
              <a:rPr lang="en-US" altLang="ko-KR" sz="4400" spc="-300" dirty="0">
                <a:solidFill>
                  <a:schemeClr val="bg1"/>
                </a:solidFill>
                <a:latin typeface="Noto Sans Korean Thin" panose="020B0200000000000000" pitchFamily="34" charset="-127"/>
                <a:ea typeface="Noto Sans Korean Thin" panose="020B0200000000000000" pitchFamily="34" charset="-127"/>
              </a:rPr>
              <a:t>?</a:t>
            </a:r>
            <a:endParaRPr lang="ko-KR" altLang="en-US" sz="4400" spc="-300" dirty="0">
              <a:solidFill>
                <a:schemeClr val="bg1"/>
              </a:solidFill>
              <a:latin typeface="Noto Sans Korean Thin" panose="020B0200000000000000" pitchFamily="34" charset="-127"/>
              <a:ea typeface="Noto Sans Korean Thin" panose="020B0200000000000000" pitchFamily="34" charset="-127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695592" y="2061478"/>
            <a:ext cx="853119" cy="21587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altLang="ko-KR" sz="10000" dirty="0">
                <a:solidFill>
                  <a:prstClr val="white"/>
                </a:solidFill>
                <a:latin typeface="Noto Sans Korean Thin" panose="020B0200000000000000" pitchFamily="34" charset="-127"/>
                <a:ea typeface="Noto Sans Korean Thin" panose="020B0200000000000000" pitchFamily="34" charset="-127"/>
              </a:rPr>
              <a:t>1</a:t>
            </a:r>
            <a:endParaRPr lang="ko-KR" altLang="en-US" sz="10000" dirty="0">
              <a:solidFill>
                <a:prstClr val="white"/>
              </a:solidFill>
              <a:latin typeface="Noto Sans Korean Thin" panose="020B0200000000000000" pitchFamily="34" charset="-127"/>
              <a:ea typeface="Noto Sans Korean Thin" panose="020B0200000000000000" pitchFamily="34" charset="-127"/>
            </a:endParaRPr>
          </a:p>
        </p:txBody>
      </p:sp>
      <p:sp>
        <p:nvSpPr>
          <p:cNvPr id="21" name="슬라이드 번호 개체 틀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B883C-422F-489C-96E3-C6811C178ED9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982023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14936" y="229830"/>
            <a:ext cx="4894312" cy="362471"/>
          </a:xfrm>
        </p:spPr>
        <p:txBody>
          <a:bodyPr>
            <a:noAutofit/>
          </a:bodyPr>
          <a:lstStyle/>
          <a:p>
            <a:pPr fontAlgn="ctr"/>
            <a:r>
              <a:rPr lang="ko-KR" altLang="en-US" sz="1800" dirty="0" smtClean="0">
                <a:solidFill>
                  <a:srgbClr val="000000"/>
                </a:solidFill>
              </a:rPr>
              <a:t> </a:t>
            </a:r>
            <a:r>
              <a:rPr lang="en-US" altLang="ko-KR" sz="1800" dirty="0" smtClean="0">
                <a:solidFill>
                  <a:srgbClr val="000000"/>
                </a:solidFill>
              </a:rPr>
              <a:t>RATE TABLE </a:t>
            </a:r>
            <a:endParaRPr lang="en-US" altLang="ko-KR" sz="1800" dirty="0">
              <a:solidFill>
                <a:srgbClr val="000000"/>
              </a:solidFill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1886E-0236-4C83-9ABD-A696EEB53718}" type="slidenum">
              <a:rPr lang="ko-KR" altLang="en-US" smtClean="0"/>
              <a:pPr/>
              <a:t>30</a:t>
            </a:fld>
            <a:endParaRPr lang="ko-KR" altLang="en-US"/>
          </a:p>
        </p:txBody>
      </p:sp>
      <p:graphicFrame>
        <p:nvGraphicFramePr>
          <p:cNvPr id="6" name="표 5"/>
          <p:cNvGraphicFramePr>
            <a:graphicFrameLocks noGrp="1"/>
          </p:cNvGraphicFramePr>
          <p:nvPr/>
        </p:nvGraphicFramePr>
        <p:xfrm>
          <a:off x="763675" y="1286190"/>
          <a:ext cx="8028632" cy="3521896"/>
        </p:xfrm>
        <a:graphic>
          <a:graphicData uri="http://schemas.openxmlformats.org/drawingml/2006/table">
            <a:tbl>
              <a:tblPr/>
              <a:tblGrid>
                <a:gridCol w="860690"/>
                <a:gridCol w="1329850"/>
                <a:gridCol w="110532"/>
                <a:gridCol w="1266093"/>
                <a:gridCol w="1085222"/>
                <a:gridCol w="984738"/>
                <a:gridCol w="2391507"/>
              </a:tblGrid>
              <a:tr h="211015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0" i="0" u="none" strike="noStrike" dirty="0">
                          <a:solidFill>
                            <a:srgbClr val="FFFFFF"/>
                          </a:solidFill>
                          <a:latin typeface="맑은 고딕"/>
                        </a:rPr>
                        <a:t>항   목</a:t>
                      </a:r>
                    </a:p>
                  </a:txBody>
                  <a:tcPr marL="5261" marR="5261" marT="5261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5A5A5A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0" i="0" u="none" strike="noStrike" dirty="0">
                          <a:solidFill>
                            <a:srgbClr val="FFFFFF"/>
                          </a:solidFill>
                          <a:latin typeface="맑은 고딕"/>
                        </a:rPr>
                        <a:t>단위</a:t>
                      </a:r>
                    </a:p>
                  </a:txBody>
                  <a:tcPr marL="5261" marR="5261" marT="5261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5A5A5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FFFFFF"/>
                          </a:solidFill>
                          <a:latin typeface="맑은 고딕"/>
                        </a:rPr>
                        <a:t>USD</a:t>
                      </a:r>
                      <a:endParaRPr lang="en-US" sz="1100" b="0" i="0" u="none" strike="noStrike" dirty="0">
                        <a:solidFill>
                          <a:srgbClr val="FFFFFF"/>
                        </a:solidFill>
                        <a:latin typeface="맑은 고딕"/>
                      </a:endParaRPr>
                    </a:p>
                  </a:txBody>
                  <a:tcPr marL="5261" marR="5261" marT="5261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5A5A5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0" i="0" u="none" strike="noStrike" dirty="0" smtClean="0">
                          <a:solidFill>
                            <a:srgbClr val="FFFFFF"/>
                          </a:solidFill>
                          <a:latin typeface="맑은 고딕"/>
                        </a:rPr>
                        <a:t>비    고</a:t>
                      </a:r>
                      <a:endParaRPr lang="en-US" sz="1100" b="0" i="0" u="none" strike="noStrike" dirty="0">
                        <a:solidFill>
                          <a:srgbClr val="FFFFFF"/>
                        </a:solidFill>
                        <a:latin typeface="맑은 고딕"/>
                      </a:endParaRPr>
                    </a:p>
                  </a:txBody>
                  <a:tcPr marL="5261" marR="5261" marT="5261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5A5A5A"/>
                    </a:solidFill>
                  </a:tcPr>
                </a:tc>
              </a:tr>
              <a:tr h="110383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창고           </a:t>
                      </a:r>
                      <a:r>
                        <a:rPr lang="ko-KR" altLang="en-US" sz="10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     보관료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5261" marR="5261" marT="5261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gridSpan="2">
                  <a:txBody>
                    <a:bodyPr/>
                    <a:lstStyle/>
                    <a:p>
                      <a:pPr algn="just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UNLOADING 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          LOADING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5261" marR="5261" marT="5261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PLT 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적재</a:t>
                      </a:r>
                    </a:p>
                  </a:txBody>
                  <a:tcPr marL="5261" marR="5261" marT="5261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PLT</a:t>
                      </a:r>
                    </a:p>
                  </a:txBody>
                  <a:tcPr marL="5261" marR="5261" marT="5261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$20.00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　</a:t>
                      </a:r>
                    </a:p>
                  </a:txBody>
                  <a:tcPr marL="5261" marR="5261" marT="5261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5261" marR="5261" marT="5261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38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BOX </a:t>
                      </a:r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적재</a:t>
                      </a:r>
                    </a:p>
                  </a:txBody>
                  <a:tcPr marL="5261" marR="5261" marT="5261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20”</a:t>
                      </a:r>
                    </a:p>
                  </a:txBody>
                  <a:tcPr marL="5261" marR="5261" marT="5261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$500.00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5261" marR="5261" marT="5261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5261" marR="5261" marT="5261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38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40”</a:t>
                      </a:r>
                    </a:p>
                  </a:txBody>
                  <a:tcPr marL="5261" marR="5261" marT="5261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$600 .00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5261" marR="5261" marT="5261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5261" marR="5261" marT="5261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11038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보관료</a:t>
                      </a:r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(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매월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20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일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)</a:t>
                      </a:r>
                    </a:p>
                  </a:txBody>
                  <a:tcPr marL="5261" marR="5261" marT="5261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DRY</a:t>
                      </a:r>
                    </a:p>
                  </a:txBody>
                  <a:tcPr marL="5261" marR="5261" marT="5261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PLT</a:t>
                      </a:r>
                    </a:p>
                  </a:txBody>
                  <a:tcPr marL="5261" marR="5261" marT="5261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　</a:t>
                      </a:r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$40.00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5261" marR="5261" marT="5261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5261" marR="5261" marT="5261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38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CTN</a:t>
                      </a:r>
                    </a:p>
                  </a:txBody>
                  <a:tcPr marL="5261" marR="5261" marT="5261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            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5261" marR="5261" marT="5261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 </a:t>
                      </a:r>
                      <a:r>
                        <a:rPr lang="ko-KR" altLang="en-US" sz="10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별도</a:t>
                      </a:r>
                      <a:r>
                        <a:rPr lang="ko-KR" altLang="en-US" sz="1000" b="0" i="0" u="none" strike="noStrike" baseline="0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 협의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5261" marR="5261" marT="5261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110383">
                <a:tc rowSpan="12"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3PL</a:t>
                      </a:r>
                      <a:r>
                        <a:rPr lang="en-US" altLang="ko-KR" sz="1000" b="0" i="0" u="none" strike="noStrike" baseline="0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 </a:t>
                      </a:r>
                      <a:r>
                        <a:rPr lang="ko-KR" altLang="en-US" sz="1000" b="0" i="0" u="none" strike="noStrike" baseline="0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            </a:t>
                      </a:r>
                      <a:r>
                        <a:rPr lang="ko-KR" altLang="en-US" sz="10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 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(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발생시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)</a:t>
                      </a:r>
                    </a:p>
                  </a:txBody>
                  <a:tcPr marL="5261" marR="5261" marT="5261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just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PALLETIZING  ( </a:t>
                      </a:r>
                      <a:r>
                        <a:rPr lang="ko-KR" altLang="en-US" sz="10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발생시 </a:t>
                      </a:r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5261" marR="5261" marT="5261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PLT</a:t>
                      </a:r>
                    </a:p>
                  </a:txBody>
                  <a:tcPr marL="5261" marR="5261" marT="5261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$15.00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5261" marR="5261" marT="5261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5261" marR="5261" marT="5261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38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3PL</a:t>
                      </a:r>
                      <a:r>
                        <a:rPr lang="en-US" sz="1000" b="0" i="0" u="none" strike="noStrike" baseline="0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H/C                         (PICK&amp;PACK )               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5261" marR="5261" marT="5261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1LBS</a:t>
                      </a:r>
                      <a:r>
                        <a:rPr lang="ko-KR" altLang="en-US" sz="10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미만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5261" marR="5261" marT="5261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just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5261" marR="5261" marT="5261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CTN</a:t>
                      </a:r>
                    </a:p>
                  </a:txBody>
                  <a:tcPr marL="5261" marR="5261" marT="5261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 </a:t>
                      </a:r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$1,00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5261" marR="5261" marT="5261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5261" marR="5261" marT="5261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1038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1-5LBS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5261" marR="5261" marT="5261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just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5261" marR="5261" marT="5261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CTN</a:t>
                      </a:r>
                    </a:p>
                  </a:txBody>
                  <a:tcPr marL="5261" marR="5261" marT="5261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$1.50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5261" marR="5261" marT="5261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5261" marR="5261" marT="5261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1038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5-10LBS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5261" marR="5261" marT="5261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just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5261" marR="5261" marT="5261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CTN</a:t>
                      </a:r>
                    </a:p>
                  </a:txBody>
                  <a:tcPr marL="5261" marR="5261" marT="5261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$2.00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5261" marR="5261" marT="5261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5261" marR="5261" marT="5261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1038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5261" marR="5261" marT="5261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10-20LBS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5261" marR="5261" marT="5261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just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5261" marR="5261" marT="5261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CTN</a:t>
                      </a:r>
                    </a:p>
                  </a:txBody>
                  <a:tcPr marL="5261" marR="5261" marT="5261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$2.50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5261" marR="5261" marT="5261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5261" marR="5261" marT="5261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1038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20-40LBS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5261" marR="5261" marT="5261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just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5261" marR="5261" marT="5261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CTN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5261" marR="5261" marT="5261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$3.00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5261" marR="5261" marT="5261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5261" marR="5261" marT="5261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1038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40-60LBS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5261" marR="5261" marT="5261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just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5261" marR="5261" marT="5261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CTN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5261" marR="5261" marT="5261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$3.50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5261" marR="5261" marT="5261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5261" marR="5261" marT="5261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1038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60-80LBS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5261" marR="5261" marT="5261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just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5261" marR="5261" marT="5261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CTN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5261" marR="5261" marT="5261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$4.00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5261" marR="5261" marT="5261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5261" marR="5261" marT="5261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1038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just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LABELING  (UPS/FEDEX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발송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)</a:t>
                      </a:r>
                    </a:p>
                  </a:txBody>
                  <a:tcPr marL="5261" marR="5261" marT="5261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CTN</a:t>
                      </a:r>
                    </a:p>
                  </a:txBody>
                  <a:tcPr marL="5261" marR="5261" marT="5261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            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0.50 </a:t>
                      </a:r>
                    </a:p>
                  </a:txBody>
                  <a:tcPr marL="5261" marR="5261" marT="5261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5261" marR="5261" marT="5261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38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just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미국내 배송 </a:t>
                      </a:r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FEDEX </a:t>
                      </a:r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운송임</a:t>
                      </a:r>
                    </a:p>
                  </a:txBody>
                  <a:tcPr marL="5261" marR="5261" marT="5261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건당</a:t>
                      </a:r>
                    </a:p>
                  </a:txBody>
                  <a:tcPr marL="5261" marR="5261" marT="5261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 </a:t>
                      </a:r>
                    </a:p>
                  </a:txBody>
                  <a:tcPr marL="5261" marR="5261" marT="5261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5261" marR="5261" marT="5261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38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just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FEDEX</a:t>
                      </a:r>
                      <a:r>
                        <a:rPr lang="en-US" altLang="ko-KR" sz="1000" b="0" i="0" u="none" strike="noStrike" baseline="0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 </a:t>
                      </a:r>
                      <a:r>
                        <a:rPr lang="ko-KR" altLang="en-US" sz="1000" b="0" i="0" u="none" strike="noStrike" baseline="0" dirty="0" err="1" smtClean="0">
                          <a:solidFill>
                            <a:srgbClr val="000000"/>
                          </a:solidFill>
                          <a:latin typeface="맑은 고딕"/>
                        </a:rPr>
                        <a:t>관리료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5261" marR="5261" marT="5261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발생운임기준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5261" marR="5261" marT="5261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5%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5261" marR="5261" marT="5261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5261" marR="5261" marT="5261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11038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just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PLT </a:t>
                      </a:r>
                      <a:r>
                        <a:rPr lang="ko-KR" altLang="en-US" sz="1000" b="0" i="0" u="none" strike="noStrike" dirty="0" err="1" smtClean="0">
                          <a:solidFill>
                            <a:srgbClr val="000000"/>
                          </a:solidFill>
                          <a:latin typeface="맑은 고딕"/>
                        </a:rPr>
                        <a:t>제공시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5261" marR="5261" marT="5261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PLT</a:t>
                      </a:r>
                    </a:p>
                  </a:txBody>
                  <a:tcPr marL="5261" marR="5261" marT="5261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            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5.00 </a:t>
                      </a:r>
                    </a:p>
                  </a:txBody>
                  <a:tcPr marL="5261" marR="5261" marT="5261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5261" marR="5261" marT="5261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110383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FBA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             (7</a:t>
                      </a:r>
                      <a:r>
                        <a:rPr lang="ko-KR" altLang="en-US" sz="1000" b="0" i="0" u="none" strike="noStrike" dirty="0" err="1" smtClean="0">
                          <a:solidFill>
                            <a:srgbClr val="000000"/>
                          </a:solidFill>
                          <a:latin typeface="맑은 고딕"/>
                        </a:rPr>
                        <a:t>일보관</a:t>
                      </a:r>
                      <a:r>
                        <a:rPr lang="ko-KR" altLang="en-US" sz="10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      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FREE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)</a:t>
                      </a:r>
                    </a:p>
                  </a:txBody>
                  <a:tcPr marL="5261" marR="5261" marT="5261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KGL--&gt;PA </a:t>
                      </a:r>
                    </a:p>
                  </a:txBody>
                  <a:tcPr marL="5261" marR="5261" marT="5261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53'F ($900)</a:t>
                      </a:r>
                    </a:p>
                  </a:txBody>
                  <a:tcPr marL="5261" marR="5261" marT="5261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53'F</a:t>
                      </a:r>
                    </a:p>
                  </a:txBody>
                  <a:tcPr marL="5261" marR="5261" marT="5261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         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700.00 </a:t>
                      </a:r>
                    </a:p>
                  </a:txBody>
                  <a:tcPr marL="5261" marR="5261" marT="5261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5261" marR="5261" marT="5261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38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26' F ($700)</a:t>
                      </a:r>
                    </a:p>
                  </a:txBody>
                  <a:tcPr marL="5261" marR="5261" marT="5261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26"F</a:t>
                      </a:r>
                    </a:p>
                  </a:txBody>
                  <a:tcPr marL="5261" marR="5261" marT="5261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         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500.00 </a:t>
                      </a:r>
                    </a:p>
                  </a:txBody>
                  <a:tcPr marL="5261" marR="5261" marT="5261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5261" marR="5261" marT="5261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11038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KGL--&gt;LA </a:t>
                      </a:r>
                    </a:p>
                  </a:txBody>
                  <a:tcPr marL="5261" marR="5261" marT="5261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53'F</a:t>
                      </a:r>
                    </a:p>
                  </a:txBody>
                  <a:tcPr marL="5261" marR="5261" marT="5261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53'F</a:t>
                      </a:r>
                    </a:p>
                  </a:txBody>
                  <a:tcPr marL="5261" marR="5261" marT="5261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         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700.00 </a:t>
                      </a:r>
                    </a:p>
                  </a:txBody>
                  <a:tcPr marL="5261" marR="5261" marT="5261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5261" marR="5261" marT="5261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38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26' F</a:t>
                      </a:r>
                    </a:p>
                  </a:txBody>
                  <a:tcPr marL="5261" marR="5261" marT="5261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26"F</a:t>
                      </a:r>
                    </a:p>
                  </a:txBody>
                  <a:tcPr marL="5261" marR="5261" marT="5261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         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500.00 </a:t>
                      </a:r>
                    </a:p>
                  </a:txBody>
                  <a:tcPr marL="5261" marR="5261" marT="5261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5261" marR="5261" marT="5261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</a:tbl>
          </a:graphicData>
        </a:graphic>
      </p:graphicFrame>
      <p:sp>
        <p:nvSpPr>
          <p:cNvPr id="9" name="직사각형 8"/>
          <p:cNvSpPr/>
          <p:nvPr/>
        </p:nvSpPr>
        <p:spPr>
          <a:xfrm>
            <a:off x="693175" y="5444924"/>
            <a:ext cx="8008697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en-US" altLang="ko-KR" sz="1100" b="1" dirty="0" smtClean="0">
                <a:solidFill>
                  <a:srgbClr val="000000"/>
                </a:solidFill>
                <a:latin typeface="맑은 고딕"/>
              </a:rPr>
              <a:t>  </a:t>
            </a:r>
            <a:r>
              <a:rPr lang="ko-KR" altLang="en-US" sz="1000" b="1" dirty="0" err="1" smtClean="0">
                <a:solidFill>
                  <a:srgbClr val="000000"/>
                </a:solidFill>
                <a:latin typeface="맑은 고딕"/>
              </a:rPr>
              <a:t>ㅁ</a:t>
            </a:r>
            <a:r>
              <a:rPr lang="ko-KR" altLang="en-US" sz="1000" b="1" dirty="0" smtClean="0">
                <a:solidFill>
                  <a:srgbClr val="000000"/>
                </a:solidFill>
                <a:latin typeface="맑은 고딕"/>
              </a:rPr>
              <a:t> 판매대행 </a:t>
            </a:r>
            <a:r>
              <a:rPr lang="en-US" altLang="ko-KR" sz="1000" b="1" dirty="0" smtClean="0">
                <a:solidFill>
                  <a:srgbClr val="000000"/>
                </a:solidFill>
                <a:latin typeface="맑은 고딕"/>
              </a:rPr>
              <a:t>FEE  </a:t>
            </a:r>
            <a:r>
              <a:rPr lang="ko-KR" altLang="ko-KR" sz="1000" dirty="0" smtClean="0"/>
              <a:t> </a:t>
            </a:r>
            <a:r>
              <a:rPr lang="en-US" altLang="ko-KR" sz="1000" dirty="0" smtClean="0"/>
              <a:t>: </a:t>
            </a:r>
            <a:r>
              <a:rPr lang="ko-KR" altLang="ko-KR" sz="1000" dirty="0" smtClean="0"/>
              <a:t>판매총액 기준 </a:t>
            </a:r>
            <a:r>
              <a:rPr lang="en-US" altLang="ko-KR" sz="1000" dirty="0" smtClean="0"/>
              <a:t>:  5-10%</a:t>
            </a:r>
          </a:p>
          <a:p>
            <a:pPr fontAlgn="ctr"/>
            <a:endParaRPr lang="ko-KR" altLang="ko-KR" sz="1000" dirty="0" smtClean="0"/>
          </a:p>
          <a:p>
            <a:pPr fontAlgn="ctr"/>
            <a:endParaRPr lang="en-US" altLang="ko-KR" sz="1000" b="1" dirty="0">
              <a:solidFill>
                <a:srgbClr val="000000"/>
              </a:solidFill>
              <a:latin typeface="맑은 고딕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758226" y="5873115"/>
            <a:ext cx="8054178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ko-KR" altLang="en-US" sz="1000" b="1" dirty="0" err="1" smtClean="0">
                <a:solidFill>
                  <a:srgbClr val="000000"/>
                </a:solidFill>
                <a:latin typeface="맑은 고딕"/>
              </a:rPr>
              <a:t>ㅁ</a:t>
            </a:r>
            <a:r>
              <a:rPr lang="ko-KR" altLang="en-US" sz="1000" b="1" dirty="0" smtClean="0">
                <a:solidFill>
                  <a:srgbClr val="000000"/>
                </a:solidFill>
                <a:latin typeface="맑은 고딕"/>
              </a:rPr>
              <a:t> </a:t>
            </a:r>
            <a:r>
              <a:rPr lang="en-US" altLang="ko-KR" sz="1000" b="1" dirty="0" smtClean="0">
                <a:solidFill>
                  <a:srgbClr val="000000"/>
                </a:solidFill>
                <a:latin typeface="맑은 고딕"/>
              </a:rPr>
              <a:t>AGENCY  FEE :  $3,500 / </a:t>
            </a:r>
            <a:r>
              <a:rPr lang="ko-KR" altLang="en-US" sz="1000" b="1" dirty="0" smtClean="0">
                <a:solidFill>
                  <a:srgbClr val="000000"/>
                </a:solidFill>
                <a:latin typeface="맑은 고딕"/>
              </a:rPr>
              <a:t>월간 </a:t>
            </a:r>
            <a:r>
              <a:rPr lang="en-US" altLang="ko-KR" sz="1000" b="1" dirty="0" smtClean="0">
                <a:solidFill>
                  <a:srgbClr val="000000"/>
                </a:solidFill>
                <a:latin typeface="맑은 고딕"/>
              </a:rPr>
              <a:t>(  </a:t>
            </a:r>
            <a:r>
              <a:rPr lang="ko-KR" altLang="en-US" sz="1000" b="1" dirty="0" smtClean="0">
                <a:solidFill>
                  <a:srgbClr val="000000"/>
                </a:solidFill>
                <a:latin typeface="맑은 고딕"/>
              </a:rPr>
              <a:t>수입대행</a:t>
            </a:r>
            <a:r>
              <a:rPr lang="en-US" altLang="ko-KR" sz="1000" b="1" dirty="0" smtClean="0">
                <a:solidFill>
                  <a:srgbClr val="000000"/>
                </a:solidFill>
                <a:latin typeface="맑은 고딕"/>
              </a:rPr>
              <a:t>, </a:t>
            </a:r>
            <a:r>
              <a:rPr lang="ko-KR" altLang="en-US" sz="1000" b="1" dirty="0" smtClean="0">
                <a:solidFill>
                  <a:srgbClr val="000000"/>
                </a:solidFill>
                <a:latin typeface="맑은 고딕"/>
              </a:rPr>
              <a:t>시장조사</a:t>
            </a:r>
            <a:r>
              <a:rPr lang="en-US" altLang="ko-KR" sz="1000" b="1" dirty="0" smtClean="0">
                <a:solidFill>
                  <a:srgbClr val="000000"/>
                </a:solidFill>
                <a:latin typeface="맑은 고딕"/>
              </a:rPr>
              <a:t>, </a:t>
            </a:r>
            <a:r>
              <a:rPr lang="ko-KR" altLang="en-US" sz="1000" b="1" dirty="0" smtClean="0">
                <a:solidFill>
                  <a:srgbClr val="000000"/>
                </a:solidFill>
                <a:latin typeface="맑은 고딕"/>
              </a:rPr>
              <a:t>고객 </a:t>
            </a:r>
            <a:r>
              <a:rPr lang="en-US" altLang="ko-KR" sz="1000" b="1" dirty="0" smtClean="0">
                <a:solidFill>
                  <a:srgbClr val="000000"/>
                </a:solidFill>
                <a:latin typeface="맑은 고딕"/>
              </a:rPr>
              <a:t>CS</a:t>
            </a:r>
            <a:r>
              <a:rPr lang="ko-KR" altLang="en-US" sz="1000" b="1" dirty="0" smtClean="0">
                <a:solidFill>
                  <a:srgbClr val="000000"/>
                </a:solidFill>
                <a:latin typeface="맑은 고딕"/>
              </a:rPr>
              <a:t>등 대행 </a:t>
            </a:r>
            <a:r>
              <a:rPr lang="en-US" altLang="ko-KR" sz="1000" b="1" dirty="0" smtClean="0">
                <a:solidFill>
                  <a:srgbClr val="000000"/>
                </a:solidFill>
                <a:latin typeface="맑은 고딕"/>
              </a:rPr>
              <a:t>)  : </a:t>
            </a:r>
            <a:r>
              <a:rPr lang="en-US" altLang="ko-KR" sz="1000" dirty="0" smtClean="0">
                <a:solidFill>
                  <a:srgbClr val="000000"/>
                </a:solidFill>
                <a:latin typeface="맑은 고딕"/>
              </a:rPr>
              <a:t>                                                                                       -  </a:t>
            </a:r>
            <a:r>
              <a:rPr lang="ko-KR" altLang="en-US" sz="1000" dirty="0" smtClean="0">
                <a:solidFill>
                  <a:srgbClr val="000000"/>
                </a:solidFill>
                <a:latin typeface="맑은 고딕"/>
              </a:rPr>
              <a:t>전시비용</a:t>
            </a:r>
            <a:r>
              <a:rPr lang="en-US" altLang="ko-KR" sz="1000" dirty="0" smtClean="0">
                <a:solidFill>
                  <a:srgbClr val="000000"/>
                </a:solidFill>
                <a:latin typeface="맑은 고딕"/>
              </a:rPr>
              <a:t>, </a:t>
            </a:r>
            <a:r>
              <a:rPr lang="ko-KR" altLang="en-US" sz="1000" dirty="0" smtClean="0">
                <a:solidFill>
                  <a:srgbClr val="000000"/>
                </a:solidFill>
                <a:latin typeface="맑은 고딕"/>
              </a:rPr>
              <a:t>광고비</a:t>
            </a:r>
            <a:r>
              <a:rPr lang="en-US" altLang="ko-KR" sz="1000" dirty="0" smtClean="0">
                <a:solidFill>
                  <a:srgbClr val="000000"/>
                </a:solidFill>
                <a:latin typeface="맑은 고딕"/>
              </a:rPr>
              <a:t>,</a:t>
            </a:r>
            <a:r>
              <a:rPr lang="ko-KR" altLang="en-US" sz="1000" dirty="0" smtClean="0">
                <a:solidFill>
                  <a:srgbClr val="000000"/>
                </a:solidFill>
                <a:latin typeface="맑은 고딕"/>
              </a:rPr>
              <a:t>출장비등은 사전 </a:t>
            </a:r>
            <a:r>
              <a:rPr lang="ko-KR" altLang="en-US" sz="1000" dirty="0" err="1" smtClean="0">
                <a:solidFill>
                  <a:srgbClr val="000000"/>
                </a:solidFill>
                <a:latin typeface="맑은 고딕"/>
              </a:rPr>
              <a:t>승인후</a:t>
            </a:r>
            <a:r>
              <a:rPr lang="ko-KR" altLang="en-US" sz="1000" dirty="0" smtClean="0">
                <a:solidFill>
                  <a:srgbClr val="000000"/>
                </a:solidFill>
                <a:latin typeface="맑은 고딕"/>
              </a:rPr>
              <a:t> 영수증 첨부 실비 정산</a:t>
            </a:r>
          </a:p>
          <a:p>
            <a:pPr fontAlgn="ctr"/>
            <a:endParaRPr lang="en-US" altLang="ko-KR" dirty="0" smtClean="0">
              <a:solidFill>
                <a:srgbClr val="000000"/>
              </a:solidFill>
              <a:latin typeface="맑은 고딕"/>
            </a:endParaRPr>
          </a:p>
          <a:p>
            <a:pPr fontAlgn="ctr"/>
            <a:endParaRPr lang="en-US" altLang="ko-KR" b="1" dirty="0">
              <a:solidFill>
                <a:srgbClr val="000000"/>
              </a:solidFill>
              <a:latin typeface="맑은 고딕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693175" y="1003552"/>
            <a:ext cx="8008697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en-US" altLang="ko-KR" sz="1100" b="1" dirty="0" smtClean="0">
                <a:solidFill>
                  <a:srgbClr val="000000"/>
                </a:solidFill>
                <a:latin typeface="맑은 고딕"/>
              </a:rPr>
              <a:t>  </a:t>
            </a:r>
            <a:r>
              <a:rPr lang="ko-KR" altLang="en-US" sz="1100" b="1" dirty="0" err="1" smtClean="0">
                <a:solidFill>
                  <a:srgbClr val="000000"/>
                </a:solidFill>
                <a:latin typeface="맑은 고딕"/>
              </a:rPr>
              <a:t>ㅁ</a:t>
            </a:r>
            <a:r>
              <a:rPr lang="ko-KR" altLang="en-US" sz="1100" b="1" dirty="0" smtClean="0">
                <a:solidFill>
                  <a:srgbClr val="000000"/>
                </a:solidFill>
                <a:latin typeface="맑은 고딕"/>
              </a:rPr>
              <a:t> 물류대행</a:t>
            </a:r>
            <a:endParaRPr lang="en-US" altLang="ko-KR" sz="1100" dirty="0" smtClean="0"/>
          </a:p>
          <a:p>
            <a:pPr fontAlgn="ctr"/>
            <a:endParaRPr lang="ko-KR" altLang="ko-KR" dirty="0" smtClean="0"/>
          </a:p>
          <a:p>
            <a:pPr fontAlgn="ctr"/>
            <a:endParaRPr lang="en-US" altLang="ko-KR" b="1" dirty="0">
              <a:solidFill>
                <a:srgbClr val="000000"/>
              </a:solidFill>
              <a:latin typeface="맑은 고딕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763513" y="5143473"/>
            <a:ext cx="8008697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en-US" altLang="ko-KR" sz="1100" b="1" dirty="0" smtClean="0">
                <a:solidFill>
                  <a:srgbClr val="000000"/>
                </a:solidFill>
                <a:latin typeface="맑은 고딕"/>
              </a:rPr>
              <a:t>  </a:t>
            </a:r>
            <a:r>
              <a:rPr lang="en-US" altLang="ko-KR" sz="1000" b="1" dirty="0" smtClean="0">
                <a:solidFill>
                  <a:srgbClr val="000000"/>
                </a:solidFill>
                <a:latin typeface="맑은 고딕"/>
              </a:rPr>
              <a:t>* RETURN HANDLING CHARE </a:t>
            </a:r>
            <a:r>
              <a:rPr lang="ko-KR" altLang="en-US" sz="1000" b="1" dirty="0" smtClean="0">
                <a:solidFill>
                  <a:srgbClr val="000000"/>
                </a:solidFill>
                <a:latin typeface="맑은 고딕"/>
              </a:rPr>
              <a:t>발생시 상기 </a:t>
            </a:r>
            <a:r>
              <a:rPr lang="en-US" altLang="ko-KR" sz="1000" b="1" dirty="0" smtClean="0">
                <a:solidFill>
                  <a:srgbClr val="000000"/>
                </a:solidFill>
                <a:latin typeface="맑은 고딕"/>
              </a:rPr>
              <a:t>3PL H/C</a:t>
            </a:r>
            <a:r>
              <a:rPr lang="ko-KR" altLang="en-US" sz="1000" b="1" dirty="0" smtClean="0">
                <a:solidFill>
                  <a:srgbClr val="000000"/>
                </a:solidFill>
                <a:latin typeface="맑은 고딕"/>
              </a:rPr>
              <a:t>와 동일 적용함 </a:t>
            </a:r>
            <a:r>
              <a:rPr lang="en-US" altLang="ko-KR" sz="1000" b="1" dirty="0" smtClean="0">
                <a:solidFill>
                  <a:srgbClr val="000000"/>
                </a:solidFill>
                <a:latin typeface="맑은 고딕"/>
              </a:rPr>
              <a:t>/ </a:t>
            </a:r>
            <a:r>
              <a:rPr lang="ko-KR" altLang="en-US" sz="1000" b="1" dirty="0" smtClean="0">
                <a:solidFill>
                  <a:srgbClr val="000000"/>
                </a:solidFill>
                <a:latin typeface="맑은 고딕"/>
              </a:rPr>
              <a:t>해상</a:t>
            </a:r>
            <a:r>
              <a:rPr lang="en-US" altLang="ko-KR" sz="1000" b="1" dirty="0" smtClean="0">
                <a:solidFill>
                  <a:srgbClr val="000000"/>
                </a:solidFill>
                <a:latin typeface="맑은 고딕"/>
              </a:rPr>
              <a:t>,</a:t>
            </a:r>
            <a:r>
              <a:rPr lang="ko-KR" altLang="en-US" sz="1000" b="1" dirty="0" smtClean="0">
                <a:solidFill>
                  <a:srgbClr val="000000"/>
                </a:solidFill>
                <a:latin typeface="맑은 고딕"/>
              </a:rPr>
              <a:t>항공 운송은 별도 협의 사항임 </a:t>
            </a:r>
            <a:endParaRPr lang="en-US" altLang="ko-KR" sz="1000" dirty="0" smtClean="0"/>
          </a:p>
          <a:p>
            <a:pPr fontAlgn="ctr"/>
            <a:endParaRPr lang="ko-KR" altLang="ko-KR" sz="1000" dirty="0" smtClean="0"/>
          </a:p>
          <a:p>
            <a:pPr fontAlgn="ctr"/>
            <a:endParaRPr lang="en-US" altLang="ko-KR" sz="1000" b="1" dirty="0">
              <a:solidFill>
                <a:srgbClr val="000000"/>
              </a:solidFill>
              <a:latin typeface="맑은 고딕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48291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1B1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5000" spc="-150" dirty="0">
              <a:latin typeface="Noto Sans CJK KR Light" panose="020B0300000000000000" pitchFamily="34" charset="-127"/>
              <a:ea typeface="Noto Sans CJK KR Light" panose="020B0300000000000000" pitchFamily="34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360000" y="360000"/>
            <a:ext cx="8424000" cy="6138000"/>
          </a:xfrm>
          <a:prstGeom prst="rect">
            <a:avLst/>
          </a:prstGeom>
          <a:solidFill>
            <a:srgbClr val="383C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5000" spc="-150" dirty="0">
              <a:latin typeface="Noto Sans CJK KR Light" panose="020B0300000000000000" pitchFamily="34" charset="-127"/>
              <a:ea typeface="Noto Sans CJK KR Light" panose="020B0300000000000000" pitchFamily="34" charset="-127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3292267" y="3188344"/>
            <a:ext cx="247757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4400" spc="-300" dirty="0" smtClean="0">
                <a:solidFill>
                  <a:schemeClr val="bg1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</a:rPr>
              <a:t>THANK YOU</a:t>
            </a:r>
          </a:p>
        </p:txBody>
      </p:sp>
      <p:sp>
        <p:nvSpPr>
          <p:cNvPr id="10" name="슬라이드 번호 개체 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B883C-422F-489C-96E3-C6811C178ED9}" type="slidenum">
              <a:rPr lang="ko-KR" altLang="en-US" smtClean="0"/>
              <a:pPr/>
              <a:t>31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4070673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그림 4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31548" y="3689003"/>
            <a:ext cx="1337040" cy="1281714"/>
          </a:xfrm>
          <a:prstGeom prst="rect">
            <a:avLst/>
          </a:prstGeom>
        </p:spPr>
      </p:pic>
      <p:sp>
        <p:nvSpPr>
          <p:cNvPr id="33" name="모서리가 둥근 직사각형 32"/>
          <p:cNvSpPr/>
          <p:nvPr/>
        </p:nvSpPr>
        <p:spPr>
          <a:xfrm>
            <a:off x="6032122" y="1910866"/>
            <a:ext cx="2605939" cy="482321"/>
          </a:xfrm>
          <a:prstGeom prst="roundRect">
            <a:avLst>
              <a:gd name="adj" fmla="val 5476"/>
            </a:avLst>
          </a:prstGeom>
          <a:solidFill>
            <a:srgbClr val="5E69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모서리가 둥근 직사각형 33"/>
          <p:cNvSpPr/>
          <p:nvPr/>
        </p:nvSpPr>
        <p:spPr>
          <a:xfrm>
            <a:off x="6035361" y="2362852"/>
            <a:ext cx="2587191" cy="2781869"/>
          </a:xfrm>
          <a:prstGeom prst="roundRect">
            <a:avLst>
              <a:gd name="adj" fmla="val 0"/>
            </a:avLst>
          </a:prstGeom>
          <a:noFill/>
          <a:ln>
            <a:solidFill>
              <a:srgbClr val="5E69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모서리가 둥근 직사각형 29"/>
          <p:cNvSpPr/>
          <p:nvPr/>
        </p:nvSpPr>
        <p:spPr>
          <a:xfrm>
            <a:off x="404084" y="1899138"/>
            <a:ext cx="2611397" cy="482321"/>
          </a:xfrm>
          <a:prstGeom prst="roundRect">
            <a:avLst>
              <a:gd name="adj" fmla="val 5476"/>
            </a:avLst>
          </a:prstGeom>
          <a:solidFill>
            <a:srgbClr val="5E69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모서리가 둥근 직사각형 28"/>
          <p:cNvSpPr/>
          <p:nvPr/>
        </p:nvSpPr>
        <p:spPr>
          <a:xfrm>
            <a:off x="417487" y="2361757"/>
            <a:ext cx="2587191" cy="2781869"/>
          </a:xfrm>
          <a:prstGeom prst="roundRect">
            <a:avLst>
              <a:gd name="adj" fmla="val 0"/>
            </a:avLst>
          </a:prstGeom>
          <a:noFill/>
          <a:ln>
            <a:solidFill>
              <a:srgbClr val="5E69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340099" y="285816"/>
            <a:ext cx="1793905" cy="319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100" dirty="0">
                <a:solidFill>
                  <a:srgbClr val="01B1AF"/>
                </a:solidFill>
                <a:latin typeface="Noto Sans CJK KR Black" panose="020B0A00000000000000" pitchFamily="34" charset="-127"/>
                <a:ea typeface="Noto Sans CJK KR Black" panose="020B0A00000000000000" pitchFamily="34" charset="-127"/>
              </a:rPr>
              <a:t>TARGET</a:t>
            </a:r>
            <a:endParaRPr lang="ko-KR" altLang="en-US" sz="1100" dirty="0">
              <a:solidFill>
                <a:srgbClr val="01B1AF"/>
              </a:solidFill>
              <a:latin typeface="Noto Sans CJK KR Black" panose="020B0A00000000000000" pitchFamily="34" charset="-127"/>
              <a:ea typeface="Noto Sans CJK KR Black" panose="020B0A00000000000000" pitchFamily="34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314699" y="557511"/>
            <a:ext cx="73791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b="1" spc="-150" dirty="0" smtClean="0">
                <a:solidFill>
                  <a:srgbClr val="383836"/>
                </a:solidFill>
                <a:latin typeface="Noto Sans CJK KR Light" panose="020B0300000000000000" pitchFamily="34" charset="-127"/>
                <a:ea typeface="Noto Sans CJK KR Light" panose="020B0300000000000000" pitchFamily="34" charset="-127"/>
              </a:rPr>
              <a:t>제조</a:t>
            </a:r>
            <a:r>
              <a:rPr lang="en-US" altLang="ko-KR" b="1" spc="-150" dirty="0" smtClean="0">
                <a:solidFill>
                  <a:srgbClr val="383836"/>
                </a:solidFill>
                <a:latin typeface="Noto Sans CJK KR Light" panose="020B0300000000000000" pitchFamily="34" charset="-127"/>
                <a:ea typeface="Noto Sans CJK KR Light" panose="020B0300000000000000" pitchFamily="34" charset="-127"/>
              </a:rPr>
              <a:t>, </a:t>
            </a:r>
            <a:r>
              <a:rPr lang="ko-KR" altLang="en-US" b="1" spc="-150" dirty="0" smtClean="0">
                <a:solidFill>
                  <a:srgbClr val="383836"/>
                </a:solidFill>
                <a:latin typeface="Noto Sans CJK KR Light" panose="020B0300000000000000" pitchFamily="34" charset="-127"/>
                <a:ea typeface="Noto Sans CJK KR Light" panose="020B0300000000000000" pitchFamily="34" charset="-127"/>
              </a:rPr>
              <a:t>유통</a:t>
            </a:r>
            <a:r>
              <a:rPr lang="en-US" altLang="ko-KR" b="1" spc="-150" dirty="0" smtClean="0">
                <a:solidFill>
                  <a:srgbClr val="383836"/>
                </a:solidFill>
                <a:latin typeface="Noto Sans CJK KR Light" panose="020B0300000000000000" pitchFamily="34" charset="-127"/>
                <a:ea typeface="Noto Sans CJK KR Light" panose="020B0300000000000000" pitchFamily="34" charset="-127"/>
              </a:rPr>
              <a:t>, </a:t>
            </a:r>
            <a:r>
              <a:rPr lang="ko-KR" altLang="en-US" b="1" spc="-150" dirty="0" smtClean="0">
                <a:solidFill>
                  <a:srgbClr val="383836"/>
                </a:solidFill>
                <a:latin typeface="Noto Sans CJK KR Light" panose="020B0300000000000000" pitchFamily="34" charset="-127"/>
                <a:ea typeface="Noto Sans CJK KR Light" panose="020B0300000000000000" pitchFamily="34" charset="-127"/>
              </a:rPr>
              <a:t>법인</a:t>
            </a:r>
            <a:r>
              <a:rPr lang="en-US" altLang="ko-KR" b="1" spc="-150" dirty="0" smtClean="0">
                <a:solidFill>
                  <a:srgbClr val="383836"/>
                </a:solidFill>
                <a:latin typeface="Noto Sans CJK KR Light" panose="020B0300000000000000" pitchFamily="34" charset="-127"/>
                <a:ea typeface="Noto Sans CJK KR Light" panose="020B0300000000000000" pitchFamily="34" charset="-127"/>
              </a:rPr>
              <a:t>,</a:t>
            </a:r>
            <a:r>
              <a:rPr lang="ko-KR" altLang="en-US" b="1" spc="-150" dirty="0" smtClean="0">
                <a:solidFill>
                  <a:srgbClr val="383836"/>
                </a:solidFill>
                <a:latin typeface="Noto Sans CJK KR Light" panose="020B0300000000000000" pitchFamily="34" charset="-127"/>
                <a:ea typeface="Noto Sans CJK KR Light" panose="020B0300000000000000" pitchFamily="34" charset="-127"/>
              </a:rPr>
              <a:t> 개인</a:t>
            </a:r>
            <a:r>
              <a:rPr lang="en-US" altLang="ko-KR" b="1" spc="-150" dirty="0">
                <a:solidFill>
                  <a:srgbClr val="383836"/>
                </a:solidFill>
                <a:latin typeface="Noto Sans CJK KR Light" panose="020B0300000000000000" pitchFamily="34" charset="-127"/>
                <a:ea typeface="Noto Sans CJK KR Light" panose="020B0300000000000000" pitchFamily="34" charset="-127"/>
              </a:rPr>
              <a:t> </a:t>
            </a:r>
            <a:r>
              <a:rPr lang="en-US" altLang="ko-KR" b="1" spc="-150" dirty="0" smtClean="0">
                <a:solidFill>
                  <a:srgbClr val="383836"/>
                </a:solidFill>
                <a:latin typeface="Noto Sans CJK KR Light" panose="020B0300000000000000" pitchFamily="34" charset="-127"/>
                <a:ea typeface="Noto Sans CJK KR Light" panose="020B0300000000000000" pitchFamily="34" charset="-127"/>
              </a:rPr>
              <a:t> </a:t>
            </a:r>
            <a:r>
              <a:rPr lang="ko-KR" altLang="en-US" b="1" spc="-150" dirty="0" smtClean="0">
                <a:solidFill>
                  <a:srgbClr val="383836"/>
                </a:solidFill>
                <a:latin typeface="Noto Sans CJK KR Light" panose="020B0300000000000000" pitchFamily="34" charset="-127"/>
                <a:ea typeface="Noto Sans CJK KR Light" panose="020B0300000000000000" pitchFamily="34" charset="-127"/>
              </a:rPr>
              <a:t>등</a:t>
            </a:r>
            <a:r>
              <a:rPr lang="en-US" altLang="ko-KR" b="1" spc="-150" dirty="0" smtClean="0">
                <a:solidFill>
                  <a:srgbClr val="383836"/>
                </a:solidFill>
                <a:latin typeface="Noto Sans CJK KR Light" panose="020B0300000000000000" pitchFamily="34" charset="-127"/>
                <a:ea typeface="Noto Sans CJK KR Light" panose="020B0300000000000000" pitchFamily="34" charset="-127"/>
              </a:rPr>
              <a:t> </a:t>
            </a:r>
            <a:r>
              <a:rPr lang="ko-KR" altLang="en-US" b="1" spc="-150" dirty="0" smtClean="0">
                <a:solidFill>
                  <a:srgbClr val="383836"/>
                </a:solidFill>
                <a:latin typeface="Noto Sans CJK KR Light" panose="020B0300000000000000" pitchFamily="34" charset="-127"/>
                <a:ea typeface="Noto Sans CJK KR Light" panose="020B0300000000000000" pitchFamily="34" charset="-127"/>
              </a:rPr>
              <a:t>모든  국내 판매자</a:t>
            </a:r>
            <a:endParaRPr lang="en-US" altLang="ko-KR" b="1" spc="-150" dirty="0">
              <a:solidFill>
                <a:schemeClr val="tx2"/>
              </a:solidFill>
              <a:latin typeface="Noto Sans CJK KR Light" panose="020B0300000000000000" pitchFamily="34" charset="-127"/>
              <a:ea typeface="Noto Sans CJK KR Light" panose="020B0300000000000000" pitchFamily="34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410210" y="1260512"/>
            <a:ext cx="8257628" cy="393700"/>
          </a:xfrm>
          <a:prstGeom prst="rect">
            <a:avLst/>
          </a:prstGeom>
          <a:solidFill>
            <a:srgbClr val="01B1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383279" y="1299863"/>
            <a:ext cx="688022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400" spc="-150" dirty="0">
                <a:solidFill>
                  <a:schemeClr val="bg1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</a:rPr>
              <a:t>그들의 문제</a:t>
            </a:r>
            <a:endParaRPr lang="en-US" altLang="ko-KR" sz="1400" spc="-150" dirty="0">
              <a:solidFill>
                <a:schemeClr val="bg1"/>
              </a:solidFill>
              <a:latin typeface="Noto Sans CJK KR Medium" panose="020B0600000000000000" pitchFamily="34" charset="-127"/>
              <a:ea typeface="Noto Sans CJK KR Medium" panose="020B0600000000000000" pitchFamily="34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426244" y="5267914"/>
            <a:ext cx="8280876" cy="994873"/>
          </a:xfrm>
          <a:prstGeom prst="rect">
            <a:avLst/>
          </a:prstGeom>
          <a:noFill/>
          <a:ln w="50800">
            <a:solidFill>
              <a:srgbClr val="5E69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/>
          <p:cNvSpPr/>
          <p:nvPr/>
        </p:nvSpPr>
        <p:spPr>
          <a:xfrm>
            <a:off x="774136" y="5550118"/>
            <a:ext cx="77305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2400" spc="-150" dirty="0" smtClean="0">
                <a:solidFill>
                  <a:srgbClr val="5E697B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</a:rPr>
              <a:t> </a:t>
            </a:r>
            <a:r>
              <a:rPr lang="ko-KR" altLang="en-US" sz="2400" spc="-150" dirty="0" smtClean="0">
                <a:solidFill>
                  <a:srgbClr val="FF0000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</a:rPr>
              <a:t>새로운 대안이 필요합니다</a:t>
            </a:r>
            <a:r>
              <a:rPr lang="en-US" altLang="ko-KR" sz="2400" spc="-150" dirty="0" smtClean="0">
                <a:solidFill>
                  <a:srgbClr val="FF0000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</a:rPr>
              <a:t>.</a:t>
            </a:r>
            <a:endParaRPr lang="en-US" altLang="ko-KR" sz="2400" spc="-150" dirty="0">
              <a:solidFill>
                <a:srgbClr val="FF0000"/>
              </a:solidFill>
              <a:latin typeface="Noto Sans CJK KR Medium" panose="020B0600000000000000" pitchFamily="34" charset="-127"/>
              <a:ea typeface="Noto Sans CJK KR Medium" panose="020B0600000000000000" pitchFamily="34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996961" y="1985416"/>
            <a:ext cx="136928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400" spc="-150" dirty="0" smtClean="0">
                <a:solidFill>
                  <a:schemeClr val="bg1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</a:rPr>
              <a:t>물건이 안 팔려요</a:t>
            </a:r>
            <a:r>
              <a:rPr lang="en-US" altLang="ko-KR" sz="1400" spc="-150" dirty="0" smtClean="0">
                <a:solidFill>
                  <a:schemeClr val="bg1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</a:rPr>
              <a:t>.</a:t>
            </a:r>
            <a:endParaRPr lang="ko-KR" altLang="en-US" sz="1400" spc="-150" dirty="0">
              <a:solidFill>
                <a:schemeClr val="bg1"/>
              </a:solidFill>
              <a:latin typeface="Noto Sans CJK KR Medium" panose="020B0600000000000000" pitchFamily="34" charset="-127"/>
              <a:ea typeface="Noto Sans CJK KR Medium" panose="020B0600000000000000" pitchFamily="34" charset="-127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6358216" y="1985416"/>
            <a:ext cx="187423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1400" spc="-150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해외진출 기반이 없어요</a:t>
            </a:r>
            <a:endParaRPr lang="ko-KR" altLang="en-US" sz="1400" spc="-150" dirty="0">
              <a:solidFill>
                <a:schemeClr val="bg1"/>
              </a:solidFill>
              <a:latin typeface="Noto Sans CJK KR Medium" panose="020B0600000000000000" pitchFamily="34" charset="-127"/>
              <a:ea typeface="Noto Sans CJK KR Medium" panose="020B0600000000000000" pitchFamily="34" charset="-127"/>
            </a:endParaRPr>
          </a:p>
        </p:txBody>
      </p:sp>
      <p:sp>
        <p:nvSpPr>
          <p:cNvPr id="28" name="이등변 삼각형 27"/>
          <p:cNvSpPr/>
          <p:nvPr/>
        </p:nvSpPr>
        <p:spPr>
          <a:xfrm rot="5400000">
            <a:off x="125604" y="5561762"/>
            <a:ext cx="994787" cy="401934"/>
          </a:xfrm>
          <a:prstGeom prst="triangle">
            <a:avLst/>
          </a:prstGeom>
          <a:solidFill>
            <a:srgbClr val="5E69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슬라이드 번호 개체 틀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B883C-422F-489C-96E3-C6811C178ED9}" type="slidenum">
              <a:rPr lang="ko-KR" altLang="en-US" smtClean="0"/>
              <a:pPr/>
              <a:t>4</a:t>
            </a:fld>
            <a:endParaRPr lang="ko-KR" altLang="en-US"/>
          </a:p>
        </p:txBody>
      </p:sp>
      <p:sp>
        <p:nvSpPr>
          <p:cNvPr id="43" name="모서리가 둥근 직사각형 42"/>
          <p:cNvSpPr/>
          <p:nvPr/>
        </p:nvSpPr>
        <p:spPr>
          <a:xfrm>
            <a:off x="3226818" y="1912908"/>
            <a:ext cx="2611397" cy="482321"/>
          </a:xfrm>
          <a:prstGeom prst="roundRect">
            <a:avLst>
              <a:gd name="adj" fmla="val 5476"/>
            </a:avLst>
          </a:prstGeom>
          <a:solidFill>
            <a:srgbClr val="5E69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9" name="모서리가 둥근 직사각형 48"/>
          <p:cNvSpPr/>
          <p:nvPr/>
        </p:nvSpPr>
        <p:spPr>
          <a:xfrm>
            <a:off x="3229588" y="2364894"/>
            <a:ext cx="2587191" cy="2781869"/>
          </a:xfrm>
          <a:prstGeom prst="roundRect">
            <a:avLst>
              <a:gd name="adj" fmla="val 0"/>
            </a:avLst>
          </a:prstGeom>
          <a:noFill/>
          <a:ln>
            <a:solidFill>
              <a:srgbClr val="5E69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4" name="직사각형 53"/>
          <p:cNvSpPr/>
          <p:nvPr/>
        </p:nvSpPr>
        <p:spPr>
          <a:xfrm>
            <a:off x="3559098" y="1985511"/>
            <a:ext cx="201048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400" spc="-150" dirty="0" smtClean="0">
                <a:solidFill>
                  <a:schemeClr val="bg1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</a:rPr>
              <a:t>운영비가 </a:t>
            </a:r>
            <a:r>
              <a:rPr lang="ko-KR" altLang="en-US" sz="1400" spc="-150" dirty="0" err="1" smtClean="0">
                <a:solidFill>
                  <a:schemeClr val="bg1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</a:rPr>
              <a:t>너무많이</a:t>
            </a:r>
            <a:r>
              <a:rPr lang="ko-KR" altLang="en-US" sz="1400" spc="-150" dirty="0" smtClean="0">
                <a:solidFill>
                  <a:schemeClr val="bg1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</a:rPr>
              <a:t> 들어요</a:t>
            </a:r>
            <a:r>
              <a:rPr lang="en-US" altLang="ko-KR" sz="1400" spc="-150" dirty="0" smtClean="0">
                <a:solidFill>
                  <a:schemeClr val="bg1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</a:rPr>
              <a:t>.</a:t>
            </a:r>
            <a:endParaRPr lang="ko-KR" altLang="en-US" sz="1400" spc="-150" dirty="0">
              <a:solidFill>
                <a:schemeClr val="bg1"/>
              </a:solidFill>
              <a:latin typeface="Noto Sans CJK KR Medium" panose="020B0600000000000000" pitchFamily="34" charset="-127"/>
              <a:ea typeface="Noto Sans CJK KR Medium" panose="020B0600000000000000" pitchFamily="34" charset="-127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238614" y="1861204"/>
            <a:ext cx="43740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000" dirty="0">
                <a:solidFill>
                  <a:schemeClr val="bg1"/>
                </a:solidFill>
              </a:rPr>
              <a:t>2</a:t>
            </a:r>
            <a:endParaRPr lang="ko-KR" altLang="en-US" sz="3000">
              <a:solidFill>
                <a:schemeClr val="bg1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050060" y="1861204"/>
            <a:ext cx="43740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000" dirty="0">
                <a:solidFill>
                  <a:schemeClr val="bg1"/>
                </a:solidFill>
              </a:rPr>
              <a:t>3</a:t>
            </a:r>
            <a:endParaRPr lang="ko-KR" altLang="en-US" sz="300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13524" y="1852308"/>
            <a:ext cx="43740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000" dirty="0">
                <a:solidFill>
                  <a:schemeClr val="bg1"/>
                </a:solidFill>
              </a:rPr>
              <a:t>1</a:t>
            </a:r>
            <a:endParaRPr lang="ko-KR" altLang="en-US" sz="3000">
              <a:solidFill>
                <a:schemeClr val="bg1"/>
              </a:solidFill>
            </a:endParaRPr>
          </a:p>
        </p:txBody>
      </p:sp>
      <p:grpSp>
        <p:nvGrpSpPr>
          <p:cNvPr id="22" name="그룹 21"/>
          <p:cNvGrpSpPr/>
          <p:nvPr/>
        </p:nvGrpSpPr>
        <p:grpSpPr>
          <a:xfrm>
            <a:off x="3326127" y="2446933"/>
            <a:ext cx="2426341" cy="2633543"/>
            <a:chOff x="3326127" y="2446933"/>
            <a:chExt cx="2426341" cy="2633543"/>
          </a:xfrm>
        </p:grpSpPr>
        <p:pic>
          <p:nvPicPr>
            <p:cNvPr id="2" name="그림 1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26998" y="3789484"/>
              <a:ext cx="1025470" cy="1290992"/>
            </a:xfrm>
            <a:prstGeom prst="rect">
              <a:avLst/>
            </a:prstGeom>
          </p:spPr>
        </p:pic>
        <p:pic>
          <p:nvPicPr>
            <p:cNvPr id="18" name="그림 17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015996" y="2677433"/>
              <a:ext cx="1079310" cy="1048250"/>
            </a:xfrm>
            <a:prstGeom prst="rect">
              <a:avLst/>
            </a:prstGeom>
          </p:spPr>
        </p:pic>
        <p:pic>
          <p:nvPicPr>
            <p:cNvPr id="19" name="그림 18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061963" y="2623798"/>
              <a:ext cx="335905" cy="539386"/>
            </a:xfrm>
            <a:prstGeom prst="rect">
              <a:avLst/>
            </a:prstGeom>
          </p:spPr>
        </p:pic>
        <p:pic>
          <p:nvPicPr>
            <p:cNvPr id="20" name="그림 19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853602" y="2693042"/>
              <a:ext cx="242104" cy="823782"/>
            </a:xfrm>
            <a:prstGeom prst="rect">
              <a:avLst/>
            </a:prstGeom>
          </p:spPr>
        </p:pic>
        <p:sp>
          <p:nvSpPr>
            <p:cNvPr id="5" name="구름 모양 설명선 4"/>
            <p:cNvSpPr/>
            <p:nvPr/>
          </p:nvSpPr>
          <p:spPr>
            <a:xfrm>
              <a:off x="3326127" y="2446933"/>
              <a:ext cx="2256776" cy="1531494"/>
            </a:xfrm>
            <a:prstGeom prst="cloudCallout">
              <a:avLst>
                <a:gd name="adj1" fmla="val 18219"/>
                <a:gd name="adj2" fmla="val 91540"/>
              </a:avLst>
            </a:prstGeom>
            <a:noFill/>
            <a:ln>
              <a:solidFill>
                <a:srgbClr val="383C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26" name="그림 25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019946" y="2757356"/>
            <a:ext cx="740268" cy="740268"/>
          </a:xfrm>
          <a:prstGeom prst="rect">
            <a:avLst/>
          </a:prstGeom>
        </p:spPr>
      </p:pic>
      <p:pic>
        <p:nvPicPr>
          <p:cNvPr id="31" name="그림 30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302183" y="3986635"/>
            <a:ext cx="669290" cy="669290"/>
          </a:xfrm>
          <a:prstGeom prst="rect">
            <a:avLst/>
          </a:prstGeom>
        </p:spPr>
      </p:pic>
      <p:pic>
        <p:nvPicPr>
          <p:cNvPr id="32" name="그림 31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55652" y="3554180"/>
            <a:ext cx="919324" cy="775680"/>
          </a:xfrm>
          <a:prstGeom prst="rect">
            <a:avLst/>
          </a:prstGeom>
        </p:spPr>
      </p:pic>
      <p:pic>
        <p:nvPicPr>
          <p:cNvPr id="35" name="그림 34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957360" y="2751326"/>
            <a:ext cx="689647" cy="689647"/>
          </a:xfrm>
          <a:prstGeom prst="rect">
            <a:avLst/>
          </a:prstGeom>
        </p:spPr>
      </p:pic>
      <p:grpSp>
        <p:nvGrpSpPr>
          <p:cNvPr id="42" name="그룹 41"/>
          <p:cNvGrpSpPr/>
          <p:nvPr/>
        </p:nvGrpSpPr>
        <p:grpSpPr>
          <a:xfrm>
            <a:off x="1228415" y="3471261"/>
            <a:ext cx="1385482" cy="1546657"/>
            <a:chOff x="1167455" y="3562701"/>
            <a:chExt cx="1385482" cy="1546657"/>
          </a:xfrm>
        </p:grpSpPr>
        <p:pic>
          <p:nvPicPr>
            <p:cNvPr id="39" name="그림 38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167455" y="3562701"/>
              <a:ext cx="1353326" cy="1546657"/>
            </a:xfrm>
            <a:prstGeom prst="rect">
              <a:avLst/>
            </a:prstGeom>
          </p:spPr>
        </p:pic>
        <p:sp>
          <p:nvSpPr>
            <p:cNvPr id="41" name="TextBox 40"/>
            <p:cNvSpPr txBox="1"/>
            <p:nvPr/>
          </p:nvSpPr>
          <p:spPr>
            <a:xfrm>
              <a:off x="1620527" y="3725683"/>
              <a:ext cx="9324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 smtClean="0">
                  <a:solidFill>
                    <a:srgbClr val="FF0000"/>
                  </a:solidFill>
                </a:rPr>
                <a:t>...</a:t>
              </a:r>
              <a:endParaRPr lang="ko-KR" altLang="en-US" sz="1400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52" name="그림 51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354003" y="2586265"/>
            <a:ext cx="928196" cy="928196"/>
          </a:xfrm>
          <a:prstGeom prst="rect">
            <a:avLst/>
          </a:prstGeom>
        </p:spPr>
      </p:pic>
      <p:pic>
        <p:nvPicPr>
          <p:cNvPr id="53" name="그림 52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567161" y="3992926"/>
            <a:ext cx="937556" cy="673868"/>
          </a:xfrm>
          <a:prstGeom prst="rect">
            <a:avLst/>
          </a:prstGeom>
        </p:spPr>
      </p:pic>
      <p:pic>
        <p:nvPicPr>
          <p:cNvPr id="61" name="그림 60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7485198" y="2652851"/>
            <a:ext cx="991608" cy="946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8967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1B1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5000" spc="-150" dirty="0">
              <a:latin typeface="Noto Sans CJK KR Light" panose="020B0300000000000000" pitchFamily="34" charset="-127"/>
              <a:ea typeface="Noto Sans CJK KR Light" panose="020B0300000000000000" pitchFamily="34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360000" y="360000"/>
            <a:ext cx="8424000" cy="6138000"/>
          </a:xfrm>
          <a:prstGeom prst="rect">
            <a:avLst/>
          </a:prstGeom>
          <a:solidFill>
            <a:srgbClr val="383C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5000" spc="-150" dirty="0">
              <a:latin typeface="Noto Sans CJK KR Light" panose="020B0300000000000000" pitchFamily="34" charset="-127"/>
              <a:ea typeface="Noto Sans CJK KR Light" panose="020B0300000000000000" pitchFamily="34" charset="-127"/>
            </a:endParaRPr>
          </a:p>
        </p:txBody>
      </p:sp>
      <p:cxnSp>
        <p:nvCxnSpPr>
          <p:cNvPr id="13" name="직선 연결선 12"/>
          <p:cNvCxnSpPr/>
          <p:nvPr/>
        </p:nvCxnSpPr>
        <p:spPr>
          <a:xfrm>
            <a:off x="1778270" y="2836163"/>
            <a:ext cx="0" cy="97383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직사각형 14"/>
          <p:cNvSpPr/>
          <p:nvPr/>
        </p:nvSpPr>
        <p:spPr>
          <a:xfrm>
            <a:off x="2156199" y="2665796"/>
            <a:ext cx="5073941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 smtClean="0">
                <a:solidFill>
                  <a:srgbClr val="01B1AF"/>
                </a:solidFill>
                <a:latin typeface="Noto Sans CJK KR Black" panose="020B0A00000000000000" pitchFamily="34" charset="-127"/>
                <a:ea typeface="Noto Sans CJK KR Black" panose="020B0A00000000000000" pitchFamily="34" charset="-127"/>
              </a:rPr>
              <a:t>SUGGESTION  / BUSINESS </a:t>
            </a:r>
            <a:r>
              <a:rPr lang="en-US" altLang="ko-KR" dirty="0">
                <a:solidFill>
                  <a:srgbClr val="01B1AF"/>
                </a:solidFill>
                <a:latin typeface="Noto Sans CJK KR Black" panose="020B0A00000000000000" pitchFamily="34" charset="-127"/>
                <a:ea typeface="Noto Sans CJK KR Black" panose="020B0A00000000000000" pitchFamily="34" charset="-127"/>
              </a:rPr>
              <a:t>MODEL</a:t>
            </a:r>
            <a:endParaRPr lang="ko-KR" altLang="en-US" dirty="0">
              <a:solidFill>
                <a:srgbClr val="01B1AF"/>
              </a:solidFill>
              <a:latin typeface="Noto Sans CJK KR Black" panose="020B0A00000000000000" pitchFamily="34" charset="-127"/>
              <a:ea typeface="Noto Sans CJK KR Black" panose="020B0A00000000000000" pitchFamily="34" charset="-127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2108071" y="3174696"/>
            <a:ext cx="758858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4400" spc="-300" dirty="0" smtClean="0">
                <a:solidFill>
                  <a:schemeClr val="bg1"/>
                </a:solidFill>
                <a:latin typeface="Noto Sans Korean Thin" panose="020B0200000000000000" pitchFamily="34" charset="-127"/>
                <a:ea typeface="Noto Sans CJK KR Medium" panose="020B0600000000000000" pitchFamily="34" charset="-127"/>
              </a:rPr>
              <a:t>비즈니스 모델 제안</a:t>
            </a:r>
            <a:endParaRPr lang="ko-KR" altLang="en-US" sz="4400" spc="-300" dirty="0">
              <a:solidFill>
                <a:schemeClr val="bg1"/>
              </a:solidFill>
              <a:latin typeface="Noto Sans Korean Thin" panose="020B0200000000000000" pitchFamily="34" charset="-127"/>
              <a:ea typeface="Noto Sans Korean Thin" panose="020B0200000000000000" pitchFamily="34" charset="-127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795779" y="2061478"/>
            <a:ext cx="652744" cy="22082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altLang="ko-KR" sz="10000" dirty="0">
                <a:solidFill>
                  <a:prstClr val="white"/>
                </a:solidFill>
                <a:latin typeface="Noto Sans Korean Thin" panose="020B0200000000000000" pitchFamily="34" charset="-127"/>
                <a:ea typeface="Noto Sans Korean Thin" panose="020B0200000000000000" pitchFamily="34" charset="-127"/>
              </a:rPr>
              <a:t>2</a:t>
            </a:r>
            <a:endParaRPr lang="ko-KR" altLang="en-US" sz="10000" dirty="0">
              <a:solidFill>
                <a:prstClr val="white"/>
              </a:solidFill>
              <a:latin typeface="Noto Sans Korean Thin" panose="020B0200000000000000" pitchFamily="34" charset="-127"/>
              <a:ea typeface="Noto Sans Korean Thin" panose="020B0200000000000000" pitchFamily="34" charset="-127"/>
            </a:endParaRPr>
          </a:p>
        </p:txBody>
      </p:sp>
      <p:sp>
        <p:nvSpPr>
          <p:cNvPr id="10" name="슬라이드 번호 개체 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B883C-422F-489C-96E3-C6811C178ED9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982023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B1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타원 28"/>
          <p:cNvSpPr/>
          <p:nvPr/>
        </p:nvSpPr>
        <p:spPr>
          <a:xfrm>
            <a:off x="4368800" y="2088445"/>
            <a:ext cx="406400" cy="406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6" name="그룹 25"/>
          <p:cNvGrpSpPr/>
          <p:nvPr/>
        </p:nvGrpSpPr>
        <p:grpSpPr>
          <a:xfrm>
            <a:off x="878385" y="1320801"/>
            <a:ext cx="7387230" cy="1873248"/>
            <a:chOff x="878385" y="1320801"/>
            <a:chExt cx="7387230" cy="1873248"/>
          </a:xfrm>
        </p:grpSpPr>
        <p:sp>
          <p:nvSpPr>
            <p:cNvPr id="25" name="직사각형 24"/>
            <p:cNvSpPr/>
            <p:nvPr/>
          </p:nvSpPr>
          <p:spPr>
            <a:xfrm>
              <a:off x="878385" y="1584908"/>
              <a:ext cx="2904130" cy="16091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30" name="직사각형 29"/>
            <p:cNvSpPr/>
            <p:nvPr/>
          </p:nvSpPr>
          <p:spPr>
            <a:xfrm>
              <a:off x="5361485" y="1584908"/>
              <a:ext cx="2904130" cy="16091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grpSp>
          <p:nvGrpSpPr>
            <p:cNvPr id="22" name="그룹 21"/>
            <p:cNvGrpSpPr/>
            <p:nvPr/>
          </p:nvGrpSpPr>
          <p:grpSpPr>
            <a:xfrm>
              <a:off x="878386" y="1320801"/>
              <a:ext cx="7387229" cy="977900"/>
              <a:chOff x="878386" y="1320800"/>
              <a:chExt cx="7387229" cy="1104899"/>
            </a:xfrm>
          </p:grpSpPr>
          <p:sp>
            <p:nvSpPr>
              <p:cNvPr id="2" name="오각형 1"/>
              <p:cNvSpPr/>
              <p:nvPr/>
            </p:nvSpPr>
            <p:spPr>
              <a:xfrm rot="5400000">
                <a:off x="1778001" y="421185"/>
                <a:ext cx="1104899" cy="2904129"/>
              </a:xfrm>
              <a:prstGeom prst="homePlate">
                <a:avLst>
                  <a:gd name="adj" fmla="val 26088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/>
              </a:p>
            </p:txBody>
          </p:sp>
          <p:sp>
            <p:nvSpPr>
              <p:cNvPr id="31" name="오각형 30"/>
              <p:cNvSpPr/>
              <p:nvPr/>
            </p:nvSpPr>
            <p:spPr>
              <a:xfrm rot="5400000">
                <a:off x="6261101" y="421185"/>
                <a:ext cx="1104899" cy="2904129"/>
              </a:xfrm>
              <a:prstGeom prst="homePlate">
                <a:avLst>
                  <a:gd name="adj" fmla="val 26088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/>
              </a:p>
            </p:txBody>
          </p:sp>
        </p:grpSp>
      </p:grpSp>
      <p:sp>
        <p:nvSpPr>
          <p:cNvPr id="4" name="직사각형 3"/>
          <p:cNvSpPr/>
          <p:nvPr/>
        </p:nvSpPr>
        <p:spPr>
          <a:xfrm>
            <a:off x="340099" y="285816"/>
            <a:ext cx="1793905" cy="319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100" dirty="0">
                <a:solidFill>
                  <a:schemeClr val="bg1"/>
                </a:solidFill>
                <a:latin typeface="Noto Sans CJK KR Black" panose="020B0A00000000000000" pitchFamily="34" charset="-127"/>
                <a:ea typeface="Noto Sans CJK KR Black" panose="020B0A00000000000000" pitchFamily="34" charset="-127"/>
              </a:rPr>
              <a:t>SUGGESTION</a:t>
            </a:r>
            <a:endParaRPr lang="ko-KR" altLang="en-US" sz="1100" dirty="0">
              <a:solidFill>
                <a:schemeClr val="bg1"/>
              </a:solidFill>
              <a:latin typeface="Noto Sans CJK KR Black" panose="020B0A00000000000000" pitchFamily="34" charset="-127"/>
              <a:ea typeface="Noto Sans CJK KR Black" panose="020B0A00000000000000" pitchFamily="34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314699" y="557511"/>
            <a:ext cx="68802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b="1" spc="-150" dirty="0" smtClean="0">
                <a:solidFill>
                  <a:schemeClr val="bg1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</a:rPr>
              <a:t>US MARKET, </a:t>
            </a:r>
            <a:r>
              <a:rPr lang="ko-KR" altLang="en-US" b="1" spc="-150" dirty="0" smtClean="0">
                <a:solidFill>
                  <a:schemeClr val="bg1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</a:rPr>
              <a:t>새로운 시장을 찾아서</a:t>
            </a:r>
            <a:r>
              <a:rPr lang="en-US" altLang="ko-KR" spc="-150" dirty="0" smtClean="0">
                <a:solidFill>
                  <a:schemeClr val="bg1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</a:rPr>
              <a:t>! </a:t>
            </a:r>
          </a:p>
        </p:txBody>
      </p:sp>
      <p:sp>
        <p:nvSpPr>
          <p:cNvPr id="24" name="직사각형 23"/>
          <p:cNvSpPr/>
          <p:nvPr/>
        </p:nvSpPr>
        <p:spPr>
          <a:xfrm>
            <a:off x="1122550" y="1548438"/>
            <a:ext cx="24158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1400" b="1" dirty="0" smtClean="0">
                <a:solidFill>
                  <a:schemeClr val="bg1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</a:rPr>
              <a:t>직접 개발</a:t>
            </a:r>
            <a:r>
              <a:rPr lang="en-US" altLang="ko-KR" sz="1400" b="1" dirty="0" smtClean="0">
                <a:solidFill>
                  <a:schemeClr val="bg1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</a:rPr>
              <a:t>/</a:t>
            </a:r>
            <a:r>
              <a:rPr lang="ko-KR" altLang="en-US" sz="1400" b="1" dirty="0" smtClean="0">
                <a:solidFill>
                  <a:schemeClr val="bg1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</a:rPr>
              <a:t>생산한 제품</a:t>
            </a:r>
            <a:endParaRPr lang="en-US" altLang="ko-KR" sz="1400" b="1" dirty="0">
              <a:solidFill>
                <a:schemeClr val="bg1"/>
              </a:solidFill>
              <a:latin typeface="Noto Sans CJK KR Medium" panose="020B0600000000000000" pitchFamily="34" charset="-127"/>
              <a:ea typeface="Noto Sans CJK KR Medium" panose="020B0600000000000000" pitchFamily="34" charset="-127"/>
            </a:endParaRPr>
          </a:p>
          <a:p>
            <a:pPr algn="ctr"/>
            <a:r>
              <a:rPr lang="ko-KR" altLang="en-US" sz="1400" b="1" dirty="0" smtClean="0">
                <a:solidFill>
                  <a:schemeClr val="bg1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</a:rPr>
              <a:t>직접 판매</a:t>
            </a:r>
            <a:endParaRPr lang="en-US" altLang="ko-KR" sz="1400" b="1" dirty="0">
              <a:solidFill>
                <a:schemeClr val="bg1"/>
              </a:solidFill>
              <a:latin typeface="Noto Sans CJK KR Medium" panose="020B0600000000000000" pitchFamily="34" charset="-127"/>
              <a:ea typeface="Noto Sans CJK KR Medium" panose="020B0600000000000000" pitchFamily="34" charset="-127"/>
            </a:endParaRPr>
          </a:p>
        </p:txBody>
      </p:sp>
      <p:sp>
        <p:nvSpPr>
          <p:cNvPr id="27" name="직사각형 26"/>
          <p:cNvSpPr/>
          <p:nvPr/>
        </p:nvSpPr>
        <p:spPr>
          <a:xfrm>
            <a:off x="880988" y="2481888"/>
            <a:ext cx="28989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1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oto Sans CJK KR Light" panose="020B0300000000000000" pitchFamily="34" charset="-127"/>
                <a:ea typeface="Noto Sans CJK KR Light" panose="020B0300000000000000" pitchFamily="34" charset="-127"/>
              </a:rPr>
              <a:t>복잡한 유통과정 없이 </a:t>
            </a:r>
            <a:endParaRPr lang="en-US" altLang="ko-KR" sz="1400" b="1" spc="-150" dirty="0" smtClean="0">
              <a:solidFill>
                <a:schemeClr val="tx1">
                  <a:lumMod val="85000"/>
                  <a:lumOff val="15000"/>
                </a:schemeClr>
              </a:solidFill>
              <a:latin typeface="Noto Sans CJK KR Light" panose="020B0300000000000000" pitchFamily="34" charset="-127"/>
              <a:ea typeface="Noto Sans CJK KR Light" panose="020B0300000000000000" pitchFamily="34" charset="-127"/>
            </a:endParaRPr>
          </a:p>
          <a:p>
            <a:pPr algn="ctr"/>
            <a:r>
              <a:rPr lang="ko-KR" altLang="en-US" sz="1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oto Sans CJK KR Light" panose="020B0300000000000000" pitchFamily="34" charset="-127"/>
                <a:ea typeface="Noto Sans CJK KR Light" panose="020B0300000000000000" pitchFamily="34" charset="-127"/>
              </a:rPr>
              <a:t>직접 판매 </a:t>
            </a:r>
            <a:endParaRPr lang="en-US" altLang="ko-KR" sz="1400" b="1" spc="-150" dirty="0" smtClean="0">
              <a:solidFill>
                <a:schemeClr val="tx1">
                  <a:lumMod val="85000"/>
                  <a:lumOff val="15000"/>
                </a:schemeClr>
              </a:solidFill>
              <a:latin typeface="Noto Sans CJK KR Light" panose="020B0300000000000000" pitchFamily="34" charset="-127"/>
              <a:ea typeface="Noto Sans CJK KR Light" panose="020B0300000000000000" pitchFamily="34" charset="-127"/>
            </a:endParaRPr>
          </a:p>
        </p:txBody>
      </p:sp>
      <p:sp>
        <p:nvSpPr>
          <p:cNvPr id="32" name="직사각형 31"/>
          <p:cNvSpPr/>
          <p:nvPr/>
        </p:nvSpPr>
        <p:spPr>
          <a:xfrm>
            <a:off x="5605650" y="1548438"/>
            <a:ext cx="24158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1400" b="1" dirty="0" smtClean="0">
                <a:solidFill>
                  <a:schemeClr val="bg1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</a:rPr>
              <a:t>초기 시설투자 없이</a:t>
            </a:r>
            <a:endParaRPr lang="en-US" altLang="ko-KR" sz="1400" b="1" dirty="0" smtClean="0">
              <a:solidFill>
                <a:schemeClr val="bg1"/>
              </a:solidFill>
              <a:latin typeface="Noto Sans CJK KR Medium" panose="020B0600000000000000" pitchFamily="34" charset="-127"/>
              <a:ea typeface="Noto Sans CJK KR Medium" panose="020B0600000000000000" pitchFamily="34" charset="-127"/>
            </a:endParaRPr>
          </a:p>
          <a:p>
            <a:pPr algn="ctr"/>
            <a:r>
              <a:rPr lang="ko-KR" altLang="en-US" sz="1400" b="1" dirty="0" smtClean="0">
                <a:solidFill>
                  <a:schemeClr val="bg1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</a:rPr>
              <a:t>미국 진출</a:t>
            </a:r>
            <a:endParaRPr lang="en-US" altLang="ko-KR" sz="1400" b="1" dirty="0">
              <a:solidFill>
                <a:schemeClr val="bg1"/>
              </a:solidFill>
              <a:latin typeface="Noto Sans CJK KR Medium" panose="020B0600000000000000" pitchFamily="34" charset="-127"/>
              <a:ea typeface="Noto Sans CJK KR Medium" panose="020B0600000000000000" pitchFamily="34" charset="-127"/>
            </a:endParaRPr>
          </a:p>
        </p:txBody>
      </p:sp>
      <p:sp>
        <p:nvSpPr>
          <p:cNvPr id="33" name="직사각형 32"/>
          <p:cNvSpPr/>
          <p:nvPr/>
        </p:nvSpPr>
        <p:spPr>
          <a:xfrm>
            <a:off x="5479350" y="2481888"/>
            <a:ext cx="2668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1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oto Sans CJK KR Light" panose="020B0300000000000000" pitchFamily="34" charset="-127"/>
                <a:ea typeface="Noto Sans CJK KR Light" panose="020B0300000000000000" pitchFamily="34" charset="-127"/>
              </a:rPr>
              <a:t>모든 인프라를 갖춘</a:t>
            </a:r>
            <a:endParaRPr lang="en-US" altLang="ko-KR" sz="1400" b="1" spc="-150" dirty="0" smtClean="0">
              <a:solidFill>
                <a:schemeClr val="tx1">
                  <a:lumMod val="85000"/>
                  <a:lumOff val="15000"/>
                </a:schemeClr>
              </a:solidFill>
              <a:latin typeface="Noto Sans CJK KR Light" panose="020B0300000000000000" pitchFamily="34" charset="-127"/>
              <a:ea typeface="Noto Sans CJK KR Light" panose="020B0300000000000000" pitchFamily="34" charset="-127"/>
            </a:endParaRPr>
          </a:p>
          <a:p>
            <a:pPr algn="ctr"/>
            <a:r>
              <a:rPr lang="ko-KR" altLang="en-US" sz="1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oto Sans CJK KR Light" panose="020B0300000000000000" pitchFamily="34" charset="-127"/>
                <a:ea typeface="Noto Sans CJK KR Light" panose="020B0300000000000000" pitchFamily="34" charset="-127"/>
              </a:rPr>
              <a:t>파트너</a:t>
            </a:r>
            <a:endParaRPr lang="en-US" altLang="ko-KR" sz="1400" b="1" spc="-150" dirty="0" smtClean="0">
              <a:solidFill>
                <a:schemeClr val="tx1">
                  <a:lumMod val="85000"/>
                  <a:lumOff val="15000"/>
                </a:schemeClr>
              </a:solidFill>
              <a:latin typeface="Noto Sans CJK KR Light" panose="020B0300000000000000" pitchFamily="34" charset="-127"/>
              <a:ea typeface="Noto Sans CJK KR Light" panose="020B0300000000000000" pitchFamily="34" charset="-127"/>
            </a:endParaRPr>
          </a:p>
        </p:txBody>
      </p:sp>
      <p:sp>
        <p:nvSpPr>
          <p:cNvPr id="14" name="덧셈 기호 13"/>
          <p:cNvSpPr/>
          <p:nvPr/>
        </p:nvSpPr>
        <p:spPr>
          <a:xfrm>
            <a:off x="4392934" y="2098674"/>
            <a:ext cx="358132" cy="358132"/>
          </a:xfrm>
          <a:prstGeom prst="mathPlus">
            <a:avLst>
              <a:gd name="adj1" fmla="val 4601"/>
            </a:avLst>
          </a:prstGeom>
          <a:solidFill>
            <a:srgbClr val="5E69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21" name="아래쪽 화살표 20"/>
          <p:cNvSpPr/>
          <p:nvPr/>
        </p:nvSpPr>
        <p:spPr>
          <a:xfrm>
            <a:off x="3782515" y="3484879"/>
            <a:ext cx="1516250" cy="312781"/>
          </a:xfrm>
          <a:prstGeom prst="downArrow">
            <a:avLst>
              <a:gd name="adj1" fmla="val 65077"/>
              <a:gd name="adj2" fmla="val 66241"/>
            </a:avLst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슬라이드 번호 개체 틀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B883C-422F-489C-96E3-C6811C178ED9}" type="slidenum">
              <a:rPr lang="ko-KR" altLang="en-US" smtClean="0"/>
              <a:pPr/>
              <a:t>6</a:t>
            </a:fld>
            <a:endParaRPr lang="ko-KR" altLang="en-US"/>
          </a:p>
        </p:txBody>
      </p:sp>
      <p:sp>
        <p:nvSpPr>
          <p:cNvPr id="45" name="직사각형 44"/>
          <p:cNvSpPr/>
          <p:nvPr/>
        </p:nvSpPr>
        <p:spPr>
          <a:xfrm>
            <a:off x="1179700" y="3938271"/>
            <a:ext cx="6880225" cy="406265"/>
          </a:xfrm>
          <a:prstGeom prst="rect">
            <a:avLst/>
          </a:prstGeom>
          <a:solidFill>
            <a:srgbClr val="019591"/>
          </a:solidFill>
        </p:spPr>
        <p:txBody>
          <a:bodyPr wrap="square">
            <a:spAutoFit/>
          </a:bodyPr>
          <a:lstStyle/>
          <a:p>
            <a:pPr algn="ctr"/>
            <a:r>
              <a:rPr lang="ko-KR" altLang="en-US" b="1" dirty="0" err="1" smtClean="0">
                <a:solidFill>
                  <a:schemeClr val="bg1"/>
                </a:solidFill>
                <a:latin typeface="Noto Sans CJK KR Light" panose="020B0300000000000000" pitchFamily="34" charset="-127"/>
                <a:ea typeface="Noto Sans CJK KR Light" panose="020B0300000000000000" pitchFamily="34" charset="-127"/>
              </a:rPr>
              <a:t>케이지엘이</a:t>
            </a:r>
            <a:r>
              <a:rPr lang="ko-KR" altLang="en-US" b="1" dirty="0" smtClean="0">
                <a:solidFill>
                  <a:schemeClr val="bg1"/>
                </a:solidFill>
                <a:latin typeface="Noto Sans CJK KR Light" panose="020B0300000000000000" pitchFamily="34" charset="-127"/>
                <a:ea typeface="Noto Sans CJK KR Light" panose="020B0300000000000000" pitchFamily="34" charset="-127"/>
              </a:rPr>
              <a:t> 든든한 파트너가 되어 드리겠습니다</a:t>
            </a:r>
            <a:r>
              <a:rPr lang="en-US" altLang="ko-KR" b="1" dirty="0" smtClean="0">
                <a:solidFill>
                  <a:schemeClr val="bg1"/>
                </a:solidFill>
                <a:latin typeface="Noto Sans CJK KR Light" panose="020B0300000000000000" pitchFamily="34" charset="-127"/>
                <a:ea typeface="Noto Sans CJK KR Light" panose="020B0300000000000000" pitchFamily="34" charset="-127"/>
              </a:rPr>
              <a:t>.</a:t>
            </a:r>
            <a:endParaRPr lang="en-US" altLang="ko-KR" b="1" dirty="0">
              <a:solidFill>
                <a:schemeClr val="bg1"/>
              </a:solidFill>
              <a:latin typeface="Noto Sans CJK KR Light" panose="020B0300000000000000" pitchFamily="34" charset="-127"/>
              <a:ea typeface="Noto Sans CJK KR Light" panose="020B0300000000000000" pitchFamily="34" charset="-127"/>
            </a:endParaRPr>
          </a:p>
        </p:txBody>
      </p:sp>
      <p:pic>
        <p:nvPicPr>
          <p:cNvPr id="20" name="Picture 2" descr="Pallet Rac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536" y="4720716"/>
            <a:ext cx="1798520" cy="1619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Related 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05658" y="4731977"/>
            <a:ext cx="1991274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4" descr="일죽센터 03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27622" y="4643320"/>
            <a:ext cx="1789261" cy="1651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09975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340099" y="285815"/>
            <a:ext cx="2892758" cy="313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100" b="1" dirty="0">
                <a:solidFill>
                  <a:srgbClr val="01B1AF"/>
                </a:solidFill>
                <a:latin typeface="Noto Sans CJK KR Black" panose="020B0A00000000000000" pitchFamily="34" charset="-127"/>
                <a:ea typeface="Noto Sans CJK KR Black" panose="020B0A00000000000000" pitchFamily="34" charset="-127"/>
              </a:rPr>
              <a:t>핵심 </a:t>
            </a:r>
            <a:r>
              <a:rPr lang="en-US" altLang="ko-KR" sz="1100" b="1" dirty="0">
                <a:solidFill>
                  <a:srgbClr val="01B1AF"/>
                </a:solidFill>
                <a:latin typeface="Noto Sans CJK KR Black" panose="020B0A00000000000000" pitchFamily="34" charset="-127"/>
                <a:ea typeface="Noto Sans CJK KR Black" panose="020B0A00000000000000" pitchFamily="34" charset="-127"/>
              </a:rPr>
              <a:t>BM</a:t>
            </a:r>
            <a:r>
              <a:rPr lang="en-US" altLang="ko-KR" sz="1100" b="1" dirty="0" smtClean="0">
                <a:solidFill>
                  <a:srgbClr val="01B1AF"/>
                </a:solidFill>
                <a:latin typeface="Noto Sans CJK KR Black" panose="020B0A00000000000000" pitchFamily="34" charset="-127"/>
                <a:ea typeface="Noto Sans CJK KR Black" panose="020B0A00000000000000" pitchFamily="34" charset="-127"/>
              </a:rPr>
              <a:t>: </a:t>
            </a:r>
            <a:r>
              <a:rPr lang="ko-KR" altLang="en-US" sz="1100" b="1" dirty="0" smtClean="0">
                <a:solidFill>
                  <a:srgbClr val="01B1AF"/>
                </a:solidFill>
                <a:latin typeface="Noto Sans CJK KR Black" panose="020B0A00000000000000" pitchFamily="34" charset="-127"/>
                <a:ea typeface="Noto Sans CJK KR Black" panose="020B0A00000000000000" pitchFamily="34" charset="-127"/>
              </a:rPr>
              <a:t>미국 진출 </a:t>
            </a:r>
            <a:r>
              <a:rPr lang="ko-KR" altLang="en-US" sz="1100" b="1" dirty="0" err="1" smtClean="0">
                <a:solidFill>
                  <a:srgbClr val="01B1AF"/>
                </a:solidFill>
                <a:latin typeface="Noto Sans CJK KR Black" panose="020B0A00000000000000" pitchFamily="34" charset="-127"/>
                <a:ea typeface="Noto Sans CJK KR Black" panose="020B0A00000000000000" pitchFamily="34" charset="-127"/>
              </a:rPr>
              <a:t>파트너쉽</a:t>
            </a:r>
            <a:endParaRPr lang="ko-KR" altLang="en-US" sz="1100" b="1" dirty="0">
              <a:solidFill>
                <a:srgbClr val="01B1AF"/>
              </a:solidFill>
              <a:latin typeface="Noto Sans CJK KR Black" panose="020B0A00000000000000" pitchFamily="34" charset="-127"/>
              <a:ea typeface="Noto Sans CJK KR Black" panose="020B0A00000000000000" pitchFamily="34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314699" y="557511"/>
            <a:ext cx="76978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b="1" spc="-150" dirty="0" smtClean="0">
                <a:solidFill>
                  <a:srgbClr val="383836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</a:rPr>
              <a:t>본격적인 제안에 앞서</a:t>
            </a:r>
            <a:r>
              <a:rPr lang="en-US" altLang="ko-KR" b="1" spc="-150" dirty="0" smtClean="0">
                <a:solidFill>
                  <a:srgbClr val="383836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</a:rPr>
              <a:t>….  </a:t>
            </a:r>
            <a:endParaRPr lang="ko-KR" altLang="en-US" b="1" spc="-150" dirty="0">
              <a:solidFill>
                <a:srgbClr val="383836"/>
              </a:solidFill>
              <a:latin typeface="Noto Sans CJK KR Medium" panose="020B0600000000000000" pitchFamily="34" charset="-127"/>
              <a:ea typeface="Noto Sans CJK KR Medium" panose="020B0600000000000000" pitchFamily="34" charset="-127"/>
            </a:endParaRPr>
          </a:p>
        </p:txBody>
      </p:sp>
      <p:sp>
        <p:nvSpPr>
          <p:cNvPr id="198" name="직사각형 197"/>
          <p:cNvSpPr/>
          <p:nvPr/>
        </p:nvSpPr>
        <p:spPr>
          <a:xfrm>
            <a:off x="410210" y="1260512"/>
            <a:ext cx="8257628" cy="393700"/>
          </a:xfrm>
          <a:prstGeom prst="rect">
            <a:avLst/>
          </a:prstGeom>
          <a:solidFill>
            <a:srgbClr val="01B1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9" name="직사각형 198"/>
          <p:cNvSpPr/>
          <p:nvPr/>
        </p:nvSpPr>
        <p:spPr>
          <a:xfrm>
            <a:off x="383279" y="1299863"/>
            <a:ext cx="688022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400" b="1" spc="-150" dirty="0">
                <a:solidFill>
                  <a:schemeClr val="bg1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</a:rPr>
              <a:t>‘왜’ 미국인가</a:t>
            </a:r>
            <a:r>
              <a:rPr lang="en-US" altLang="ko-KR" sz="1400" b="1" spc="-150" dirty="0">
                <a:solidFill>
                  <a:schemeClr val="bg1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</a:rPr>
              <a:t>?</a:t>
            </a:r>
          </a:p>
        </p:txBody>
      </p:sp>
      <p:sp>
        <p:nvSpPr>
          <p:cNvPr id="355" name="슬라이드 번호 개체 틀 35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B883C-422F-489C-96E3-C6811C178ED9}" type="slidenum">
              <a:rPr lang="ko-KR" altLang="en-US" smtClean="0"/>
              <a:pPr/>
              <a:t>7</a:t>
            </a:fld>
            <a:endParaRPr lang="ko-KR" altLang="en-US"/>
          </a:p>
        </p:txBody>
      </p:sp>
      <p:sp>
        <p:nvSpPr>
          <p:cNvPr id="26" name="모서리가 둥근 직사각형 25"/>
          <p:cNvSpPr/>
          <p:nvPr/>
        </p:nvSpPr>
        <p:spPr>
          <a:xfrm>
            <a:off x="554394" y="1832463"/>
            <a:ext cx="3823347" cy="482321"/>
          </a:xfrm>
          <a:prstGeom prst="roundRect">
            <a:avLst>
              <a:gd name="adj" fmla="val 5476"/>
            </a:avLst>
          </a:prstGeom>
          <a:solidFill>
            <a:srgbClr val="5E69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/>
          </a:p>
        </p:txBody>
      </p:sp>
      <p:sp>
        <p:nvSpPr>
          <p:cNvPr id="27" name="모서리가 둥근 직사각형 26"/>
          <p:cNvSpPr/>
          <p:nvPr/>
        </p:nvSpPr>
        <p:spPr>
          <a:xfrm>
            <a:off x="563889" y="2214245"/>
            <a:ext cx="3787906" cy="1007936"/>
          </a:xfrm>
          <a:prstGeom prst="roundRect">
            <a:avLst>
              <a:gd name="adj" fmla="val 0"/>
            </a:avLst>
          </a:prstGeom>
          <a:noFill/>
          <a:ln>
            <a:solidFill>
              <a:srgbClr val="5E69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직사각형 27"/>
          <p:cNvSpPr/>
          <p:nvPr/>
        </p:nvSpPr>
        <p:spPr>
          <a:xfrm>
            <a:off x="557298" y="1888261"/>
            <a:ext cx="16161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b="1" spc="-150" dirty="0" smtClean="0">
                <a:solidFill>
                  <a:schemeClr val="bg1"/>
                </a:solidFill>
                <a:latin typeface="Noto Sans CJK SC Light"/>
                <a:ea typeface="Noto Sans CJK KR Medium" panose="020B0600000000000000" pitchFamily="34" charset="-127"/>
              </a:rPr>
              <a:t>GDP</a:t>
            </a:r>
            <a:r>
              <a:rPr lang="en-US" altLang="ko-KR" sz="1400" b="1" spc="-150" dirty="0" smtClean="0">
                <a:solidFill>
                  <a:schemeClr val="bg1"/>
                </a:solidFill>
                <a:latin typeface="Noto Sans CJK SC Light"/>
                <a:ea typeface="맑은 고딕" panose="020B0503020000020004" pitchFamily="50" charset="-127"/>
              </a:rPr>
              <a:t>∙ </a:t>
            </a:r>
            <a:r>
              <a:rPr lang="ko-KR" altLang="en-US" sz="1400" b="1" spc="-150" dirty="0" smtClean="0">
                <a:solidFill>
                  <a:schemeClr val="bg1"/>
                </a:solidFill>
                <a:latin typeface="Noto Sans CJK SC Light"/>
                <a:ea typeface="맑은 고딕" panose="020B0503020000020004" pitchFamily="50" charset="-127"/>
              </a:rPr>
              <a:t>소비 세계 </a:t>
            </a:r>
            <a:r>
              <a:rPr lang="ko-KR" altLang="en-US" sz="1400" b="1" spc="-150" dirty="0" smtClean="0">
                <a:solidFill>
                  <a:srgbClr val="FF0000"/>
                </a:solidFill>
                <a:latin typeface="Noto Sans CJK SC Light"/>
                <a:ea typeface="맑은 고딕" panose="020B0503020000020004" pitchFamily="50" charset="-127"/>
              </a:rPr>
              <a:t>최대</a:t>
            </a:r>
            <a:endParaRPr lang="ko-KR" altLang="en-US" sz="1400" b="1" spc="-150" dirty="0">
              <a:solidFill>
                <a:srgbClr val="FF0000"/>
              </a:solidFill>
              <a:latin typeface="Noto Sans CJK SC Light"/>
              <a:ea typeface="Noto Sans CJK KR Medium" panose="020B0600000000000000" pitchFamily="34" charset="-127"/>
            </a:endParaRPr>
          </a:p>
        </p:txBody>
      </p:sp>
      <p:sp>
        <p:nvSpPr>
          <p:cNvPr id="29" name="모서리가 둥근 직사각형 28"/>
          <p:cNvSpPr/>
          <p:nvPr/>
        </p:nvSpPr>
        <p:spPr>
          <a:xfrm>
            <a:off x="4653954" y="1832463"/>
            <a:ext cx="3823347" cy="482321"/>
          </a:xfrm>
          <a:prstGeom prst="roundRect">
            <a:avLst>
              <a:gd name="adj" fmla="val 5476"/>
            </a:avLst>
          </a:prstGeom>
          <a:solidFill>
            <a:srgbClr val="5E69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모서리가 둥근 직사각형 29"/>
          <p:cNvSpPr/>
          <p:nvPr/>
        </p:nvSpPr>
        <p:spPr>
          <a:xfrm>
            <a:off x="4663449" y="2214245"/>
            <a:ext cx="3787906" cy="1007936"/>
          </a:xfrm>
          <a:prstGeom prst="roundRect">
            <a:avLst>
              <a:gd name="adj" fmla="val 0"/>
            </a:avLst>
          </a:prstGeom>
          <a:noFill/>
          <a:ln>
            <a:solidFill>
              <a:srgbClr val="5E69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모서리가 둥근 직사각형 32"/>
          <p:cNvSpPr/>
          <p:nvPr/>
        </p:nvSpPr>
        <p:spPr>
          <a:xfrm>
            <a:off x="570815" y="3320064"/>
            <a:ext cx="3823347" cy="482321"/>
          </a:xfrm>
          <a:prstGeom prst="roundRect">
            <a:avLst>
              <a:gd name="adj" fmla="val 5476"/>
            </a:avLst>
          </a:prstGeom>
          <a:solidFill>
            <a:srgbClr val="5E69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/>
          </a:p>
        </p:txBody>
      </p:sp>
      <p:sp>
        <p:nvSpPr>
          <p:cNvPr id="34" name="모서리가 둥근 직사각형 33"/>
          <p:cNvSpPr/>
          <p:nvPr/>
        </p:nvSpPr>
        <p:spPr>
          <a:xfrm>
            <a:off x="580310" y="3701846"/>
            <a:ext cx="3787906" cy="1007936"/>
          </a:xfrm>
          <a:prstGeom prst="roundRect">
            <a:avLst>
              <a:gd name="adj" fmla="val 0"/>
            </a:avLst>
          </a:prstGeom>
          <a:noFill/>
          <a:ln>
            <a:solidFill>
              <a:srgbClr val="5E69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모서리가 둥근 직사각형 35"/>
          <p:cNvSpPr/>
          <p:nvPr/>
        </p:nvSpPr>
        <p:spPr>
          <a:xfrm>
            <a:off x="4670375" y="3320064"/>
            <a:ext cx="3823347" cy="482321"/>
          </a:xfrm>
          <a:prstGeom prst="roundRect">
            <a:avLst>
              <a:gd name="adj" fmla="val 5476"/>
            </a:avLst>
          </a:prstGeom>
          <a:solidFill>
            <a:srgbClr val="5E69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Noto Sans CJK SC Light"/>
            </a:endParaRPr>
          </a:p>
        </p:txBody>
      </p:sp>
      <p:sp>
        <p:nvSpPr>
          <p:cNvPr id="37" name="모서리가 둥근 직사각형 36"/>
          <p:cNvSpPr/>
          <p:nvPr/>
        </p:nvSpPr>
        <p:spPr>
          <a:xfrm>
            <a:off x="4679870" y="3701846"/>
            <a:ext cx="3787906" cy="1007936"/>
          </a:xfrm>
          <a:prstGeom prst="roundRect">
            <a:avLst>
              <a:gd name="adj" fmla="val 0"/>
            </a:avLst>
          </a:prstGeom>
          <a:noFill/>
          <a:ln>
            <a:solidFill>
              <a:srgbClr val="5E69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직사각형 38"/>
          <p:cNvSpPr/>
          <p:nvPr/>
        </p:nvSpPr>
        <p:spPr>
          <a:xfrm>
            <a:off x="4687338" y="1888261"/>
            <a:ext cx="118654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400" b="1" spc="-150" dirty="0" smtClean="0">
                <a:solidFill>
                  <a:srgbClr val="FF0000"/>
                </a:solidFill>
                <a:latin typeface="Noto Sans CJK SC Light"/>
                <a:ea typeface="맑은 고딕" panose="020B0503020000020004" pitchFamily="50" charset="-127"/>
              </a:rPr>
              <a:t>최대 </a:t>
            </a:r>
            <a:r>
              <a:rPr lang="ko-KR" altLang="en-US" sz="1400" b="1" spc="-150" dirty="0" smtClean="0">
                <a:solidFill>
                  <a:schemeClr val="bg1"/>
                </a:solidFill>
                <a:latin typeface="Noto Sans CJK SC Light"/>
                <a:ea typeface="맑은 고딕" panose="020B0503020000020004" pitchFamily="50" charset="-127"/>
              </a:rPr>
              <a:t>수입시장</a:t>
            </a:r>
            <a:endParaRPr lang="ko-KR" altLang="en-US" sz="1400" b="1" spc="-150" dirty="0">
              <a:solidFill>
                <a:schemeClr val="bg1"/>
              </a:solidFill>
              <a:latin typeface="Noto Sans CJK SC Light"/>
              <a:ea typeface="Noto Sans CJK KR Medium" panose="020B0600000000000000" pitchFamily="34" charset="-127"/>
            </a:endParaRPr>
          </a:p>
        </p:txBody>
      </p:sp>
      <p:sp>
        <p:nvSpPr>
          <p:cNvPr id="40" name="직사각형 39"/>
          <p:cNvSpPr/>
          <p:nvPr/>
        </p:nvSpPr>
        <p:spPr>
          <a:xfrm>
            <a:off x="557298" y="3385591"/>
            <a:ext cx="129394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400" b="1" spc="-150" dirty="0" smtClean="0">
                <a:solidFill>
                  <a:srgbClr val="FF0000"/>
                </a:solidFill>
                <a:latin typeface="Noto Sans CJK SC Light"/>
                <a:ea typeface="맑은 고딕" panose="020B0503020000020004" pitchFamily="50" charset="-127"/>
              </a:rPr>
              <a:t>최대</a:t>
            </a:r>
            <a:r>
              <a:rPr lang="ko-KR" altLang="en-US" sz="1400" b="1" spc="-150" dirty="0" smtClean="0">
                <a:solidFill>
                  <a:schemeClr val="bg1"/>
                </a:solidFill>
                <a:latin typeface="Noto Sans CJK SC Light"/>
                <a:ea typeface="맑은 고딕" panose="020B0503020000020004" pitchFamily="50" charset="-127"/>
              </a:rPr>
              <a:t> </a:t>
            </a:r>
            <a:r>
              <a:rPr lang="en-US" altLang="ko-KR" sz="1400" b="1" spc="-150" dirty="0" smtClean="0">
                <a:solidFill>
                  <a:schemeClr val="bg1"/>
                </a:solidFill>
                <a:latin typeface="Noto Sans CJK SC Light"/>
                <a:ea typeface="맑은 고딕" panose="020B0503020000020004" pitchFamily="50" charset="-127"/>
              </a:rPr>
              <a:t>FDI </a:t>
            </a:r>
            <a:r>
              <a:rPr lang="ko-KR" altLang="en-US" sz="1400" b="1" spc="-150" dirty="0" err="1" smtClean="0">
                <a:solidFill>
                  <a:schemeClr val="bg1"/>
                </a:solidFill>
                <a:latin typeface="Noto Sans CJK SC Light"/>
                <a:ea typeface="맑은 고딕" panose="020B0503020000020004" pitchFamily="50" charset="-127"/>
              </a:rPr>
              <a:t>유입국</a:t>
            </a:r>
            <a:endParaRPr lang="ko-KR" altLang="en-US" sz="1400" b="1" spc="-150" dirty="0">
              <a:solidFill>
                <a:schemeClr val="bg1"/>
              </a:solidFill>
              <a:latin typeface="Noto Sans CJK SC Light"/>
              <a:ea typeface="Noto Sans CJK KR Medium" panose="020B0600000000000000" pitchFamily="34" charset="-127"/>
            </a:endParaRPr>
          </a:p>
        </p:txBody>
      </p:sp>
      <p:sp>
        <p:nvSpPr>
          <p:cNvPr id="41" name="직사각형 40"/>
          <p:cNvSpPr/>
          <p:nvPr/>
        </p:nvSpPr>
        <p:spPr>
          <a:xfrm>
            <a:off x="4687338" y="3385591"/>
            <a:ext cx="236154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400" b="1" spc="-150" dirty="0" err="1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비즈지스</a:t>
            </a:r>
            <a:r>
              <a:rPr lang="ko-KR" altLang="en-US" sz="1400" b="1" spc="-150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및 투자환경 </a:t>
            </a:r>
            <a:r>
              <a:rPr lang="ko-KR" altLang="en-US" sz="1400" b="1" spc="-150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세계 </a:t>
            </a:r>
            <a:r>
              <a:rPr lang="en-US" altLang="ko-KR" sz="1400" b="1" spc="-150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r>
              <a:rPr lang="ko-KR" altLang="en-US" sz="1400" b="1" spc="-15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위</a:t>
            </a:r>
            <a:endParaRPr lang="ko-KR" altLang="en-US" sz="1400" b="1" spc="-150" dirty="0">
              <a:solidFill>
                <a:srgbClr val="FF0000"/>
              </a:solidFill>
              <a:latin typeface="Noto Sans CJK KR Medium" panose="020B0600000000000000" pitchFamily="34" charset="-127"/>
              <a:ea typeface="Noto Sans CJK KR Medium" panose="020B0600000000000000" pitchFamily="34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0180" y="2444730"/>
            <a:ext cx="3771485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dirty="0" smtClean="0">
                <a:latin typeface="Noto Sans CJK KR Light"/>
              </a:rPr>
              <a:t>GDP: </a:t>
            </a:r>
            <a:r>
              <a:rPr lang="ko-KR" altLang="en-US" sz="1200" b="1" smtClean="0">
                <a:solidFill>
                  <a:srgbClr val="FF0000"/>
                </a:solidFill>
                <a:latin typeface="Noto Sans CJK KR Light"/>
              </a:rPr>
              <a:t>미국</a:t>
            </a:r>
            <a:r>
              <a:rPr lang="en-US" altLang="ko-KR" sz="1200" b="1" dirty="0" smtClean="0">
                <a:solidFill>
                  <a:srgbClr val="FF0000"/>
                </a:solidFill>
                <a:latin typeface="Noto Sans CJK KR Light"/>
              </a:rPr>
              <a:t>(16.7</a:t>
            </a:r>
            <a:r>
              <a:rPr lang="ko-KR" altLang="en-US" sz="1200" b="1" smtClean="0">
                <a:solidFill>
                  <a:srgbClr val="FF0000"/>
                </a:solidFill>
                <a:latin typeface="Noto Sans CJK KR Light"/>
              </a:rPr>
              <a:t>조 달러</a:t>
            </a:r>
            <a:r>
              <a:rPr lang="en-US" altLang="ko-KR" sz="1200" b="1" dirty="0" smtClean="0">
                <a:solidFill>
                  <a:srgbClr val="FF0000"/>
                </a:solidFill>
                <a:latin typeface="Noto Sans CJK KR Light"/>
              </a:rPr>
              <a:t>) </a:t>
            </a:r>
            <a:r>
              <a:rPr lang="en-US" altLang="ko-KR" sz="1200" dirty="0" smtClean="0">
                <a:latin typeface="Noto Sans CJK KR Light"/>
              </a:rPr>
              <a:t>vs </a:t>
            </a:r>
            <a:r>
              <a:rPr lang="ko-KR" altLang="en-US" sz="1200" smtClean="0">
                <a:latin typeface="Noto Sans CJK KR Light"/>
              </a:rPr>
              <a:t>중국</a:t>
            </a:r>
            <a:r>
              <a:rPr lang="en-US" altLang="ko-KR" sz="1200" dirty="0" smtClean="0">
                <a:latin typeface="Noto Sans CJK KR Light"/>
              </a:rPr>
              <a:t>(9.4</a:t>
            </a:r>
            <a:r>
              <a:rPr lang="ko-KR" altLang="en-US" sz="1200" smtClean="0">
                <a:latin typeface="Noto Sans CJK KR Light"/>
              </a:rPr>
              <a:t>조 달러</a:t>
            </a:r>
            <a:r>
              <a:rPr lang="en-US" altLang="ko-KR" sz="1200" dirty="0" smtClean="0">
                <a:latin typeface="Noto Sans CJK KR Light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ko-KR" sz="1200" dirty="0" smtClean="0">
                <a:latin typeface="Noto Sans CJK KR Light"/>
              </a:rPr>
              <a:t>GDP </a:t>
            </a:r>
            <a:r>
              <a:rPr lang="ko-KR" altLang="en-US" sz="1200" smtClean="0">
                <a:latin typeface="Noto Sans CJK KR Light"/>
              </a:rPr>
              <a:t>대비 소비 비중 </a:t>
            </a:r>
            <a:r>
              <a:rPr lang="en-US" altLang="ko-KR" sz="1200" dirty="0" smtClean="0">
                <a:latin typeface="Noto Sans CJK KR Light"/>
              </a:rPr>
              <a:t>: </a:t>
            </a:r>
            <a:r>
              <a:rPr lang="ko-KR" altLang="en-US" sz="1200" smtClean="0">
                <a:latin typeface="Noto Sans CJK KR Light"/>
              </a:rPr>
              <a:t>미국</a:t>
            </a:r>
            <a:r>
              <a:rPr lang="en-US" altLang="ko-KR" sz="1200" dirty="0" smtClean="0">
                <a:latin typeface="Noto Sans CJK KR Light"/>
              </a:rPr>
              <a:t>(68%) vs </a:t>
            </a:r>
            <a:r>
              <a:rPr lang="ko-KR" altLang="en-US" sz="1200" smtClean="0">
                <a:latin typeface="Noto Sans CJK KR Light"/>
              </a:rPr>
              <a:t>중국</a:t>
            </a:r>
            <a:r>
              <a:rPr lang="en-US" altLang="ko-KR" sz="1200" dirty="0" smtClean="0">
                <a:latin typeface="Noto Sans CJK KR Light"/>
              </a:rPr>
              <a:t>(34%)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347533" y="4749158"/>
            <a:ext cx="227823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900" dirty="0" smtClean="0"/>
              <a:t>자료 </a:t>
            </a:r>
            <a:r>
              <a:rPr lang="en-US" altLang="ko-KR" sz="900" dirty="0" smtClean="0"/>
              <a:t>:</a:t>
            </a:r>
            <a:r>
              <a:rPr lang="ko-KR" altLang="en-US" sz="900" smtClean="0"/>
              <a:t>코트라 </a:t>
            </a:r>
            <a:r>
              <a:rPr lang="ko-KR" altLang="en-US" sz="900" dirty="0" smtClean="0"/>
              <a:t>미국소비시장 </a:t>
            </a:r>
            <a:r>
              <a:rPr lang="ko-KR" altLang="en-US" sz="900" dirty="0" err="1" smtClean="0"/>
              <a:t>트렌드</a:t>
            </a:r>
            <a:r>
              <a:rPr lang="ko-KR" altLang="en-US" sz="900" dirty="0" smtClean="0"/>
              <a:t> 발췌</a:t>
            </a:r>
            <a:endParaRPr lang="ko-KR" altLang="en-US" sz="900" dirty="0"/>
          </a:p>
        </p:txBody>
      </p:sp>
      <p:sp>
        <p:nvSpPr>
          <p:cNvPr id="43" name="TextBox 42"/>
          <p:cNvSpPr txBox="1"/>
          <p:nvPr/>
        </p:nvSpPr>
        <p:spPr>
          <a:xfrm>
            <a:off x="4723319" y="2322229"/>
            <a:ext cx="3689161" cy="886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200" b="1" dirty="0" smtClean="0">
                <a:solidFill>
                  <a:srgbClr val="FF0000"/>
                </a:solidFill>
                <a:latin typeface="Noto Sans CJK KR Light"/>
              </a:rPr>
              <a:t>미국</a:t>
            </a:r>
            <a:r>
              <a:rPr lang="en-US" altLang="ko-KR" sz="1200" b="1" dirty="0" smtClean="0">
                <a:solidFill>
                  <a:srgbClr val="FF0000"/>
                </a:solidFill>
                <a:latin typeface="Noto Sans CJK KR Light"/>
              </a:rPr>
              <a:t>12.3</a:t>
            </a:r>
            <a:r>
              <a:rPr lang="en-US" altLang="ko-KR" sz="1200" b="1" dirty="0">
                <a:solidFill>
                  <a:srgbClr val="FF0000"/>
                </a:solidFill>
                <a:latin typeface="Noto Sans CJK KR Light"/>
              </a:rPr>
              <a:t>%</a:t>
            </a:r>
            <a:r>
              <a:rPr lang="ko-KR" altLang="en-US" sz="1200" b="1" smtClean="0">
                <a:solidFill>
                  <a:srgbClr val="FF0000"/>
                </a:solidFill>
                <a:latin typeface="Noto Sans CJK KR Light"/>
              </a:rPr>
              <a:t> </a:t>
            </a:r>
            <a:r>
              <a:rPr lang="en-US" altLang="ko-KR" sz="1200" b="1" dirty="0" smtClean="0">
                <a:solidFill>
                  <a:srgbClr val="FF0000"/>
                </a:solidFill>
                <a:latin typeface="Noto Sans CJK KR Light"/>
              </a:rPr>
              <a:t>(1</a:t>
            </a:r>
            <a:r>
              <a:rPr lang="ko-KR" altLang="en-US" sz="1200" b="1" smtClean="0">
                <a:solidFill>
                  <a:srgbClr val="FF0000"/>
                </a:solidFill>
                <a:latin typeface="Noto Sans CJK KR Light"/>
              </a:rPr>
              <a:t>위</a:t>
            </a:r>
            <a:r>
              <a:rPr lang="en-US" altLang="ko-KR" sz="1200" b="1" dirty="0" smtClean="0">
                <a:solidFill>
                  <a:srgbClr val="FF0000"/>
                </a:solidFill>
                <a:latin typeface="Noto Sans CJK KR Light"/>
              </a:rPr>
              <a:t>, 2.3</a:t>
            </a:r>
            <a:r>
              <a:rPr lang="ko-KR" altLang="en-US" sz="1200" b="1" smtClean="0">
                <a:solidFill>
                  <a:srgbClr val="FF0000"/>
                </a:solidFill>
                <a:latin typeface="Noto Sans CJK KR Light"/>
              </a:rPr>
              <a:t>조 달러</a:t>
            </a:r>
            <a:r>
              <a:rPr lang="en-US" altLang="ko-KR" sz="1200" b="1" dirty="0" smtClean="0">
                <a:solidFill>
                  <a:srgbClr val="FF0000"/>
                </a:solidFill>
                <a:latin typeface="Noto Sans CJK KR Light"/>
              </a:rPr>
              <a:t>)</a:t>
            </a:r>
            <a:r>
              <a:rPr lang="en-US" altLang="ko-KR" sz="1200" dirty="0" smtClean="0">
                <a:latin typeface="Noto Sans CJK KR Light"/>
              </a:rPr>
              <a:t> </a:t>
            </a:r>
            <a:r>
              <a:rPr lang="ko-KR" altLang="en-US" sz="1200" smtClean="0">
                <a:latin typeface="Noto Sans CJK KR Light"/>
              </a:rPr>
              <a:t>중국</a:t>
            </a:r>
            <a:r>
              <a:rPr lang="en-US" altLang="ko-KR" sz="1200" dirty="0" smtClean="0">
                <a:latin typeface="Noto Sans CJK KR Light"/>
              </a:rPr>
              <a:t>10.3%, </a:t>
            </a:r>
          </a:p>
          <a:p>
            <a:pPr>
              <a:lnSpc>
                <a:spcPct val="150000"/>
              </a:lnSpc>
            </a:pPr>
            <a:r>
              <a:rPr lang="ko-KR" altLang="en-US" sz="1200" dirty="0" smtClean="0">
                <a:latin typeface="Noto Sans CJK KR Light"/>
              </a:rPr>
              <a:t>독일 </a:t>
            </a:r>
            <a:r>
              <a:rPr lang="en-US" altLang="ko-KR" sz="1200" dirty="0" smtClean="0">
                <a:latin typeface="Noto Sans CJK KR Light"/>
              </a:rPr>
              <a:t>6.3%, </a:t>
            </a:r>
            <a:r>
              <a:rPr lang="ko-KR" altLang="en-US" sz="1200" smtClean="0">
                <a:latin typeface="Noto Sans CJK KR Light"/>
              </a:rPr>
              <a:t>일본 </a:t>
            </a:r>
            <a:r>
              <a:rPr lang="en-US" altLang="ko-KR" sz="1200" dirty="0" smtClean="0">
                <a:latin typeface="Noto Sans CJK KR Light"/>
              </a:rPr>
              <a:t>4.4%, </a:t>
            </a:r>
            <a:r>
              <a:rPr lang="ko-KR" altLang="en-US" sz="1200" smtClean="0">
                <a:latin typeface="Noto Sans CJK KR Light"/>
              </a:rPr>
              <a:t>프랑스 </a:t>
            </a:r>
            <a:r>
              <a:rPr lang="en-US" altLang="ko-KR" sz="1200" dirty="0" smtClean="0">
                <a:latin typeface="Noto Sans CJK KR Light"/>
              </a:rPr>
              <a:t>3.6%, </a:t>
            </a:r>
            <a:r>
              <a:rPr lang="ko-KR" altLang="en-US" sz="1200" smtClean="0">
                <a:latin typeface="Noto Sans CJK KR Light"/>
              </a:rPr>
              <a:t>영국 </a:t>
            </a:r>
            <a:r>
              <a:rPr lang="en-US" altLang="ko-KR" sz="1200" dirty="0" smtClean="0">
                <a:latin typeface="Noto Sans CJK KR Light"/>
              </a:rPr>
              <a:t>3.5%</a:t>
            </a:r>
          </a:p>
          <a:p>
            <a:pPr>
              <a:lnSpc>
                <a:spcPct val="150000"/>
              </a:lnSpc>
            </a:pPr>
            <a:r>
              <a:rPr lang="ko-KR" altLang="en-US" sz="1200" dirty="0" smtClean="0">
                <a:latin typeface="Noto Sans CJK KR Light"/>
              </a:rPr>
              <a:t>네덜란드 </a:t>
            </a:r>
            <a:r>
              <a:rPr lang="en-US" altLang="ko-KR" sz="1200" dirty="0" smtClean="0">
                <a:latin typeface="Noto Sans CJK KR Light"/>
              </a:rPr>
              <a:t>3.1%, </a:t>
            </a:r>
            <a:r>
              <a:rPr lang="ko-KR" altLang="en-US" sz="1200" smtClean="0">
                <a:latin typeface="Noto Sans CJK KR Light"/>
              </a:rPr>
              <a:t>홍콩 </a:t>
            </a:r>
            <a:r>
              <a:rPr lang="en-US" altLang="ko-KR" sz="1200" dirty="0" smtClean="0">
                <a:latin typeface="Noto Sans CJK KR Light"/>
              </a:rPr>
              <a:t>3.3%., </a:t>
            </a:r>
            <a:r>
              <a:rPr lang="ko-KR" altLang="en-US" sz="1200" b="1" smtClean="0">
                <a:solidFill>
                  <a:schemeClr val="tx2"/>
                </a:solidFill>
                <a:latin typeface="Noto Sans CJK KR Light"/>
              </a:rPr>
              <a:t>한국 </a:t>
            </a:r>
            <a:r>
              <a:rPr lang="en-US" altLang="ko-KR" sz="1200" b="1" dirty="0" smtClean="0">
                <a:solidFill>
                  <a:schemeClr val="tx2"/>
                </a:solidFill>
                <a:latin typeface="Noto Sans CJK KR Light"/>
              </a:rPr>
              <a:t>2.7%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51584" y="3906042"/>
            <a:ext cx="3771485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200" b="1" dirty="0" smtClean="0">
                <a:solidFill>
                  <a:srgbClr val="FF0000"/>
                </a:solidFill>
                <a:latin typeface="Noto Sans CJK KR Light"/>
              </a:rPr>
              <a:t>미국 </a:t>
            </a:r>
            <a:r>
              <a:rPr lang="en-US" altLang="ko-KR" sz="1200" b="1" dirty="0" smtClean="0">
                <a:solidFill>
                  <a:srgbClr val="FF0000"/>
                </a:solidFill>
                <a:latin typeface="Noto Sans CJK KR Light"/>
              </a:rPr>
              <a:t>(1</a:t>
            </a:r>
            <a:r>
              <a:rPr lang="ko-KR" altLang="en-US" sz="1200" b="1" smtClean="0">
                <a:solidFill>
                  <a:srgbClr val="FF0000"/>
                </a:solidFill>
                <a:latin typeface="Noto Sans CJK KR Light"/>
              </a:rPr>
              <a:t>위</a:t>
            </a:r>
            <a:r>
              <a:rPr lang="en-US" altLang="ko-KR" sz="1200" b="1" dirty="0" smtClean="0">
                <a:solidFill>
                  <a:srgbClr val="FF0000"/>
                </a:solidFill>
                <a:latin typeface="Noto Sans CJK KR Light"/>
              </a:rPr>
              <a:t>, 1.590</a:t>
            </a:r>
            <a:r>
              <a:rPr lang="ko-KR" altLang="en-US" sz="1200" b="1" smtClean="0">
                <a:solidFill>
                  <a:srgbClr val="FF0000"/>
                </a:solidFill>
                <a:latin typeface="Noto Sans CJK KR Light"/>
              </a:rPr>
              <a:t>억 달러</a:t>
            </a:r>
            <a:r>
              <a:rPr lang="en-US" altLang="ko-KR" sz="1200" b="1" dirty="0" smtClean="0">
                <a:solidFill>
                  <a:srgbClr val="FF0000"/>
                </a:solidFill>
                <a:latin typeface="Noto Sans CJK KR Light"/>
              </a:rPr>
              <a:t>),</a:t>
            </a:r>
            <a:r>
              <a:rPr lang="en-US" altLang="ko-KR" sz="1200" dirty="0" smtClean="0">
                <a:latin typeface="Noto Sans CJK KR Light"/>
              </a:rPr>
              <a:t> </a:t>
            </a:r>
            <a:r>
              <a:rPr lang="ko-KR" altLang="en-US" sz="1200" smtClean="0">
                <a:latin typeface="Noto Sans CJK KR Light"/>
              </a:rPr>
              <a:t>중국</a:t>
            </a:r>
            <a:r>
              <a:rPr lang="en-US" altLang="ko-KR" sz="1200" dirty="0" smtClean="0">
                <a:latin typeface="Noto Sans CJK KR Light"/>
              </a:rPr>
              <a:t>(1.270</a:t>
            </a:r>
            <a:r>
              <a:rPr lang="ko-KR" altLang="en-US" sz="1200" smtClean="0">
                <a:latin typeface="Noto Sans CJK KR Light"/>
              </a:rPr>
              <a:t>억 달러</a:t>
            </a:r>
            <a:r>
              <a:rPr lang="en-US" altLang="ko-KR" sz="1200" dirty="0" smtClean="0">
                <a:latin typeface="Noto Sans CJK KR Light"/>
              </a:rPr>
              <a:t>),</a:t>
            </a:r>
          </a:p>
          <a:p>
            <a:pPr>
              <a:lnSpc>
                <a:spcPct val="150000"/>
              </a:lnSpc>
            </a:pPr>
            <a:r>
              <a:rPr lang="ko-KR" altLang="en-US" sz="1200" dirty="0" smtClean="0">
                <a:latin typeface="Noto Sans CJK KR Light"/>
              </a:rPr>
              <a:t>러시아 </a:t>
            </a:r>
            <a:r>
              <a:rPr lang="en-US" altLang="ko-KR" sz="1200" dirty="0" smtClean="0">
                <a:latin typeface="Noto Sans CJK KR Light"/>
              </a:rPr>
              <a:t>940</a:t>
            </a:r>
            <a:r>
              <a:rPr lang="ko-KR" altLang="en-US" sz="1200" smtClean="0">
                <a:latin typeface="Noto Sans CJK KR Light"/>
              </a:rPr>
              <a:t>억 달러</a:t>
            </a:r>
            <a:r>
              <a:rPr lang="en-US" altLang="ko-KR" sz="1200" dirty="0" smtClean="0">
                <a:latin typeface="Noto Sans CJK KR Light"/>
              </a:rPr>
              <a:t>, </a:t>
            </a:r>
            <a:r>
              <a:rPr lang="ko-KR" altLang="en-US" sz="1200" smtClean="0">
                <a:latin typeface="Noto Sans CJK KR Light"/>
              </a:rPr>
              <a:t>홍콩 </a:t>
            </a:r>
            <a:r>
              <a:rPr lang="en-US" altLang="ko-KR" sz="1200" dirty="0" smtClean="0">
                <a:latin typeface="Noto Sans CJK KR Light"/>
              </a:rPr>
              <a:t>720</a:t>
            </a:r>
            <a:r>
              <a:rPr lang="ko-KR" altLang="en-US" sz="1200" smtClean="0">
                <a:latin typeface="Noto Sans CJK KR Light"/>
              </a:rPr>
              <a:t>억 달러</a:t>
            </a:r>
            <a:endParaRPr lang="en-US" altLang="ko-KR" sz="1200" dirty="0">
              <a:latin typeface="Noto Sans CJK KR Light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721975" y="3880638"/>
            <a:ext cx="37714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dirty="0" smtClean="0">
                <a:latin typeface="Noto Sans CJK KR Light"/>
              </a:rPr>
              <a:t>[</a:t>
            </a:r>
            <a:r>
              <a:rPr lang="ko-KR" altLang="en-US" sz="1200" smtClean="0">
                <a:latin typeface="Noto Sans CJK KR Light"/>
              </a:rPr>
              <a:t>제도</a:t>
            </a:r>
            <a:r>
              <a:rPr lang="en-US" altLang="ko-KR" sz="1200" dirty="0" smtClean="0">
                <a:latin typeface="Noto Sans CJK KR Light"/>
              </a:rPr>
              <a:t>]</a:t>
            </a:r>
            <a:r>
              <a:rPr lang="ko-KR" altLang="en-US" sz="1200" smtClean="0">
                <a:latin typeface="Noto Sans CJK KR Light"/>
              </a:rPr>
              <a:t>불필요한 규제와 진입장벽 없는 완전경쟁시장</a:t>
            </a:r>
            <a:endParaRPr lang="en-US" altLang="ko-KR" sz="1200" dirty="0" smtClean="0">
              <a:latin typeface="Noto Sans CJK KR Light"/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 smtClean="0">
                <a:latin typeface="Noto Sans CJK KR Light"/>
              </a:rPr>
              <a:t>[</a:t>
            </a:r>
            <a:r>
              <a:rPr lang="ko-KR" altLang="en-US" sz="1200" smtClean="0">
                <a:latin typeface="Noto Sans CJK KR Light"/>
              </a:rPr>
              <a:t>인적자원</a:t>
            </a:r>
            <a:r>
              <a:rPr lang="en-US" altLang="ko-KR" sz="1200" dirty="0" smtClean="0">
                <a:latin typeface="Noto Sans CJK KR Light"/>
              </a:rPr>
              <a:t>]</a:t>
            </a:r>
            <a:r>
              <a:rPr lang="ko-KR" altLang="en-US" sz="1200" smtClean="0">
                <a:latin typeface="Noto Sans CJK KR Light"/>
              </a:rPr>
              <a:t>세계최고수준의 교육인프라 보유</a:t>
            </a:r>
            <a:endParaRPr lang="en-US" altLang="ko-KR" sz="1200" dirty="0">
              <a:latin typeface="Noto Sans CJK KR Light"/>
            </a:endParaRPr>
          </a:p>
        </p:txBody>
      </p:sp>
      <p:sp>
        <p:nvSpPr>
          <p:cNvPr id="46" name="직사각형 45"/>
          <p:cNvSpPr/>
          <p:nvPr/>
        </p:nvSpPr>
        <p:spPr>
          <a:xfrm>
            <a:off x="429784" y="5250198"/>
            <a:ext cx="8280876" cy="994873"/>
          </a:xfrm>
          <a:prstGeom prst="rect">
            <a:avLst/>
          </a:prstGeom>
          <a:noFill/>
          <a:ln w="50800">
            <a:solidFill>
              <a:srgbClr val="5E69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8" name="직사각형 47"/>
          <p:cNvSpPr/>
          <p:nvPr/>
        </p:nvSpPr>
        <p:spPr>
          <a:xfrm>
            <a:off x="735144" y="5532402"/>
            <a:ext cx="77305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2400" b="1" spc="-150" dirty="0" smtClean="0">
                <a:solidFill>
                  <a:srgbClr val="FF0000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</a:rPr>
              <a:t>세계 최대소비시장</a:t>
            </a:r>
            <a:r>
              <a:rPr lang="en-US" altLang="ko-KR" sz="2400" b="1" spc="-150" dirty="0" smtClean="0">
                <a:solidFill>
                  <a:srgbClr val="5E697B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</a:rPr>
              <a:t>,  </a:t>
            </a:r>
            <a:r>
              <a:rPr lang="ko-KR" altLang="en-US" sz="2400" b="1" spc="-150" dirty="0" smtClean="0">
                <a:solidFill>
                  <a:srgbClr val="5E697B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</a:rPr>
              <a:t>글로벌 브랜드를 위한 </a:t>
            </a:r>
            <a:r>
              <a:rPr lang="ko-KR" altLang="en-US" sz="2400" b="1" spc="-150" dirty="0" smtClean="0">
                <a:solidFill>
                  <a:srgbClr val="FF0000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</a:rPr>
              <a:t>필수</a:t>
            </a:r>
            <a:r>
              <a:rPr lang="ko-KR" altLang="en-US" sz="2400" b="1" spc="-150" dirty="0" smtClean="0">
                <a:solidFill>
                  <a:srgbClr val="5E697B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</a:rPr>
              <a:t> 시장</a:t>
            </a:r>
            <a:r>
              <a:rPr lang="en-US" altLang="ko-KR" sz="2400" b="1" spc="-150" dirty="0" smtClean="0">
                <a:solidFill>
                  <a:srgbClr val="5E697B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</a:rPr>
              <a:t>!</a:t>
            </a:r>
            <a:endParaRPr lang="en-US" altLang="ko-KR" sz="2400" b="1" spc="-150" dirty="0">
              <a:solidFill>
                <a:srgbClr val="FF0000"/>
              </a:solidFill>
              <a:latin typeface="Noto Sans CJK KR Medium" panose="020B0600000000000000" pitchFamily="34" charset="-127"/>
              <a:ea typeface="Noto Sans CJK KR Medium" panose="020B0600000000000000" pitchFamily="34" charset="-127"/>
            </a:endParaRPr>
          </a:p>
        </p:txBody>
      </p:sp>
      <p:sp>
        <p:nvSpPr>
          <p:cNvPr id="50" name="이등변 삼각형 49"/>
          <p:cNvSpPr/>
          <p:nvPr/>
        </p:nvSpPr>
        <p:spPr>
          <a:xfrm rot="5400000">
            <a:off x="129144" y="5544046"/>
            <a:ext cx="994787" cy="401934"/>
          </a:xfrm>
          <a:prstGeom prst="triangle">
            <a:avLst/>
          </a:prstGeom>
          <a:solidFill>
            <a:srgbClr val="5E69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436883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340099" y="285815"/>
            <a:ext cx="2892758" cy="313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100" b="1" dirty="0">
                <a:solidFill>
                  <a:srgbClr val="01B1AF"/>
                </a:solidFill>
                <a:latin typeface="Noto Sans CJK KR Black" panose="020B0A00000000000000" pitchFamily="34" charset="-127"/>
                <a:ea typeface="Noto Sans CJK KR Black" panose="020B0A00000000000000" pitchFamily="34" charset="-127"/>
              </a:rPr>
              <a:t>핵심 </a:t>
            </a:r>
            <a:r>
              <a:rPr lang="en-US" altLang="ko-KR" sz="1100" b="1" dirty="0">
                <a:solidFill>
                  <a:srgbClr val="01B1AF"/>
                </a:solidFill>
                <a:latin typeface="Noto Sans CJK KR Black" panose="020B0A00000000000000" pitchFamily="34" charset="-127"/>
                <a:ea typeface="Noto Sans CJK KR Black" panose="020B0A00000000000000" pitchFamily="34" charset="-127"/>
              </a:rPr>
              <a:t>BM</a:t>
            </a:r>
            <a:r>
              <a:rPr lang="en-US" altLang="ko-KR" sz="1100" b="1" dirty="0" smtClean="0">
                <a:solidFill>
                  <a:srgbClr val="01B1AF"/>
                </a:solidFill>
                <a:latin typeface="Noto Sans CJK KR Black" panose="020B0A00000000000000" pitchFamily="34" charset="-127"/>
                <a:ea typeface="Noto Sans CJK KR Black" panose="020B0A00000000000000" pitchFamily="34" charset="-127"/>
              </a:rPr>
              <a:t>: </a:t>
            </a:r>
            <a:r>
              <a:rPr lang="ko-KR" altLang="en-US" sz="1100" b="1" dirty="0" smtClean="0">
                <a:solidFill>
                  <a:srgbClr val="01B1AF"/>
                </a:solidFill>
                <a:latin typeface="Noto Sans CJK KR Black" panose="020B0A00000000000000" pitchFamily="34" charset="-127"/>
                <a:ea typeface="Noto Sans CJK KR Black" panose="020B0A00000000000000" pitchFamily="34" charset="-127"/>
              </a:rPr>
              <a:t>미국 진출 </a:t>
            </a:r>
            <a:r>
              <a:rPr lang="ko-KR" altLang="en-US" sz="1100" b="1" dirty="0" err="1" smtClean="0">
                <a:solidFill>
                  <a:srgbClr val="01B1AF"/>
                </a:solidFill>
                <a:latin typeface="Noto Sans CJK KR Black" panose="020B0A00000000000000" pitchFamily="34" charset="-127"/>
                <a:ea typeface="Noto Sans CJK KR Black" panose="020B0A00000000000000" pitchFamily="34" charset="-127"/>
              </a:rPr>
              <a:t>파트너쉽</a:t>
            </a:r>
            <a:endParaRPr lang="ko-KR" altLang="en-US" sz="1100" b="1" dirty="0">
              <a:solidFill>
                <a:srgbClr val="01B1AF"/>
              </a:solidFill>
              <a:latin typeface="Noto Sans CJK KR Black" panose="020B0A00000000000000" pitchFamily="34" charset="-127"/>
              <a:ea typeface="Noto Sans CJK KR Black" panose="020B0A00000000000000" pitchFamily="34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314699" y="557511"/>
            <a:ext cx="76978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b="1" spc="-150" dirty="0" smtClean="0">
                <a:solidFill>
                  <a:srgbClr val="383836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</a:rPr>
              <a:t>본격적인 제안에 앞서</a:t>
            </a:r>
            <a:r>
              <a:rPr lang="en-US" altLang="ko-KR" b="1" spc="-150" dirty="0" smtClean="0">
                <a:solidFill>
                  <a:srgbClr val="383836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</a:rPr>
              <a:t>….  </a:t>
            </a:r>
            <a:endParaRPr lang="ko-KR" altLang="en-US" b="1" spc="-150" dirty="0">
              <a:solidFill>
                <a:srgbClr val="383836"/>
              </a:solidFill>
              <a:latin typeface="Noto Sans CJK KR Medium" panose="020B0600000000000000" pitchFamily="34" charset="-127"/>
              <a:ea typeface="Noto Sans CJK KR Medium" panose="020B0600000000000000" pitchFamily="34" charset="-127"/>
            </a:endParaRPr>
          </a:p>
        </p:txBody>
      </p:sp>
      <p:sp>
        <p:nvSpPr>
          <p:cNvPr id="198" name="직사각형 197"/>
          <p:cNvSpPr/>
          <p:nvPr/>
        </p:nvSpPr>
        <p:spPr>
          <a:xfrm>
            <a:off x="410210" y="1260512"/>
            <a:ext cx="8257628" cy="393700"/>
          </a:xfrm>
          <a:prstGeom prst="rect">
            <a:avLst/>
          </a:prstGeom>
          <a:solidFill>
            <a:srgbClr val="01B1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9" name="직사각형 198"/>
          <p:cNvSpPr/>
          <p:nvPr/>
        </p:nvSpPr>
        <p:spPr>
          <a:xfrm>
            <a:off x="383279" y="1299863"/>
            <a:ext cx="688022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400" b="1" spc="-150" dirty="0" smtClean="0">
                <a:solidFill>
                  <a:schemeClr val="bg1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</a:rPr>
              <a:t>세계 </a:t>
            </a:r>
            <a:r>
              <a:rPr lang="ko-KR" altLang="en-US" sz="1400" b="1" spc="-150" dirty="0" err="1" smtClean="0">
                <a:solidFill>
                  <a:schemeClr val="bg1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</a:rPr>
              <a:t>불황속</a:t>
            </a:r>
            <a:r>
              <a:rPr lang="ko-KR" altLang="en-US" sz="1400" b="1" spc="-150" dirty="0" smtClean="0">
                <a:solidFill>
                  <a:schemeClr val="bg1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</a:rPr>
              <a:t> </a:t>
            </a:r>
            <a:r>
              <a:rPr lang="ko-KR" altLang="en-US" sz="1400" b="1" spc="-150" dirty="0" err="1" smtClean="0">
                <a:solidFill>
                  <a:schemeClr val="bg1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</a:rPr>
              <a:t>나홀로</a:t>
            </a:r>
            <a:r>
              <a:rPr lang="ko-KR" altLang="en-US" sz="1400" b="1" spc="-150" dirty="0" smtClean="0">
                <a:solidFill>
                  <a:schemeClr val="bg1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</a:rPr>
              <a:t> 성장</a:t>
            </a:r>
            <a:endParaRPr lang="en-US" altLang="ko-KR" sz="1400" b="1" spc="-150" dirty="0">
              <a:solidFill>
                <a:schemeClr val="bg1"/>
              </a:solidFill>
              <a:latin typeface="Noto Sans CJK KR Medium" panose="020B0600000000000000" pitchFamily="34" charset="-127"/>
              <a:ea typeface="Noto Sans CJK KR Medium" panose="020B0600000000000000" pitchFamily="34" charset="-127"/>
            </a:endParaRPr>
          </a:p>
        </p:txBody>
      </p:sp>
      <p:sp>
        <p:nvSpPr>
          <p:cNvPr id="355" name="슬라이드 번호 개체 틀 35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B883C-422F-489C-96E3-C6811C178ED9}" type="slidenum">
              <a:rPr lang="ko-KR" altLang="en-US" smtClean="0"/>
              <a:pPr/>
              <a:t>8</a:t>
            </a:fld>
            <a:endParaRPr lang="ko-KR" altLang="en-US" dirty="0"/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78774" y="2826039"/>
            <a:ext cx="3074250" cy="2256911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22850" y="2872495"/>
            <a:ext cx="3125862" cy="2242354"/>
          </a:xfrm>
          <a:prstGeom prst="rect">
            <a:avLst/>
          </a:prstGeom>
        </p:spPr>
      </p:pic>
      <p:sp>
        <p:nvSpPr>
          <p:cNvPr id="16" name="직사각형 15"/>
          <p:cNvSpPr/>
          <p:nvPr/>
        </p:nvSpPr>
        <p:spPr>
          <a:xfrm>
            <a:off x="1041992" y="5308453"/>
            <a:ext cx="73258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200" dirty="0">
                <a:solidFill>
                  <a:srgbClr val="FF0000"/>
                </a:solidFill>
              </a:rPr>
              <a:t>’</a:t>
            </a:r>
            <a:r>
              <a:rPr lang="en-US" altLang="ko-KR" sz="1200" dirty="0">
                <a:solidFill>
                  <a:srgbClr val="FF0000"/>
                </a:solidFill>
              </a:rPr>
              <a:t>16</a:t>
            </a:r>
            <a:r>
              <a:rPr lang="ko-KR" altLang="en-US" sz="1200">
                <a:solidFill>
                  <a:srgbClr val="FF0000"/>
                </a:solidFill>
              </a:rPr>
              <a:t>년에도 성장세 </a:t>
            </a:r>
            <a:r>
              <a:rPr lang="ko-KR" altLang="en-US" sz="1200" smtClean="0">
                <a:solidFill>
                  <a:srgbClr val="FF0000"/>
                </a:solidFill>
              </a:rPr>
              <a:t>지속 전망 </a:t>
            </a:r>
            <a:r>
              <a:rPr lang="en-US" altLang="ko-KR" sz="1200" dirty="0">
                <a:solidFill>
                  <a:srgbClr val="FF0000"/>
                </a:solidFill>
              </a:rPr>
              <a:t>(</a:t>
            </a:r>
            <a:r>
              <a:rPr lang="ko-KR" altLang="en-US" sz="1200">
                <a:solidFill>
                  <a:srgbClr val="FF0000"/>
                </a:solidFill>
              </a:rPr>
              <a:t>유가하락</a:t>
            </a:r>
            <a:r>
              <a:rPr lang="en-US" altLang="ko-KR" sz="1200" dirty="0">
                <a:solidFill>
                  <a:srgbClr val="FF0000"/>
                </a:solidFill>
              </a:rPr>
              <a:t>, </a:t>
            </a:r>
            <a:r>
              <a:rPr lang="ko-KR" altLang="en-US" sz="1200">
                <a:solidFill>
                  <a:srgbClr val="FF0000"/>
                </a:solidFill>
              </a:rPr>
              <a:t>소비지출 확대</a:t>
            </a:r>
            <a:r>
              <a:rPr lang="en-US" altLang="ko-KR" sz="1200" dirty="0">
                <a:solidFill>
                  <a:srgbClr val="FF0000"/>
                </a:solidFill>
              </a:rPr>
              <a:t>, </a:t>
            </a:r>
            <a:r>
              <a:rPr lang="ko-KR" altLang="en-US" sz="1200">
                <a:solidFill>
                  <a:srgbClr val="FF0000"/>
                </a:solidFill>
              </a:rPr>
              <a:t>부동산 경기 회복 등</a:t>
            </a:r>
            <a:r>
              <a:rPr lang="en-US" altLang="ko-KR" sz="1200" dirty="0">
                <a:solidFill>
                  <a:srgbClr val="FF0000"/>
                </a:solidFill>
              </a:rPr>
              <a:t>) </a:t>
            </a:r>
            <a:endParaRPr lang="en-US" altLang="ko-KR" sz="1200" dirty="0" smtClean="0">
              <a:solidFill>
                <a:srgbClr val="FF0000"/>
              </a:solidFill>
            </a:endParaRPr>
          </a:p>
          <a:p>
            <a:r>
              <a:rPr lang="en-US" altLang="ko-KR" sz="1200" dirty="0" smtClean="0"/>
              <a:t>* </a:t>
            </a:r>
            <a:r>
              <a:rPr lang="en-US" altLang="ko-KR" sz="1200" dirty="0"/>
              <a:t>IMF 3.0%, OECD 2.8%, </a:t>
            </a:r>
            <a:r>
              <a:rPr lang="ko-KR" altLang="en-US" sz="1200"/>
              <a:t>연방준비위 </a:t>
            </a:r>
            <a:r>
              <a:rPr lang="en-US" altLang="ko-KR" sz="1200" dirty="0"/>
              <a:t>2.4-2.7%, </a:t>
            </a:r>
            <a:r>
              <a:rPr lang="ko-KR" altLang="en-US" sz="1200"/>
              <a:t>메릴린치 </a:t>
            </a:r>
            <a:r>
              <a:rPr lang="en-US" altLang="ko-KR" sz="1200" dirty="0"/>
              <a:t>3.2-3.7%, </a:t>
            </a:r>
            <a:r>
              <a:rPr lang="ko-KR" altLang="en-US" sz="1200"/>
              <a:t>골드만삭스 </a:t>
            </a:r>
            <a:r>
              <a:rPr lang="en-US" altLang="ko-KR" sz="1200" dirty="0"/>
              <a:t>2.8%, BNP Paribas 2.9%, Citi 2.8%, </a:t>
            </a:r>
            <a:r>
              <a:rPr lang="ko-KR" altLang="en-US" sz="1200"/>
              <a:t>노무라 </a:t>
            </a:r>
            <a:r>
              <a:rPr lang="en-US" altLang="ko-KR" sz="1200" dirty="0"/>
              <a:t>2.5% </a:t>
            </a:r>
            <a:r>
              <a:rPr lang="ko-KR" altLang="en-US" sz="1200"/>
              <a:t>등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86809" y="1929124"/>
            <a:ext cx="664534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ko-KR" altLang="en-US" sz="1400" dirty="0" smtClean="0"/>
              <a:t>미국 경제 성장률 </a:t>
            </a:r>
            <a:r>
              <a:rPr lang="ko-KR" altLang="en-US" sz="1400" dirty="0"/>
              <a:t>’</a:t>
            </a:r>
            <a:r>
              <a:rPr lang="en-US" altLang="ko-KR" sz="1400" dirty="0"/>
              <a:t>15.3</a:t>
            </a:r>
            <a:r>
              <a:rPr lang="ko-KR" altLang="en-US" sz="1400"/>
              <a:t>분기 </a:t>
            </a:r>
            <a:r>
              <a:rPr lang="en-US" altLang="ko-KR" sz="1400" dirty="0"/>
              <a:t>5%, </a:t>
            </a:r>
            <a:r>
              <a:rPr lang="ko-KR" altLang="en-US" sz="1400"/>
              <a:t>연간 </a:t>
            </a:r>
            <a:r>
              <a:rPr lang="en-US" altLang="ko-KR" sz="1400" dirty="0"/>
              <a:t>3.1% </a:t>
            </a:r>
            <a:r>
              <a:rPr lang="ko-KR" altLang="en-US" sz="1400" smtClean="0"/>
              <a:t>전망</a:t>
            </a:r>
            <a:endParaRPr lang="en-US" altLang="ko-KR" sz="14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ko-KR" altLang="en-US" sz="1400" dirty="0" smtClean="0"/>
              <a:t>개인 </a:t>
            </a:r>
            <a:r>
              <a:rPr lang="ko-KR" altLang="en-US" sz="1400" dirty="0"/>
              <a:t>소비지출 증가</a:t>
            </a:r>
            <a:r>
              <a:rPr lang="en-US" altLang="ko-KR" sz="1400" dirty="0"/>
              <a:t>, </a:t>
            </a:r>
            <a:r>
              <a:rPr lang="ko-KR" altLang="en-US" sz="1400"/>
              <a:t>소비자 지수 상승 </a:t>
            </a:r>
            <a:r>
              <a:rPr lang="ko-KR" altLang="en-US" sz="1400" smtClean="0"/>
              <a:t>추세</a:t>
            </a:r>
            <a:endParaRPr lang="en-US" altLang="ko-KR" sz="14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ko-KR" altLang="en-US" sz="1400" dirty="0"/>
              <a:t>소비재 수입 증가 추세</a:t>
            </a:r>
          </a:p>
        </p:txBody>
      </p:sp>
    </p:spTree>
    <p:extLst>
      <p:ext uri="{BB962C8B-B14F-4D97-AF65-F5344CB8AC3E}">
        <p14:creationId xmlns:p14="http://schemas.microsoft.com/office/powerpoint/2010/main" xmlns="" val="3609534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340099" y="285815"/>
            <a:ext cx="2892758" cy="313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100" b="1" dirty="0">
                <a:solidFill>
                  <a:srgbClr val="01B1AF"/>
                </a:solidFill>
                <a:latin typeface="Noto Sans CJK KR Black" panose="020B0A00000000000000" pitchFamily="34" charset="-127"/>
                <a:ea typeface="Noto Sans CJK KR Black" panose="020B0A00000000000000" pitchFamily="34" charset="-127"/>
              </a:rPr>
              <a:t>핵심 </a:t>
            </a:r>
            <a:r>
              <a:rPr lang="en-US" altLang="ko-KR" sz="1100" b="1" dirty="0">
                <a:solidFill>
                  <a:srgbClr val="01B1AF"/>
                </a:solidFill>
                <a:latin typeface="Noto Sans CJK KR Black" panose="020B0A00000000000000" pitchFamily="34" charset="-127"/>
                <a:ea typeface="Noto Sans CJK KR Black" panose="020B0A00000000000000" pitchFamily="34" charset="-127"/>
              </a:rPr>
              <a:t>BM</a:t>
            </a:r>
            <a:r>
              <a:rPr lang="en-US" altLang="ko-KR" sz="1100" b="1" dirty="0" smtClean="0">
                <a:solidFill>
                  <a:srgbClr val="01B1AF"/>
                </a:solidFill>
                <a:latin typeface="Noto Sans CJK KR Black" panose="020B0A00000000000000" pitchFamily="34" charset="-127"/>
                <a:ea typeface="Noto Sans CJK KR Black" panose="020B0A00000000000000" pitchFamily="34" charset="-127"/>
              </a:rPr>
              <a:t>: </a:t>
            </a:r>
            <a:r>
              <a:rPr lang="ko-KR" altLang="en-US" sz="1100" b="1" dirty="0" smtClean="0">
                <a:solidFill>
                  <a:srgbClr val="01B1AF"/>
                </a:solidFill>
                <a:latin typeface="Noto Sans CJK KR Black" panose="020B0A00000000000000" pitchFamily="34" charset="-127"/>
                <a:ea typeface="Noto Sans CJK KR Black" panose="020B0A00000000000000" pitchFamily="34" charset="-127"/>
              </a:rPr>
              <a:t>미국 진출 </a:t>
            </a:r>
            <a:r>
              <a:rPr lang="ko-KR" altLang="en-US" sz="1100" b="1" dirty="0" err="1" smtClean="0">
                <a:solidFill>
                  <a:srgbClr val="01B1AF"/>
                </a:solidFill>
                <a:latin typeface="Noto Sans CJK KR Black" panose="020B0A00000000000000" pitchFamily="34" charset="-127"/>
                <a:ea typeface="Noto Sans CJK KR Black" panose="020B0A00000000000000" pitchFamily="34" charset="-127"/>
              </a:rPr>
              <a:t>파트너쉽</a:t>
            </a:r>
            <a:endParaRPr lang="ko-KR" altLang="en-US" sz="1100" b="1" dirty="0">
              <a:solidFill>
                <a:srgbClr val="01B1AF"/>
              </a:solidFill>
              <a:latin typeface="Noto Sans CJK KR Black" panose="020B0A00000000000000" pitchFamily="34" charset="-127"/>
              <a:ea typeface="Noto Sans CJK KR Black" panose="020B0A00000000000000" pitchFamily="34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314699" y="557511"/>
            <a:ext cx="76978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b="1" spc="-150" dirty="0" smtClean="0">
                <a:solidFill>
                  <a:srgbClr val="383836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</a:rPr>
              <a:t>본격적인 제안에 앞서</a:t>
            </a:r>
            <a:r>
              <a:rPr lang="en-US" altLang="ko-KR" b="1" spc="-150" dirty="0" smtClean="0">
                <a:solidFill>
                  <a:srgbClr val="383836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</a:rPr>
              <a:t>….  </a:t>
            </a:r>
            <a:endParaRPr lang="ko-KR" altLang="en-US" b="1" spc="-150" dirty="0">
              <a:solidFill>
                <a:srgbClr val="383836"/>
              </a:solidFill>
              <a:latin typeface="Noto Sans CJK KR Medium" panose="020B0600000000000000" pitchFamily="34" charset="-127"/>
              <a:ea typeface="Noto Sans CJK KR Medium" panose="020B0600000000000000" pitchFamily="34" charset="-127"/>
            </a:endParaRPr>
          </a:p>
        </p:txBody>
      </p:sp>
      <p:sp>
        <p:nvSpPr>
          <p:cNvPr id="198" name="직사각형 197"/>
          <p:cNvSpPr/>
          <p:nvPr/>
        </p:nvSpPr>
        <p:spPr>
          <a:xfrm>
            <a:off x="410210" y="1260512"/>
            <a:ext cx="8257628" cy="393700"/>
          </a:xfrm>
          <a:prstGeom prst="rect">
            <a:avLst/>
          </a:prstGeom>
          <a:solidFill>
            <a:srgbClr val="01B1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9" name="직사각형 198"/>
          <p:cNvSpPr/>
          <p:nvPr/>
        </p:nvSpPr>
        <p:spPr>
          <a:xfrm>
            <a:off x="383279" y="1299863"/>
            <a:ext cx="688022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400" b="1" spc="-150" dirty="0" smtClean="0">
                <a:solidFill>
                  <a:schemeClr val="bg1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</a:rPr>
              <a:t>온라인 시장 급성장</a:t>
            </a:r>
            <a:r>
              <a:rPr lang="en-US" altLang="ko-KR" sz="1400" b="1" spc="-150" dirty="0" smtClean="0">
                <a:solidFill>
                  <a:schemeClr val="bg1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</a:rPr>
              <a:t>, </a:t>
            </a:r>
            <a:r>
              <a:rPr lang="ko-KR" altLang="en-US" sz="1400" b="1" spc="-150" dirty="0" smtClean="0">
                <a:solidFill>
                  <a:schemeClr val="bg1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</a:rPr>
              <a:t>아마존 선택이 아닌 필수</a:t>
            </a:r>
            <a:endParaRPr lang="en-US" altLang="ko-KR" sz="1400" b="1" spc="-150" dirty="0">
              <a:solidFill>
                <a:schemeClr val="bg1"/>
              </a:solidFill>
              <a:latin typeface="Noto Sans CJK KR Medium" panose="020B0600000000000000" pitchFamily="34" charset="-127"/>
              <a:ea typeface="Noto Sans CJK KR Medium" panose="020B0600000000000000" pitchFamily="34" charset="-127"/>
            </a:endParaRPr>
          </a:p>
        </p:txBody>
      </p:sp>
      <p:sp>
        <p:nvSpPr>
          <p:cNvPr id="355" name="슬라이드 번호 개체 틀 35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B883C-422F-489C-96E3-C6811C178ED9}" type="slidenum">
              <a:rPr lang="ko-KR" altLang="en-US" smtClean="0"/>
              <a:pPr/>
              <a:t>9</a:t>
            </a:fld>
            <a:endParaRPr lang="ko-KR" altLang="en-US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81034" y="1813410"/>
            <a:ext cx="3434316" cy="20650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86693" y="1631734"/>
            <a:ext cx="4346254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>
              <a:lnSpc>
                <a:spcPct val="200000"/>
              </a:lnSpc>
            </a:pPr>
            <a:r>
              <a:rPr lang="ko-KR" altLang="en-US" sz="1400" b="1" dirty="0" smtClean="0"/>
              <a:t>아마존</a:t>
            </a:r>
            <a:r>
              <a:rPr lang="en-US" altLang="ko-KR" sz="1400" b="1" dirty="0"/>
              <a:t>, </a:t>
            </a:r>
            <a:r>
              <a:rPr lang="ko-KR" altLang="en-US" sz="1400" b="1" dirty="0" smtClean="0"/>
              <a:t>매출 급등</a:t>
            </a:r>
            <a:endParaRPr lang="ko-KR" altLang="en-US" sz="1200" b="1" dirty="0"/>
          </a:p>
          <a:p>
            <a:pPr marL="171450" indent="-171450" fontAlgn="t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ko-KR" altLang="en-US" sz="1200" dirty="0"/>
              <a:t> </a:t>
            </a:r>
            <a:r>
              <a:rPr lang="ko-KR" altLang="en-US" sz="1200" b="1" dirty="0" smtClean="0"/>
              <a:t>최근 </a:t>
            </a:r>
            <a:r>
              <a:rPr lang="en-US" altLang="ko-KR" sz="1200" b="1" dirty="0"/>
              <a:t>5</a:t>
            </a:r>
            <a:r>
              <a:rPr lang="ko-KR" altLang="en-US" sz="1200" b="1" dirty="0"/>
              <a:t>년간 매출액</a:t>
            </a:r>
            <a:r>
              <a:rPr lang="en-US" altLang="ko-KR" sz="1200" b="1" dirty="0"/>
              <a:t>, </a:t>
            </a:r>
            <a:r>
              <a:rPr lang="ko-KR" altLang="en-US" sz="1200" b="1" dirty="0"/>
              <a:t>연평균 </a:t>
            </a:r>
            <a:r>
              <a:rPr lang="en-US" altLang="ko-KR" sz="1200" b="1" dirty="0"/>
              <a:t>22% </a:t>
            </a:r>
            <a:r>
              <a:rPr lang="ko-KR" altLang="en-US" sz="1200" b="1" dirty="0"/>
              <a:t>증가</a:t>
            </a:r>
          </a:p>
          <a:p>
            <a:pPr fontAlgn="t">
              <a:lnSpc>
                <a:spcPct val="150000"/>
              </a:lnSpc>
            </a:pPr>
            <a:r>
              <a:rPr lang="ko-KR" altLang="en-US" sz="1200" dirty="0"/>
              <a:t>  </a:t>
            </a:r>
            <a:r>
              <a:rPr lang="en-US" altLang="ko-KR" sz="1200" dirty="0"/>
              <a:t>- </a:t>
            </a:r>
            <a:r>
              <a:rPr lang="ko-KR" altLang="en-US" sz="1200" dirty="0"/>
              <a:t>온라인시장의 확장과 </a:t>
            </a:r>
            <a:r>
              <a:rPr lang="ko-KR" altLang="en-US" sz="1200" dirty="0" err="1">
                <a:solidFill>
                  <a:srgbClr val="0070C0"/>
                </a:solidFill>
              </a:rPr>
              <a:t>프라임</a:t>
            </a:r>
            <a:r>
              <a:rPr lang="ko-KR" altLang="en-US" sz="1200" dirty="0">
                <a:solidFill>
                  <a:srgbClr val="0070C0"/>
                </a:solidFill>
              </a:rPr>
              <a:t> 회원 </a:t>
            </a:r>
            <a:r>
              <a:rPr lang="ko-KR" altLang="en-US" sz="1200" dirty="0"/>
              <a:t>가입 지속 증가로 </a:t>
            </a:r>
            <a:endParaRPr lang="en-US" altLang="ko-KR" sz="1200" dirty="0" smtClean="0"/>
          </a:p>
          <a:p>
            <a:pPr fontAlgn="t">
              <a:lnSpc>
                <a:spcPct val="150000"/>
              </a:lnSpc>
            </a:pPr>
            <a:r>
              <a:rPr lang="en-US" altLang="ko-KR" sz="1200" dirty="0"/>
              <a:t> </a:t>
            </a:r>
            <a:r>
              <a:rPr lang="en-US" altLang="ko-KR" sz="1200" dirty="0" smtClean="0"/>
              <a:t>    </a:t>
            </a:r>
            <a:r>
              <a:rPr lang="ko-KR" altLang="en-US" sz="1200" dirty="0" smtClean="0"/>
              <a:t>매출액 </a:t>
            </a:r>
            <a:r>
              <a:rPr lang="ko-KR" altLang="en-US" sz="1200" dirty="0"/>
              <a:t>고성장 지속</a:t>
            </a:r>
          </a:p>
          <a:p>
            <a:pPr fontAlgn="t">
              <a:lnSpc>
                <a:spcPct val="150000"/>
              </a:lnSpc>
            </a:pPr>
            <a:r>
              <a:rPr lang="ko-KR" altLang="en-US" sz="1200" dirty="0"/>
              <a:t>  </a:t>
            </a:r>
            <a:r>
              <a:rPr lang="en-US" altLang="ko-KR" sz="1200" dirty="0"/>
              <a:t>- </a:t>
            </a:r>
            <a:r>
              <a:rPr lang="ko-KR" altLang="en-US" sz="1200" dirty="0" smtClean="0"/>
              <a:t>아마존 </a:t>
            </a:r>
            <a:r>
              <a:rPr lang="ko-KR" altLang="en-US" sz="1200" dirty="0" err="1" smtClean="0"/>
              <a:t>웹서비스</a:t>
            </a:r>
            <a:r>
              <a:rPr lang="en-US" altLang="ko-KR" sz="1200" dirty="0"/>
              <a:t>(AWS), </a:t>
            </a:r>
            <a:r>
              <a:rPr lang="ko-KR" altLang="en-US" sz="1200" dirty="0"/>
              <a:t>아마존에 이익증대 및 고객 증대</a:t>
            </a:r>
            <a:r>
              <a:rPr lang="en-US" altLang="ko-KR" sz="1200" dirty="0"/>
              <a:t>, </a:t>
            </a:r>
            <a:endParaRPr lang="en-US" altLang="ko-KR" sz="1200" dirty="0" smtClean="0"/>
          </a:p>
          <a:p>
            <a:pPr fontAlgn="t">
              <a:lnSpc>
                <a:spcPct val="150000"/>
              </a:lnSpc>
            </a:pPr>
            <a:r>
              <a:rPr lang="en-US" altLang="ko-KR" sz="1200" dirty="0"/>
              <a:t> </a:t>
            </a:r>
            <a:r>
              <a:rPr lang="en-US" altLang="ko-KR" sz="1200" dirty="0" smtClean="0"/>
              <a:t>    </a:t>
            </a:r>
            <a:r>
              <a:rPr lang="ko-KR" altLang="en-US" sz="1200" dirty="0" smtClean="0"/>
              <a:t>제품 </a:t>
            </a:r>
            <a:r>
              <a:rPr lang="ko-KR" altLang="en-US" sz="1200" dirty="0"/>
              <a:t>증대 모두 </a:t>
            </a:r>
            <a:r>
              <a:rPr lang="ko-KR" altLang="en-US" sz="1200" dirty="0" smtClean="0"/>
              <a:t>가져와</a:t>
            </a:r>
            <a:endParaRPr lang="en-US" altLang="ko-KR" sz="1200" dirty="0" smtClean="0"/>
          </a:p>
          <a:p>
            <a:pPr marL="171450" indent="-171450" fontAlgn="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z="1200" b="1" dirty="0"/>
              <a:t>‘</a:t>
            </a:r>
            <a:r>
              <a:rPr lang="en-US" altLang="ko-KR" sz="1200" b="1" dirty="0"/>
              <a:t>16</a:t>
            </a:r>
            <a:r>
              <a:rPr lang="ko-KR" altLang="en-US" sz="1200" b="1" dirty="0"/>
              <a:t>년 </a:t>
            </a:r>
            <a:r>
              <a:rPr lang="en-US" altLang="ko-KR" sz="1200" b="1" dirty="0"/>
              <a:t>1</a:t>
            </a:r>
            <a:r>
              <a:rPr lang="ko-KR" altLang="en-US" sz="1200" b="1" dirty="0"/>
              <a:t>분기 매출액 </a:t>
            </a:r>
            <a:r>
              <a:rPr lang="en-US" altLang="ko-KR" sz="1200" b="1" dirty="0"/>
              <a:t>20% </a:t>
            </a:r>
            <a:r>
              <a:rPr lang="ko-KR" altLang="en-US" sz="1200" b="1" dirty="0"/>
              <a:t>이상 급등해 </a:t>
            </a:r>
            <a:r>
              <a:rPr lang="en-US" altLang="ko-KR" sz="1200" b="1" dirty="0"/>
              <a:t>290</a:t>
            </a:r>
            <a:r>
              <a:rPr lang="ko-KR" altLang="en-US" sz="1200" b="1" dirty="0"/>
              <a:t>억 달러 상회</a:t>
            </a:r>
          </a:p>
          <a:p>
            <a:pPr fontAlgn="t">
              <a:lnSpc>
                <a:spcPct val="150000"/>
              </a:lnSpc>
            </a:pPr>
            <a:r>
              <a:rPr lang="ko-KR" altLang="en-US" sz="1200" dirty="0"/>
              <a:t>  </a:t>
            </a:r>
            <a:r>
              <a:rPr lang="en-US" altLang="ko-KR" sz="1200" dirty="0"/>
              <a:t>- </a:t>
            </a:r>
            <a:r>
              <a:rPr lang="ko-KR" altLang="en-US" sz="1200" u="sng" dirty="0">
                <a:solidFill>
                  <a:srgbClr val="FF0000"/>
                </a:solidFill>
              </a:rPr>
              <a:t>북미지역 매출액</a:t>
            </a:r>
            <a:r>
              <a:rPr lang="en-US" altLang="ko-KR" sz="1200" u="sng" dirty="0">
                <a:solidFill>
                  <a:srgbClr val="FF0000"/>
                </a:solidFill>
              </a:rPr>
              <a:t>, </a:t>
            </a:r>
            <a:r>
              <a:rPr lang="ko-KR" altLang="en-US" sz="1200" u="sng" dirty="0">
                <a:solidFill>
                  <a:srgbClr val="FF0000"/>
                </a:solidFill>
              </a:rPr>
              <a:t>전체 매출액의 </a:t>
            </a:r>
            <a:r>
              <a:rPr lang="en-US" altLang="ko-KR" sz="1200" u="sng" dirty="0">
                <a:solidFill>
                  <a:srgbClr val="FF0000"/>
                </a:solidFill>
              </a:rPr>
              <a:t>58.3% </a:t>
            </a:r>
            <a:r>
              <a:rPr lang="ko-KR" altLang="en-US" sz="1200" u="sng" dirty="0">
                <a:solidFill>
                  <a:srgbClr val="FF0000"/>
                </a:solidFill>
              </a:rPr>
              <a:t>차지</a:t>
            </a:r>
            <a:r>
              <a:rPr lang="en-US" altLang="ko-KR" sz="1200" dirty="0"/>
              <a:t>, </a:t>
            </a:r>
            <a:r>
              <a:rPr lang="ko-KR" altLang="en-US" sz="1200" dirty="0" smtClean="0"/>
              <a:t>전년동기대비</a:t>
            </a:r>
            <a:endParaRPr lang="en-US" altLang="ko-KR" sz="1200" dirty="0" smtClean="0"/>
          </a:p>
          <a:p>
            <a:pPr fontAlgn="t">
              <a:lnSpc>
                <a:spcPct val="150000"/>
              </a:lnSpc>
            </a:pPr>
            <a:r>
              <a:rPr lang="en-US" altLang="ko-KR" sz="1200" dirty="0"/>
              <a:t> </a:t>
            </a:r>
            <a:r>
              <a:rPr lang="en-US" altLang="ko-KR" sz="1200" dirty="0" smtClean="0"/>
              <a:t>  </a:t>
            </a:r>
            <a:r>
              <a:rPr lang="ko-KR" altLang="en-US" sz="1200" dirty="0" smtClean="0"/>
              <a:t> </a:t>
            </a:r>
            <a:r>
              <a:rPr lang="en-US" altLang="ko-KR" sz="1200" dirty="0"/>
              <a:t>17% </a:t>
            </a:r>
            <a:r>
              <a:rPr lang="ko-KR" altLang="en-US" sz="1200" dirty="0"/>
              <a:t>상승한 </a:t>
            </a:r>
            <a:r>
              <a:rPr lang="en-US" altLang="ko-KR" sz="1200" dirty="0"/>
              <a:t>170</a:t>
            </a:r>
            <a:r>
              <a:rPr lang="ko-KR" altLang="en-US" sz="1200" dirty="0"/>
              <a:t>억 달러 </a:t>
            </a:r>
            <a:r>
              <a:rPr lang="ko-KR" altLang="en-US" sz="1200" dirty="0" smtClean="0"/>
              <a:t>기록</a:t>
            </a:r>
            <a:endParaRPr lang="en-US" altLang="ko-KR" sz="1200" dirty="0" smtClean="0"/>
          </a:p>
          <a:p>
            <a:pPr fontAlgn="t">
              <a:lnSpc>
                <a:spcPct val="150000"/>
              </a:lnSpc>
            </a:pPr>
            <a:endParaRPr lang="en-US" altLang="ko-KR" sz="1200" dirty="0"/>
          </a:p>
          <a:p>
            <a:pPr fontAlgn="t">
              <a:lnSpc>
                <a:spcPct val="200000"/>
              </a:lnSpc>
            </a:pPr>
            <a:r>
              <a:rPr lang="ko-KR" altLang="en-US" sz="1400" b="1" dirty="0" smtClean="0"/>
              <a:t>온라인 시장 성장</a:t>
            </a:r>
            <a:endParaRPr lang="ko-KR" altLang="en-US" sz="1400" b="1" dirty="0"/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ko-KR" altLang="en-US" sz="1200" b="1" dirty="0" smtClean="0"/>
              <a:t>온라인 시장 확대</a:t>
            </a:r>
            <a:r>
              <a:rPr lang="en-US" altLang="ko-KR" sz="1200" b="1" dirty="0" smtClean="0"/>
              <a:t>, </a:t>
            </a:r>
            <a:r>
              <a:rPr lang="ko-KR" altLang="en-US" sz="1200" b="1" dirty="0" smtClean="0"/>
              <a:t>품목 다양화</a:t>
            </a:r>
            <a:endParaRPr lang="en-US" altLang="ko-KR" sz="1200" b="1" dirty="0" smtClean="0"/>
          </a:p>
          <a:p>
            <a:pPr>
              <a:lnSpc>
                <a:spcPct val="150000"/>
              </a:lnSpc>
            </a:pPr>
            <a:r>
              <a:rPr lang="en-US" altLang="ko-KR" sz="1200" dirty="0" smtClean="0"/>
              <a:t>   - </a:t>
            </a:r>
            <a:r>
              <a:rPr lang="ko-KR" altLang="en-US" sz="1200" dirty="0" smtClean="0"/>
              <a:t>전체 소비 </a:t>
            </a:r>
            <a:r>
              <a:rPr lang="ko-KR" altLang="en-US" sz="1200" dirty="0" err="1" smtClean="0"/>
              <a:t>판매중</a:t>
            </a:r>
            <a:r>
              <a:rPr lang="ko-KR" altLang="en-US" sz="1200" dirty="0" smtClean="0"/>
              <a:t> 온라인 비중 </a:t>
            </a:r>
            <a:r>
              <a:rPr lang="en-US" altLang="ko-KR" sz="1200" dirty="0" smtClean="0"/>
              <a:t>2.9%(06</a:t>
            </a:r>
            <a:r>
              <a:rPr lang="ko-KR" altLang="en-US" sz="1200" dirty="0" smtClean="0"/>
              <a:t>년</a:t>
            </a:r>
            <a:r>
              <a:rPr lang="en-US" altLang="ko-KR" sz="1200" dirty="0" smtClean="0"/>
              <a:t>) -&gt; 5.8%(13</a:t>
            </a:r>
            <a:r>
              <a:rPr lang="ko-KR" altLang="en-US" sz="1200" dirty="0" smtClean="0"/>
              <a:t>년</a:t>
            </a:r>
            <a:r>
              <a:rPr lang="en-US" altLang="ko-KR" sz="1200" dirty="0" smtClean="0"/>
              <a:t>) </a:t>
            </a:r>
            <a:r>
              <a:rPr lang="ko-KR" altLang="en-US" sz="1200" dirty="0" smtClean="0"/>
              <a:t>증가</a:t>
            </a:r>
            <a:endParaRPr lang="en-US" altLang="ko-KR" sz="1200" dirty="0" smtClean="0"/>
          </a:p>
          <a:p>
            <a:pPr>
              <a:lnSpc>
                <a:spcPct val="150000"/>
              </a:lnSpc>
            </a:pPr>
            <a:r>
              <a:rPr lang="en-US" altLang="ko-KR" sz="1200" dirty="0"/>
              <a:t> </a:t>
            </a:r>
            <a:r>
              <a:rPr lang="en-US" altLang="ko-KR" sz="1200" dirty="0" smtClean="0"/>
              <a:t>  - </a:t>
            </a:r>
            <a:r>
              <a:rPr lang="ko-KR" altLang="en-US" sz="1200" dirty="0" smtClean="0"/>
              <a:t>가전</a:t>
            </a:r>
            <a:r>
              <a:rPr lang="en-US" altLang="ko-KR" sz="1200" dirty="0" smtClean="0"/>
              <a:t>, </a:t>
            </a:r>
            <a:r>
              <a:rPr lang="ko-KR" altLang="en-US" sz="1200" dirty="0" smtClean="0"/>
              <a:t>의류</a:t>
            </a:r>
            <a:r>
              <a:rPr lang="en-US" altLang="ko-KR" sz="1200" dirty="0" smtClean="0"/>
              <a:t>, </a:t>
            </a:r>
            <a:r>
              <a:rPr lang="ko-KR" altLang="en-US" sz="1200" dirty="0" smtClean="0"/>
              <a:t>도서 등 생필품 외 </a:t>
            </a:r>
            <a:r>
              <a:rPr lang="ko-KR" altLang="en-US" sz="1200" dirty="0" err="1" smtClean="0"/>
              <a:t>다향한</a:t>
            </a:r>
            <a:r>
              <a:rPr lang="ko-KR" altLang="en-US" sz="1200" dirty="0" smtClean="0"/>
              <a:t> 제품들로 확대</a:t>
            </a:r>
            <a:endParaRPr lang="en-US" altLang="ko-KR" sz="1200" dirty="0" smtClean="0"/>
          </a:p>
          <a:p>
            <a:pPr>
              <a:lnSpc>
                <a:spcPct val="150000"/>
              </a:lnSpc>
            </a:pPr>
            <a:r>
              <a:rPr lang="en-US" altLang="ko-KR" sz="1200" dirty="0"/>
              <a:t> </a:t>
            </a:r>
            <a:r>
              <a:rPr lang="en-US" altLang="ko-KR" sz="1200" dirty="0" smtClean="0"/>
              <a:t>  - </a:t>
            </a:r>
            <a:r>
              <a:rPr lang="ko-KR" altLang="en-US" sz="1200" dirty="0" smtClean="0"/>
              <a:t>식품 유통 판매까지 확대</a:t>
            </a:r>
            <a:r>
              <a:rPr lang="en-US" altLang="ko-KR" sz="1200" dirty="0" smtClean="0"/>
              <a:t>(</a:t>
            </a:r>
            <a:r>
              <a:rPr lang="en-US" altLang="ko-KR" sz="1200" dirty="0"/>
              <a:t>16</a:t>
            </a:r>
            <a:r>
              <a:rPr lang="ko-KR" altLang="en-US" sz="1200" dirty="0"/>
              <a:t>년 아마존 </a:t>
            </a:r>
            <a:r>
              <a:rPr lang="ko-KR" altLang="en-US" sz="1200" dirty="0" err="1" smtClean="0"/>
              <a:t>프레쉬</a:t>
            </a:r>
            <a:r>
              <a:rPr lang="en-US" altLang="ko-KR" sz="1200" dirty="0" smtClean="0"/>
              <a:t>)</a:t>
            </a:r>
            <a:endParaRPr lang="ko-KR" altLang="en-US" sz="1200" dirty="0"/>
          </a:p>
        </p:txBody>
      </p:sp>
      <p:graphicFrame>
        <p:nvGraphicFramePr>
          <p:cNvPr id="9" name="차트 8"/>
          <p:cNvGraphicFramePr/>
          <p:nvPr>
            <p:extLst>
              <p:ext uri="{D42A27DB-BD31-4B8C-83A1-F6EECF244321}">
                <p14:modId xmlns:p14="http://schemas.microsoft.com/office/powerpoint/2010/main" xmlns="" val="222602126"/>
              </p:ext>
            </p:extLst>
          </p:nvPr>
        </p:nvGraphicFramePr>
        <p:xfrm>
          <a:off x="2262348" y="3878440"/>
          <a:ext cx="7488035" cy="49558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2083473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16229</TotalTime>
  <Words>2091</Words>
  <Application>Microsoft Office PowerPoint</Application>
  <PresentationFormat>화면 슬라이드 쇼(4:3)</PresentationFormat>
  <Paragraphs>617</Paragraphs>
  <Slides>31</Slides>
  <Notes>31</Notes>
  <HiddenSlides>0</HiddenSlides>
  <MMClips>0</MMClips>
  <ScaleCrop>false</ScaleCrop>
  <HeadingPairs>
    <vt:vector size="6" baseType="variant">
      <vt:variant>
        <vt:lpstr>테마</vt:lpstr>
      </vt:variant>
      <vt:variant>
        <vt:i4>1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31</vt:i4>
      </vt:variant>
    </vt:vector>
  </HeadingPairs>
  <TitlesOfParts>
    <vt:vector size="33" baseType="lpstr">
      <vt:lpstr>Office 테마</vt:lpstr>
      <vt:lpstr>Visio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슬라이드 23</vt:lpstr>
      <vt:lpstr>슬라이드 24</vt:lpstr>
      <vt:lpstr>슬라이드 25</vt:lpstr>
      <vt:lpstr>슬라이드 26</vt:lpstr>
      <vt:lpstr>슬라이드 27</vt:lpstr>
      <vt:lpstr>슬라이드 28</vt:lpstr>
      <vt:lpstr>슬라이드 29</vt:lpstr>
      <vt:lpstr> RATE TABLE </vt:lpstr>
      <vt:lpstr>슬라이드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Windows 사용자</dc:creator>
  <cp:lastModifiedBy>chkim</cp:lastModifiedBy>
  <cp:revision>334</cp:revision>
  <cp:lastPrinted>2017-02-20T21:21:10Z</cp:lastPrinted>
  <dcterms:created xsi:type="dcterms:W3CDTF">2015-10-06T02:25:37Z</dcterms:created>
  <dcterms:modified xsi:type="dcterms:W3CDTF">2017-09-06T14:34:38Z</dcterms:modified>
</cp:coreProperties>
</file>